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sldIdLst>
    <p:sldId id="264" r:id="rId2"/>
    <p:sldId id="278" r:id="rId3"/>
    <p:sldId id="260" r:id="rId4"/>
    <p:sldId id="268" r:id="rId5"/>
    <p:sldId id="270" r:id="rId6"/>
    <p:sldId id="271" r:id="rId7"/>
    <p:sldId id="272" r:id="rId8"/>
    <p:sldId id="274" r:id="rId9"/>
    <p:sldId id="266" r:id="rId10"/>
    <p:sldId id="267" r:id="rId11"/>
    <p:sldId id="265" r:id="rId12"/>
    <p:sldId id="262" r:id="rId13"/>
    <p:sldId id="276" r:id="rId14"/>
    <p:sldId id="279" r:id="rId15"/>
    <p:sldId id="277" r:id="rId1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378"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620" y="17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cs typeface="+mn-cs"/>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cs typeface="+mn-cs"/>
              </a:defRPr>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cs typeface="+mn-cs"/>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cs typeface="+mn-cs"/>
              </a:defRPr>
            </a:lvl1pPr>
          </a:lstStyle>
          <a:p>
            <a:pPr>
              <a:defRPr/>
            </a:pPr>
            <a:fld id="{EF391BA2-577F-466D-9EE4-37EE3D383E52}" type="slidenum">
              <a:rPr lang="en-US"/>
              <a:pPr>
                <a:defRPr/>
              </a:pPr>
              <a:t>‹#›</a:t>
            </a:fld>
            <a:endParaRPr lang="en-US"/>
          </a:p>
        </p:txBody>
      </p:sp>
    </p:spTree>
    <p:extLst>
      <p:ext uri="{BB962C8B-B14F-4D97-AF65-F5344CB8AC3E}">
        <p14:creationId xmlns:p14="http://schemas.microsoft.com/office/powerpoint/2010/main" val="286216278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csrc.nist.gov/staff/Kuhn/final-rqse.pdf"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csrc.nist.gov/staff/Kuhn/final-rqse.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embeddedforecast.com/SDforSystemsFINAL.pdf"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en.wikipedia.org/wiki/V-Model_(software_development)"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p:txBody>
          <a:bodyPr/>
          <a:lstStyle/>
          <a:p>
            <a:pPr>
              <a:defRPr/>
            </a:pPr>
            <a:fld id="{772B3070-4D72-41ED-9945-0010752E4034}" type="slidenum">
              <a:rPr lang="en-US" smtClean="0"/>
              <a:pPr>
                <a:defRPr/>
              </a:pPr>
              <a:t>1</a:t>
            </a:fld>
            <a:endParaRPr 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r>
              <a:rPr lang="en-US" dirty="0"/>
              <a:t>These slides describe the underlying method of the Logic Design Tool and lists its advantages over other tools available at this time.  </a:t>
            </a:r>
          </a:p>
          <a:p>
            <a:endParaRPr lang="en-US" dirty="0"/>
          </a:p>
          <a:p>
            <a:r>
              <a:rPr lang="en-US" dirty="0"/>
              <a:t>LDT is implemented in a software executable that is offered at the website http://www.logicdesigntool.com/.  The underlying method is patented.</a:t>
            </a:r>
          </a:p>
          <a:p>
            <a:endParaRPr lang="en-US" dirty="0"/>
          </a:p>
          <a:p>
            <a:r>
              <a:rPr lang="en-US" dirty="0"/>
              <a:t>A EE Times article describing LDT can be found at http://www.eetimes.com/news/design/showArticle.jhtml;jsessionid=EQPLNJSBYHFRQQSNDLOSKHSCJUNN2JVN?articleID=175006445</a:t>
            </a:r>
          </a:p>
        </p:txBody>
      </p:sp>
    </p:spTree>
    <p:extLst>
      <p:ext uri="{BB962C8B-B14F-4D97-AF65-F5344CB8AC3E}">
        <p14:creationId xmlns:p14="http://schemas.microsoft.com/office/powerpoint/2010/main" val="36630006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p:txBody>
          <a:bodyPr/>
          <a:lstStyle/>
          <a:p>
            <a:pPr>
              <a:defRPr/>
            </a:pPr>
            <a:fld id="{B30ADAC7-413F-4185-8043-D518351B55AE}" type="slidenum">
              <a:rPr lang="en-US" smtClean="0"/>
              <a:pPr>
                <a:defRPr/>
              </a:pPr>
              <a:t>10</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endParaRPr lang="en-US" dirty="0"/>
          </a:p>
          <a:p>
            <a:r>
              <a:rPr lang="en-US" dirty="0"/>
              <a:t>This NIST study shows that, especially for complex systems, a large portion of total errors are due to the type of logical errors that LDT can display, model and fix early on in the initial requirement phase.</a:t>
            </a:r>
          </a:p>
          <a:p>
            <a:endParaRPr lang="en-US" dirty="0"/>
          </a:p>
          <a:p>
            <a:r>
              <a:rPr lang="en-US" dirty="0"/>
              <a:t>The website reference for this study is at:</a:t>
            </a:r>
          </a:p>
          <a:p>
            <a:r>
              <a:rPr lang="en-US" dirty="0">
                <a:hlinkClick r:id="rId3"/>
              </a:rPr>
              <a:t>http://csrc.nist.gov/staff/Kuhn/final-rqse.pdf</a:t>
            </a:r>
            <a:endParaRPr lang="en-US" dirty="0"/>
          </a:p>
          <a:p>
            <a:endParaRPr lang="en-US" dirty="0"/>
          </a:p>
        </p:txBody>
      </p:sp>
    </p:spTree>
    <p:extLst>
      <p:ext uri="{BB962C8B-B14F-4D97-AF65-F5344CB8AC3E}">
        <p14:creationId xmlns:p14="http://schemas.microsoft.com/office/powerpoint/2010/main" val="40136818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p:txBody>
          <a:bodyPr/>
          <a:lstStyle/>
          <a:p>
            <a:pPr>
              <a:defRPr/>
            </a:pPr>
            <a:fld id="{14A6D80B-491D-4687-A82E-B5EB6BDBAA6E}" type="slidenum">
              <a:rPr lang="en-US" smtClean="0"/>
              <a:pPr>
                <a:defRPr/>
              </a:pPr>
              <a:t>11</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endParaRPr lang="en-US"/>
          </a:p>
          <a:p>
            <a:endParaRPr lang="en-US"/>
          </a:p>
          <a:p>
            <a:r>
              <a:rPr lang="en-US"/>
              <a:t>.</a:t>
            </a:r>
          </a:p>
        </p:txBody>
      </p:sp>
    </p:spTree>
    <p:extLst>
      <p:ext uri="{BB962C8B-B14F-4D97-AF65-F5344CB8AC3E}">
        <p14:creationId xmlns:p14="http://schemas.microsoft.com/office/powerpoint/2010/main" val="15939745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p:txBody>
          <a:bodyPr/>
          <a:lstStyle/>
          <a:p>
            <a:pPr>
              <a:defRPr/>
            </a:pPr>
            <a:fld id="{68146E77-783D-46CA-974F-08983FED75D7}" type="slidenum">
              <a:rPr lang="en-US" smtClean="0"/>
              <a:pPr>
                <a:defRPr/>
              </a:pPr>
              <a:t>12</a:t>
            </a:fld>
            <a:endParaRPr lang="en-US"/>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p:spPr>
        <p:txBody>
          <a:bodyPr/>
          <a:lstStyle/>
          <a:p>
            <a:r>
              <a:rPr lang="en-US"/>
              <a:t>LDT displays and makes immediately apparent the missing case for the specification.</a:t>
            </a:r>
          </a:p>
          <a:p>
            <a:endParaRPr lang="en-US"/>
          </a:p>
          <a:p>
            <a:r>
              <a:rPr lang="en-US"/>
              <a:t>DISPLAY_XS present states listed in the 2-combination state map of FIELD_0.  The DISPLAY_XS controller’s behavior is enabled by the one 2-combination transition maps shown above the state map in FIELD_1.  The starting state is DISPLAY_FREQ (0).  If TACAN is acquired, the machine will transition to state DISPLAY_XS (1).  </a:t>
            </a:r>
          </a:p>
          <a:p>
            <a:endParaRPr lang="en-US"/>
          </a:p>
          <a:p>
            <a:r>
              <a:rPr lang="en-US"/>
              <a:t>.</a:t>
            </a:r>
          </a:p>
        </p:txBody>
      </p:sp>
    </p:spTree>
    <p:extLst>
      <p:ext uri="{BB962C8B-B14F-4D97-AF65-F5344CB8AC3E}">
        <p14:creationId xmlns:p14="http://schemas.microsoft.com/office/powerpoint/2010/main" val="10609008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F79A3D-434A-406D-84BD-F3AA5D4326CB}" type="slidenum">
              <a:rPr lang="en-US"/>
              <a:pPr/>
              <a:t>13</a:t>
            </a:fld>
            <a:endParaRPr lang="en-US"/>
          </a:p>
        </p:txBody>
      </p:sp>
      <p:sp>
        <p:nvSpPr>
          <p:cNvPr id="141314" name="Rectangle 1026"/>
          <p:cNvSpPr>
            <a:spLocks noGrp="1" noRot="1" noChangeAspect="1" noChangeArrowheads="1" noTextEdit="1"/>
          </p:cNvSpPr>
          <p:nvPr>
            <p:ph type="sldImg"/>
          </p:nvPr>
        </p:nvSpPr>
        <p:spPr>
          <a:ln/>
        </p:spPr>
      </p:sp>
      <p:sp>
        <p:nvSpPr>
          <p:cNvPr id="141315" name="Rectangle 1027"/>
          <p:cNvSpPr>
            <a:spLocks noGrp="1" noChangeArrowheads="1"/>
          </p:cNvSpPr>
          <p:nvPr>
            <p:ph type="body" idx="1"/>
          </p:nvPr>
        </p:nvSpPr>
        <p:spPr/>
        <p:txBody>
          <a:bodyPr/>
          <a:lstStyle/>
          <a:p>
            <a:r>
              <a:rPr lang="en-US">
                <a:latin typeface="Times New Roman" pitchFamily="18" charset="0"/>
              </a:rPr>
              <a:t>This is the Ada spec source code generated for SAFEMSL.  Options within the source code generator allow it to be implemented with Boolean logic, if-then-else statements, table lookup for speed, or case statements for readability.</a:t>
            </a:r>
          </a:p>
        </p:txBody>
      </p:sp>
    </p:spTree>
    <p:extLst>
      <p:ext uri="{BB962C8B-B14F-4D97-AF65-F5344CB8AC3E}">
        <p14:creationId xmlns:p14="http://schemas.microsoft.com/office/powerpoint/2010/main" val="32809388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F79A3D-434A-406D-84BD-F3AA5D4326CB}" type="slidenum">
              <a:rPr lang="en-US"/>
              <a:pPr/>
              <a:t>14</a:t>
            </a:fld>
            <a:endParaRPr lang="en-US"/>
          </a:p>
        </p:txBody>
      </p:sp>
      <p:sp>
        <p:nvSpPr>
          <p:cNvPr id="141314" name="Rectangle 1026"/>
          <p:cNvSpPr>
            <a:spLocks noGrp="1" noRot="1" noChangeAspect="1" noChangeArrowheads="1" noTextEdit="1"/>
          </p:cNvSpPr>
          <p:nvPr>
            <p:ph type="sldImg"/>
          </p:nvPr>
        </p:nvSpPr>
        <p:spPr>
          <a:ln/>
        </p:spPr>
      </p:sp>
      <p:sp>
        <p:nvSpPr>
          <p:cNvPr id="141315" name="Rectangle 1027"/>
          <p:cNvSpPr>
            <a:spLocks noGrp="1" noChangeArrowheads="1"/>
          </p:cNvSpPr>
          <p:nvPr>
            <p:ph type="body" idx="1"/>
          </p:nvPr>
        </p:nvSpPr>
        <p:spPr/>
        <p:txBody>
          <a:bodyPr/>
          <a:lstStyle/>
          <a:p>
            <a:r>
              <a:rPr lang="en-US">
                <a:latin typeface="Times New Roman" pitchFamily="18" charset="0"/>
              </a:rPr>
              <a:t>This is the Ada spec source code generated for SAFEMSL.  Options within the source code generator allow it to be implemented with Boolean logic, if-then-else statements, table lookup for speed, or case statements for readability.</a:t>
            </a:r>
          </a:p>
        </p:txBody>
      </p:sp>
    </p:spTree>
    <p:extLst>
      <p:ext uri="{BB962C8B-B14F-4D97-AF65-F5344CB8AC3E}">
        <p14:creationId xmlns:p14="http://schemas.microsoft.com/office/powerpoint/2010/main" val="36881065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AE5353-BA49-48CB-B86F-506858252D36}" type="slidenum">
              <a:rPr lang="en-US"/>
              <a:pPr/>
              <a:t>15</a:t>
            </a:fld>
            <a:endParaRPr lang="en-US"/>
          </a:p>
        </p:txBody>
      </p:sp>
      <p:sp>
        <p:nvSpPr>
          <p:cNvPr id="145410" name="Rectangle 1026"/>
          <p:cNvSpPr>
            <a:spLocks noGrp="1" noRot="1" noChangeAspect="1" noChangeArrowheads="1" noTextEdit="1"/>
          </p:cNvSpPr>
          <p:nvPr>
            <p:ph type="sldImg"/>
          </p:nvPr>
        </p:nvSpPr>
        <p:spPr>
          <a:ln/>
        </p:spPr>
      </p:sp>
      <p:sp>
        <p:nvSpPr>
          <p:cNvPr id="145411" name="Rectangle 1027"/>
          <p:cNvSpPr>
            <a:spLocks noGrp="1" noChangeArrowheads="1"/>
          </p:cNvSpPr>
          <p:nvPr>
            <p:ph type="body" idx="1"/>
          </p:nvPr>
        </p:nvSpPr>
        <p:spPr/>
        <p:txBody>
          <a:bodyPr/>
          <a:lstStyle/>
          <a:p>
            <a:r>
              <a:rPr lang="en-US">
                <a:latin typeface="Times New Roman" pitchFamily="18" charset="0"/>
              </a:rPr>
              <a:t>Whenever hardware or software source code is generated, a text file with documentation of the specification is also produced.  </a:t>
            </a:r>
          </a:p>
          <a:p>
            <a:endParaRPr lang="en-US">
              <a:latin typeface="Times New Roman" pitchFamily="18" charset="0"/>
            </a:endParaRPr>
          </a:p>
          <a:p>
            <a:r>
              <a:rPr lang="en-US">
                <a:latin typeface="Times New Roman" pitchFamily="18" charset="0"/>
              </a:rPr>
              <a:t>The specification note describes the function of this transform.</a:t>
            </a:r>
          </a:p>
          <a:p>
            <a:endParaRPr lang="en-US">
              <a:latin typeface="Times New Roman" pitchFamily="18" charset="0"/>
            </a:endParaRPr>
          </a:p>
          <a:p>
            <a:r>
              <a:rPr lang="en-US">
                <a:latin typeface="Times New Roman" pitchFamily="18" charset="0"/>
              </a:rPr>
              <a:t>The transform displays the names and numbers of the inputs, outputs and state bits.</a:t>
            </a:r>
          </a:p>
          <a:p>
            <a:endParaRPr lang="en-US">
              <a:latin typeface="Times New Roman" pitchFamily="18" charset="0"/>
            </a:endParaRPr>
          </a:p>
          <a:p>
            <a:r>
              <a:rPr lang="en-US">
                <a:latin typeface="Times New Roman" pitchFamily="18" charset="0"/>
              </a:rPr>
              <a:t>The corresponding Karnaugh (combination) map is printed for the state bits, any intermediate bits, and the state transitions for the leaf level.  </a:t>
            </a:r>
          </a:p>
          <a:p>
            <a:endParaRPr lang="en-US">
              <a:latin typeface="Times New Roman" pitchFamily="18" charset="0"/>
            </a:endParaRPr>
          </a:p>
          <a:p>
            <a:r>
              <a:rPr lang="en-US">
                <a:latin typeface="Times New Roman" pitchFamily="18" charset="0"/>
              </a:rPr>
              <a:t>The source files for Ada, VHDL, C and Expresso are included.  </a:t>
            </a:r>
          </a:p>
          <a:p>
            <a:endParaRPr lang="en-US">
              <a:latin typeface="Times New Roman" pitchFamily="18" charset="0"/>
            </a:endParaRPr>
          </a:p>
          <a:p>
            <a:r>
              <a:rPr lang="en-US">
                <a:latin typeface="Times New Roman" pitchFamily="18" charset="0"/>
              </a:rPr>
              <a:t>The state and output bit model is the equation needed to implement the transform.</a:t>
            </a:r>
          </a:p>
          <a:p>
            <a:endParaRPr lang="en-US">
              <a:latin typeface="Times New Roman" pitchFamily="18" charset="0"/>
            </a:endParaRPr>
          </a:p>
          <a:p>
            <a:r>
              <a:rPr lang="en-US">
                <a:latin typeface="Times New Roman" pitchFamily="18" charset="0"/>
              </a:rPr>
              <a:t>State analysis indicates which states are hanging (no input), dead (no exit) and no decision (all combinations of inputs will cause a transition to the same next state).  </a:t>
            </a:r>
          </a:p>
          <a:p>
            <a:r>
              <a:rPr lang="en-US">
                <a:latin typeface="Times New Roman" pitchFamily="18" charset="0"/>
              </a:rPr>
              <a:t>This analysis provides another ‘view’ that would signal the operator of an erroneous specification.</a:t>
            </a:r>
          </a:p>
        </p:txBody>
      </p:sp>
    </p:spTree>
    <p:extLst>
      <p:ext uri="{BB962C8B-B14F-4D97-AF65-F5344CB8AC3E}">
        <p14:creationId xmlns:p14="http://schemas.microsoft.com/office/powerpoint/2010/main" val="12782526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p:txBody>
          <a:bodyPr/>
          <a:lstStyle/>
          <a:p>
            <a:pPr>
              <a:defRPr/>
            </a:pPr>
            <a:fld id="{B30ADAC7-413F-4185-8043-D518351B55AE}" type="slidenum">
              <a:rPr lang="en-US" smtClean="0"/>
              <a:pPr>
                <a:defRPr/>
              </a:pPr>
              <a:t>2</a:t>
            </a:fld>
            <a:endParaRPr lang="en-US"/>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p:spPr>
        <p:txBody>
          <a:bodyPr/>
          <a:lstStyle/>
          <a:p>
            <a:endParaRPr lang="en-US" dirty="0"/>
          </a:p>
          <a:p>
            <a:r>
              <a:rPr lang="en-US" dirty="0"/>
              <a:t>This NIST study shows that, especially for complex systems, a large portion of total errors are due to the type of logical errors that LDT can display, model and fix early on in the initial requirement phase.</a:t>
            </a:r>
          </a:p>
          <a:p>
            <a:endParaRPr lang="en-US" dirty="0"/>
          </a:p>
          <a:p>
            <a:r>
              <a:rPr lang="en-US" dirty="0"/>
              <a:t>Errors kept in the design phase are particularly pernicious since they will not be found, and may lie dormant (latent) until the system is fielded.</a:t>
            </a:r>
          </a:p>
          <a:p>
            <a:endParaRPr lang="en-US" dirty="0"/>
          </a:p>
          <a:p>
            <a:r>
              <a:rPr lang="en-US" dirty="0"/>
              <a:t>The website reference for this study is at:</a:t>
            </a:r>
          </a:p>
          <a:p>
            <a:r>
              <a:rPr lang="en-US" dirty="0">
                <a:hlinkClick r:id="rId3"/>
              </a:rPr>
              <a:t>http://csrc.nist.gov/staff/Kuhn/final-rqse.pdf</a:t>
            </a:r>
            <a:endParaRPr lang="en-US" dirty="0"/>
          </a:p>
          <a:p>
            <a:endParaRPr lang="en-US" dirty="0"/>
          </a:p>
        </p:txBody>
      </p:sp>
    </p:spTree>
    <p:extLst>
      <p:ext uri="{BB962C8B-B14F-4D97-AF65-F5344CB8AC3E}">
        <p14:creationId xmlns:p14="http://schemas.microsoft.com/office/powerpoint/2010/main" val="1550636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p:txBody>
          <a:bodyPr/>
          <a:lstStyle/>
          <a:p>
            <a:pPr>
              <a:defRPr/>
            </a:pPr>
            <a:fld id="{2ADACD0B-6A79-4B66-9BF8-D24DC9FDDB23}" type="slidenum">
              <a:rPr lang="en-US" smtClean="0"/>
              <a:pPr>
                <a:defRPr/>
              </a:pPr>
              <a:t>3</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xfrm>
            <a:off x="990600" y="4495800"/>
            <a:ext cx="5029200" cy="4114800"/>
          </a:xfrm>
          <a:noFill/>
          <a:ln/>
        </p:spPr>
        <p:txBody>
          <a:bodyPr/>
          <a:lstStyle/>
          <a:p>
            <a:endParaRPr lang="en-US" dirty="0"/>
          </a:p>
          <a:p>
            <a:r>
              <a:rPr lang="en-US" dirty="0"/>
              <a:t>Complex digital system development can be described by a V-model showing various phases.  </a:t>
            </a:r>
          </a:p>
          <a:p>
            <a:endParaRPr lang="en-US" dirty="0"/>
          </a:p>
          <a:p>
            <a:r>
              <a:rPr lang="en-US" dirty="0"/>
              <a:t>Costs of errors at each development phase can be seen at </a:t>
            </a:r>
            <a:r>
              <a:rPr lang="en-US" dirty="0">
                <a:hlinkClick r:id="rId3"/>
              </a:rPr>
              <a:t>http://www.embeddedforecast.com/SDforSystemsFINAL.pdf</a:t>
            </a:r>
            <a:endParaRPr lang="en-US" dirty="0"/>
          </a:p>
          <a:p>
            <a:endParaRPr lang="en-US" dirty="0"/>
          </a:p>
          <a:p>
            <a:r>
              <a:rPr lang="en-US" dirty="0"/>
              <a:t>LDT enables logic errors to be displayed, modeled and fixed early on and at the abstract requirement phase, when fixing errors is much less expensive.</a:t>
            </a:r>
          </a:p>
          <a:p>
            <a:endParaRPr lang="en-US" dirty="0"/>
          </a:p>
          <a:p>
            <a:r>
              <a:rPr lang="en-US" dirty="0"/>
              <a:t>Because LDT automatically generates software and hardware source code, test drivers and documentation, human error and rework is greatly reduced.</a:t>
            </a:r>
          </a:p>
          <a:p>
            <a:endParaRPr lang="en-US" dirty="0"/>
          </a:p>
          <a:p>
            <a:r>
              <a:rPr lang="en-US" dirty="0"/>
              <a:t>The v model is explained at </a:t>
            </a:r>
            <a:r>
              <a:rPr lang="en-US" dirty="0">
                <a:hlinkClick r:id="rId4"/>
              </a:rPr>
              <a:t>http://en.wikipedia.org/wiki/V-Model_(software_development)</a:t>
            </a:r>
            <a:endParaRPr lang="en-US" dirty="0"/>
          </a:p>
          <a:p>
            <a:endParaRPr lang="en-US" dirty="0"/>
          </a:p>
        </p:txBody>
      </p:sp>
    </p:spTree>
    <p:extLst>
      <p:ext uri="{BB962C8B-B14F-4D97-AF65-F5344CB8AC3E}">
        <p14:creationId xmlns:p14="http://schemas.microsoft.com/office/powerpoint/2010/main" val="33162870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p:txBody>
          <a:bodyPr/>
          <a:lstStyle/>
          <a:p>
            <a:pPr>
              <a:defRPr/>
            </a:pPr>
            <a:fld id="{DD751B3D-9AF3-453A-80EF-E9DAF7BF2A7E}" type="slidenum">
              <a:rPr lang="en-US" smtClean="0"/>
              <a:pPr>
                <a:defRPr/>
              </a:pPr>
              <a:t>4</a:t>
            </a:fld>
            <a:endParaRPr 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endParaRPr lang="en-US" dirty="0"/>
          </a:p>
          <a:p>
            <a:r>
              <a:rPr lang="en-US" dirty="0"/>
              <a:t>This very simple TACAN tuning lock acquisition example illustrates how LDT can greatly reduce development time and error costs.</a:t>
            </a:r>
          </a:p>
          <a:p>
            <a:endParaRPr lang="en-US" dirty="0"/>
          </a:p>
          <a:p>
            <a:r>
              <a:rPr lang="en-US" dirty="0"/>
              <a:t>In this example, the case that tuning lock is turned back on is not considered or specified without LDT, but with LDT that case is seen and specified.  So with LDT, the error is fixed and the missing condition is included in all the subsequently </a:t>
            </a:r>
            <a:r>
              <a:rPr lang="en-US" dirty="0" err="1"/>
              <a:t>autogenerated</a:t>
            </a:r>
            <a:r>
              <a:rPr lang="en-US" dirty="0"/>
              <a:t> code, test drivers and documentation.</a:t>
            </a:r>
          </a:p>
        </p:txBody>
      </p:sp>
    </p:spTree>
    <p:extLst>
      <p:ext uri="{BB962C8B-B14F-4D97-AF65-F5344CB8AC3E}">
        <p14:creationId xmlns:p14="http://schemas.microsoft.com/office/powerpoint/2010/main" val="32568690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p:txBody>
          <a:bodyPr/>
          <a:lstStyle/>
          <a:p>
            <a:pPr>
              <a:defRPr/>
            </a:pPr>
            <a:fld id="{5E090C73-C73E-4F94-ABB2-CBF6445A44EA}" type="slidenum">
              <a:rPr lang="en-US" smtClean="0"/>
              <a:pPr>
                <a:defRPr/>
              </a:pPr>
              <a:t>5</a:t>
            </a:fld>
            <a:endParaRPr lang="en-US"/>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endParaRPr lang="en-US" dirty="0"/>
          </a:p>
          <a:p>
            <a:r>
              <a:rPr lang="en-US" dirty="0"/>
              <a:t>Errors that occur in the requirement phase will propagate to other development phases.</a:t>
            </a:r>
          </a:p>
          <a:p>
            <a:endParaRPr lang="en-US" dirty="0"/>
          </a:p>
          <a:p>
            <a:r>
              <a:rPr lang="en-US" dirty="0"/>
              <a:t>Without LDT, the requirement error is introduced into the architecture and module design.  </a:t>
            </a:r>
          </a:p>
          <a:p>
            <a:endParaRPr lang="en-US" dirty="0"/>
          </a:p>
          <a:p>
            <a:r>
              <a:rPr lang="en-US" dirty="0"/>
              <a:t>With LDT, the error was identified as a missing condition, and fixed during the requirement phase, so the necessary condition is included in the </a:t>
            </a:r>
            <a:r>
              <a:rPr lang="en-US" dirty="0" err="1"/>
              <a:t>autogenerated</a:t>
            </a:r>
            <a:r>
              <a:rPr lang="en-US" dirty="0"/>
              <a:t> code, test drivers and documentation.</a:t>
            </a:r>
          </a:p>
        </p:txBody>
      </p:sp>
    </p:spTree>
    <p:extLst>
      <p:ext uri="{BB962C8B-B14F-4D97-AF65-F5344CB8AC3E}">
        <p14:creationId xmlns:p14="http://schemas.microsoft.com/office/powerpoint/2010/main" val="1894665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p:txBody>
          <a:bodyPr/>
          <a:lstStyle/>
          <a:p>
            <a:pPr>
              <a:defRPr/>
            </a:pPr>
            <a:fld id="{6CEA2A29-0692-428B-90BC-B87443B4D403}" type="slidenum">
              <a:rPr lang="en-US" smtClean="0"/>
              <a:pPr>
                <a:defRPr/>
              </a:pPr>
              <a:t>6</a:t>
            </a:fld>
            <a:endParaRPr lang="en-US"/>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endParaRPr lang="en-US" dirty="0"/>
          </a:p>
          <a:p>
            <a:r>
              <a:rPr lang="en-US" dirty="0"/>
              <a:t>Without LDT, the code must be hand written and may have several syntax or compiler errors so the code may have to be written several times.  Even after the code passes all syntax checks, the needed condition of TACAN reacquisition is not covered by the code.</a:t>
            </a:r>
          </a:p>
          <a:p>
            <a:endParaRPr lang="en-US" dirty="0"/>
          </a:p>
          <a:p>
            <a:r>
              <a:rPr lang="en-US" dirty="0"/>
              <a:t>With LDT, the ‘logical skeleton’ was automatically generated in a single callable procedure during the requirement entry and analysis phase. </a:t>
            </a:r>
          </a:p>
        </p:txBody>
      </p:sp>
    </p:spTree>
    <p:extLst>
      <p:ext uri="{BB962C8B-B14F-4D97-AF65-F5344CB8AC3E}">
        <p14:creationId xmlns:p14="http://schemas.microsoft.com/office/powerpoint/2010/main" val="2693223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p:txBody>
          <a:bodyPr/>
          <a:lstStyle/>
          <a:p>
            <a:pPr>
              <a:defRPr/>
            </a:pPr>
            <a:fld id="{411426D1-1C00-4484-B5CC-1F3D20B05FD6}" type="slidenum">
              <a:rPr lang="en-US" smtClean="0"/>
              <a:pPr>
                <a:defRPr/>
              </a:pPr>
              <a:t>7</a:t>
            </a:fld>
            <a:endParaRPr lang="en-US"/>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endParaRPr lang="en-US" dirty="0"/>
          </a:p>
          <a:p>
            <a:r>
              <a:rPr lang="en-US" dirty="0"/>
              <a:t>Without LDT, the unit test is hand written and may also contain several human introduced errors.</a:t>
            </a:r>
          </a:p>
          <a:p>
            <a:endParaRPr lang="en-US" dirty="0"/>
          </a:p>
          <a:p>
            <a:r>
              <a:rPr lang="en-US" dirty="0"/>
              <a:t>With LDT, the unit test was automatically generated to test all conditions and cases in the requirement phase, human errors are not introduced.</a:t>
            </a:r>
          </a:p>
          <a:p>
            <a:endParaRPr lang="en-US" dirty="0"/>
          </a:p>
          <a:p>
            <a:r>
              <a:rPr lang="en-US" dirty="0"/>
              <a:t>For most applications, test is close to 40% of the development cost.  LDT significantly reduces this with automatic generation of test code.</a:t>
            </a:r>
          </a:p>
        </p:txBody>
      </p:sp>
    </p:spTree>
    <p:extLst>
      <p:ext uri="{BB962C8B-B14F-4D97-AF65-F5344CB8AC3E}">
        <p14:creationId xmlns:p14="http://schemas.microsoft.com/office/powerpoint/2010/main" val="14444437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p:txBody>
          <a:bodyPr/>
          <a:lstStyle/>
          <a:p>
            <a:pPr>
              <a:defRPr/>
            </a:pPr>
            <a:fld id="{4175662F-B25D-41F3-A2CC-2917717F55FB}" type="slidenum">
              <a:rPr lang="en-US" smtClean="0"/>
              <a:pPr>
                <a:defRPr/>
              </a:pPr>
              <a:t>8</a:t>
            </a:fld>
            <a:endParaRPr lang="en-US"/>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endParaRPr lang="en-US" dirty="0"/>
          </a:p>
          <a:p>
            <a:r>
              <a:rPr lang="en-US" dirty="0"/>
              <a:t>Without LDT, the TACAN lock condition is not covered and lock is not reacquired upon returning to the continental United States.</a:t>
            </a:r>
          </a:p>
          <a:p>
            <a:endParaRPr lang="en-US" dirty="0"/>
          </a:p>
          <a:p>
            <a:r>
              <a:rPr lang="en-US" dirty="0"/>
              <a:t>With LDT, TACAN lock is successfully re-acquired upon returning to CONUS.</a:t>
            </a:r>
          </a:p>
          <a:p>
            <a:endParaRPr lang="en-US" dirty="0"/>
          </a:p>
          <a:p>
            <a:r>
              <a:rPr lang="en-US" dirty="0"/>
              <a:t>The relative costs are estimated at $10 per fix with LDT because the error was found early on in the requirement phase by the customer, management and the system engineer who saw the condition as modeled by LDT. </a:t>
            </a:r>
          </a:p>
          <a:p>
            <a:endParaRPr lang="en-US" dirty="0"/>
          </a:p>
          <a:p>
            <a:r>
              <a:rPr lang="en-US" dirty="0"/>
              <a:t>Whereas the $10,000 per fix, without LDT, was only found much later during the much more expensive and embarrassing customer acceptance phase.  Also, the error found at customer acceptance has possible impact upon  litigation, reputation, schedule, or future opportunity. </a:t>
            </a:r>
          </a:p>
        </p:txBody>
      </p:sp>
    </p:spTree>
    <p:extLst>
      <p:ext uri="{BB962C8B-B14F-4D97-AF65-F5344CB8AC3E}">
        <p14:creationId xmlns:p14="http://schemas.microsoft.com/office/powerpoint/2010/main" val="3996764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p:txBody>
          <a:bodyPr/>
          <a:lstStyle/>
          <a:p>
            <a:pPr>
              <a:defRPr/>
            </a:pPr>
            <a:fld id="{E3D381A4-450A-4ACD-80C0-EBFC67ED467F}" type="slidenum">
              <a:rPr lang="en-US" smtClean="0"/>
              <a:pPr>
                <a:defRPr/>
              </a:pPr>
              <a:t>9</a:t>
            </a:fld>
            <a:endParaRPr lang="en-US"/>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p:spPr>
        <p:txBody>
          <a:bodyPr/>
          <a:lstStyle/>
          <a:p>
            <a:endParaRPr lang="en-US" dirty="0"/>
          </a:p>
          <a:p>
            <a:r>
              <a:rPr lang="en-US" dirty="0"/>
              <a:t>LDT has application to any digital system, one of which is medical equipment. </a:t>
            </a:r>
          </a:p>
          <a:p>
            <a:r>
              <a:rPr lang="en-US" dirty="0"/>
              <a:t>High assurance of software and hardware is especially important to medical equipment which may be subject to litigation or may be fielded in high quantities.  Recall of those devices may be expensive and impact future sales and company viability.</a:t>
            </a:r>
          </a:p>
        </p:txBody>
      </p:sp>
    </p:spTree>
    <p:extLst>
      <p:ext uri="{BB962C8B-B14F-4D97-AF65-F5344CB8AC3E}">
        <p14:creationId xmlns:p14="http://schemas.microsoft.com/office/powerpoint/2010/main" val="1883560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0A916FE-D191-4645-9564-E4D739B434C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9EABBC2-1053-4441-A34E-FA70A0D833A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EDF7BD6-DC02-4B27-BA12-F41729A5EF2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1F2DEE6-E7BF-4D23-BD4D-630D6FD25B8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D4B80E5-C1C0-47C2-9C56-14B8C8D18AE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5A34F3C-B93D-4B0D-952E-9DB0AE5A1D2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85006E6-B3C4-43C8-BFF1-9964C8712D0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25EDEBB-EDA0-4CD5-8341-23B72CF4E53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7A63C10-4FE8-45D2-9020-EEC797FF397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5BFA14A-6D55-489F-8426-0E6D6724C79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DA11A19-E430-48A3-8098-FA84EE6CA22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cs typeface="+mn-cs"/>
              </a:defRPr>
            </a:lvl1pPr>
          </a:lstStyle>
          <a:p>
            <a:pPr>
              <a:defRPr/>
            </a:pPr>
            <a:fld id="{A1ED77A8-1DE3-4645-9521-7F4E401B71F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5"/>
          <p:cNvGrpSpPr>
            <a:grpSpLocks/>
          </p:cNvGrpSpPr>
          <p:nvPr/>
        </p:nvGrpSpPr>
        <p:grpSpPr bwMode="auto">
          <a:xfrm>
            <a:off x="708025" y="304800"/>
            <a:ext cx="7997825" cy="6326188"/>
            <a:chOff x="446" y="192"/>
            <a:chExt cx="5038" cy="3985"/>
          </a:xfrm>
        </p:grpSpPr>
        <p:sp>
          <p:nvSpPr>
            <p:cNvPr id="3076" name="Freeform 6"/>
            <p:cNvSpPr>
              <a:spLocks/>
            </p:cNvSpPr>
            <p:nvPr/>
          </p:nvSpPr>
          <p:spPr bwMode="auto">
            <a:xfrm>
              <a:off x="2541" y="192"/>
              <a:ext cx="2640" cy="2994"/>
            </a:xfrm>
            <a:custGeom>
              <a:avLst/>
              <a:gdLst>
                <a:gd name="T0" fmla="*/ 0 w 2640"/>
                <a:gd name="T1" fmla="*/ 0 h 2994"/>
                <a:gd name="T2" fmla="*/ 2640 w 2640"/>
                <a:gd name="T3" fmla="*/ 1166 h 2994"/>
                <a:gd name="T4" fmla="*/ 2640 w 2640"/>
                <a:gd name="T5" fmla="*/ 2994 h 2994"/>
                <a:gd name="T6" fmla="*/ 0 w 2640"/>
                <a:gd name="T7" fmla="*/ 1826 h 2994"/>
                <a:gd name="T8" fmla="*/ 0 w 2640"/>
                <a:gd name="T9" fmla="*/ 0 h 2994"/>
                <a:gd name="T10" fmla="*/ 0 60000 65536"/>
                <a:gd name="T11" fmla="*/ 0 60000 65536"/>
                <a:gd name="T12" fmla="*/ 0 60000 65536"/>
                <a:gd name="T13" fmla="*/ 0 60000 65536"/>
                <a:gd name="T14" fmla="*/ 0 60000 65536"/>
                <a:gd name="T15" fmla="*/ 0 w 2640"/>
                <a:gd name="T16" fmla="*/ 0 h 2994"/>
                <a:gd name="T17" fmla="*/ 2640 w 2640"/>
                <a:gd name="T18" fmla="*/ 2994 h 2994"/>
              </a:gdLst>
              <a:ahLst/>
              <a:cxnLst>
                <a:cxn ang="T10">
                  <a:pos x="T0" y="T1"/>
                </a:cxn>
                <a:cxn ang="T11">
                  <a:pos x="T2" y="T3"/>
                </a:cxn>
                <a:cxn ang="T12">
                  <a:pos x="T4" y="T5"/>
                </a:cxn>
                <a:cxn ang="T13">
                  <a:pos x="T6" y="T7"/>
                </a:cxn>
                <a:cxn ang="T14">
                  <a:pos x="T8" y="T9"/>
                </a:cxn>
              </a:cxnLst>
              <a:rect l="T15" t="T16" r="T17" b="T18"/>
              <a:pathLst>
                <a:path w="2640" h="2994">
                  <a:moveTo>
                    <a:pt x="0" y="0"/>
                  </a:moveTo>
                  <a:lnTo>
                    <a:pt x="2640" y="1166"/>
                  </a:lnTo>
                  <a:lnTo>
                    <a:pt x="2640" y="2994"/>
                  </a:lnTo>
                  <a:lnTo>
                    <a:pt x="0" y="1826"/>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077" name="Freeform 7"/>
            <p:cNvSpPr>
              <a:spLocks/>
            </p:cNvSpPr>
            <p:nvPr/>
          </p:nvSpPr>
          <p:spPr bwMode="auto">
            <a:xfrm>
              <a:off x="2541" y="192"/>
              <a:ext cx="2640" cy="2994"/>
            </a:xfrm>
            <a:custGeom>
              <a:avLst/>
              <a:gdLst>
                <a:gd name="T0" fmla="*/ 0 w 2640"/>
                <a:gd name="T1" fmla="*/ 0 h 2994"/>
                <a:gd name="T2" fmla="*/ 2640 w 2640"/>
                <a:gd name="T3" fmla="*/ 1166 h 2994"/>
                <a:gd name="T4" fmla="*/ 2640 w 2640"/>
                <a:gd name="T5" fmla="*/ 2994 h 2994"/>
                <a:gd name="T6" fmla="*/ 0 w 2640"/>
                <a:gd name="T7" fmla="*/ 1826 h 2994"/>
                <a:gd name="T8" fmla="*/ 0 w 2640"/>
                <a:gd name="T9" fmla="*/ 0 h 2994"/>
                <a:gd name="T10" fmla="*/ 0 60000 65536"/>
                <a:gd name="T11" fmla="*/ 0 60000 65536"/>
                <a:gd name="T12" fmla="*/ 0 60000 65536"/>
                <a:gd name="T13" fmla="*/ 0 60000 65536"/>
                <a:gd name="T14" fmla="*/ 0 60000 65536"/>
                <a:gd name="T15" fmla="*/ 0 w 2640"/>
                <a:gd name="T16" fmla="*/ 0 h 2994"/>
                <a:gd name="T17" fmla="*/ 2640 w 2640"/>
                <a:gd name="T18" fmla="*/ 2994 h 2994"/>
              </a:gdLst>
              <a:ahLst/>
              <a:cxnLst>
                <a:cxn ang="T10">
                  <a:pos x="T0" y="T1"/>
                </a:cxn>
                <a:cxn ang="T11">
                  <a:pos x="T2" y="T3"/>
                </a:cxn>
                <a:cxn ang="T12">
                  <a:pos x="T4" y="T5"/>
                </a:cxn>
                <a:cxn ang="T13">
                  <a:pos x="T6" y="T7"/>
                </a:cxn>
                <a:cxn ang="T14">
                  <a:pos x="T8" y="T9"/>
                </a:cxn>
              </a:cxnLst>
              <a:rect l="T15" t="T16" r="T17" b="T18"/>
              <a:pathLst>
                <a:path w="2640" h="2994">
                  <a:moveTo>
                    <a:pt x="0" y="0"/>
                  </a:moveTo>
                  <a:lnTo>
                    <a:pt x="2640" y="1166"/>
                  </a:lnTo>
                  <a:lnTo>
                    <a:pt x="2640" y="2994"/>
                  </a:lnTo>
                  <a:lnTo>
                    <a:pt x="0" y="1826"/>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078" name="Freeform 8"/>
            <p:cNvSpPr>
              <a:spLocks/>
            </p:cNvSpPr>
            <p:nvPr/>
          </p:nvSpPr>
          <p:spPr bwMode="auto">
            <a:xfrm>
              <a:off x="4225" y="2204"/>
              <a:ext cx="139" cy="219"/>
            </a:xfrm>
            <a:custGeom>
              <a:avLst/>
              <a:gdLst>
                <a:gd name="T0" fmla="*/ 0 w 139"/>
                <a:gd name="T1" fmla="*/ 0 h 219"/>
                <a:gd name="T2" fmla="*/ 139 w 139"/>
                <a:gd name="T3" fmla="*/ 58 h 219"/>
                <a:gd name="T4" fmla="*/ 139 w 139"/>
                <a:gd name="T5" fmla="*/ 219 h 219"/>
                <a:gd name="T6" fmla="*/ 0 w 139"/>
                <a:gd name="T7" fmla="*/ 159 h 219"/>
                <a:gd name="T8" fmla="*/ 0 w 139"/>
                <a:gd name="T9" fmla="*/ 0 h 219"/>
                <a:gd name="T10" fmla="*/ 0 60000 65536"/>
                <a:gd name="T11" fmla="*/ 0 60000 65536"/>
                <a:gd name="T12" fmla="*/ 0 60000 65536"/>
                <a:gd name="T13" fmla="*/ 0 60000 65536"/>
                <a:gd name="T14" fmla="*/ 0 60000 65536"/>
                <a:gd name="T15" fmla="*/ 0 w 139"/>
                <a:gd name="T16" fmla="*/ 0 h 219"/>
                <a:gd name="T17" fmla="*/ 139 w 139"/>
                <a:gd name="T18" fmla="*/ 219 h 219"/>
              </a:gdLst>
              <a:ahLst/>
              <a:cxnLst>
                <a:cxn ang="T10">
                  <a:pos x="T0" y="T1"/>
                </a:cxn>
                <a:cxn ang="T11">
                  <a:pos x="T2" y="T3"/>
                </a:cxn>
                <a:cxn ang="T12">
                  <a:pos x="T4" y="T5"/>
                </a:cxn>
                <a:cxn ang="T13">
                  <a:pos x="T6" y="T7"/>
                </a:cxn>
                <a:cxn ang="T14">
                  <a:pos x="T8" y="T9"/>
                </a:cxn>
              </a:cxnLst>
              <a:rect l="T15" t="T16" r="T17" b="T18"/>
              <a:pathLst>
                <a:path w="139" h="219">
                  <a:moveTo>
                    <a:pt x="0" y="0"/>
                  </a:moveTo>
                  <a:lnTo>
                    <a:pt x="139" y="58"/>
                  </a:lnTo>
                  <a:lnTo>
                    <a:pt x="139" y="219"/>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079" name="Freeform 9"/>
            <p:cNvSpPr>
              <a:spLocks/>
            </p:cNvSpPr>
            <p:nvPr/>
          </p:nvSpPr>
          <p:spPr bwMode="auto">
            <a:xfrm>
              <a:off x="4225" y="2204"/>
              <a:ext cx="139" cy="219"/>
            </a:xfrm>
            <a:custGeom>
              <a:avLst/>
              <a:gdLst>
                <a:gd name="T0" fmla="*/ 0 w 139"/>
                <a:gd name="T1" fmla="*/ 0 h 219"/>
                <a:gd name="T2" fmla="*/ 139 w 139"/>
                <a:gd name="T3" fmla="*/ 58 h 219"/>
                <a:gd name="T4" fmla="*/ 139 w 139"/>
                <a:gd name="T5" fmla="*/ 219 h 219"/>
                <a:gd name="T6" fmla="*/ 0 w 139"/>
                <a:gd name="T7" fmla="*/ 159 h 219"/>
                <a:gd name="T8" fmla="*/ 0 w 139"/>
                <a:gd name="T9" fmla="*/ 0 h 219"/>
                <a:gd name="T10" fmla="*/ 0 60000 65536"/>
                <a:gd name="T11" fmla="*/ 0 60000 65536"/>
                <a:gd name="T12" fmla="*/ 0 60000 65536"/>
                <a:gd name="T13" fmla="*/ 0 60000 65536"/>
                <a:gd name="T14" fmla="*/ 0 60000 65536"/>
                <a:gd name="T15" fmla="*/ 0 w 139"/>
                <a:gd name="T16" fmla="*/ 0 h 219"/>
                <a:gd name="T17" fmla="*/ 139 w 139"/>
                <a:gd name="T18" fmla="*/ 219 h 219"/>
              </a:gdLst>
              <a:ahLst/>
              <a:cxnLst>
                <a:cxn ang="T10">
                  <a:pos x="T0" y="T1"/>
                </a:cxn>
                <a:cxn ang="T11">
                  <a:pos x="T2" y="T3"/>
                </a:cxn>
                <a:cxn ang="T12">
                  <a:pos x="T4" y="T5"/>
                </a:cxn>
                <a:cxn ang="T13">
                  <a:pos x="T6" y="T7"/>
                </a:cxn>
                <a:cxn ang="T14">
                  <a:pos x="T8" y="T9"/>
                </a:cxn>
              </a:cxnLst>
              <a:rect l="T15" t="T16" r="T17" b="T18"/>
              <a:pathLst>
                <a:path w="139" h="219">
                  <a:moveTo>
                    <a:pt x="0" y="0"/>
                  </a:moveTo>
                  <a:lnTo>
                    <a:pt x="139" y="58"/>
                  </a:lnTo>
                  <a:lnTo>
                    <a:pt x="139" y="219"/>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080" name="Freeform 10"/>
            <p:cNvSpPr>
              <a:spLocks/>
            </p:cNvSpPr>
            <p:nvPr/>
          </p:nvSpPr>
          <p:spPr bwMode="auto">
            <a:xfrm>
              <a:off x="4225" y="2363"/>
              <a:ext cx="139" cy="219"/>
            </a:xfrm>
            <a:custGeom>
              <a:avLst/>
              <a:gdLst>
                <a:gd name="T0" fmla="*/ 0 w 139"/>
                <a:gd name="T1" fmla="*/ 0 h 219"/>
                <a:gd name="T2" fmla="*/ 139 w 139"/>
                <a:gd name="T3" fmla="*/ 60 h 219"/>
                <a:gd name="T4" fmla="*/ 139 w 139"/>
                <a:gd name="T5" fmla="*/ 219 h 219"/>
                <a:gd name="T6" fmla="*/ 0 w 139"/>
                <a:gd name="T7" fmla="*/ 159 h 219"/>
                <a:gd name="T8" fmla="*/ 0 w 139"/>
                <a:gd name="T9" fmla="*/ 0 h 219"/>
                <a:gd name="T10" fmla="*/ 0 60000 65536"/>
                <a:gd name="T11" fmla="*/ 0 60000 65536"/>
                <a:gd name="T12" fmla="*/ 0 60000 65536"/>
                <a:gd name="T13" fmla="*/ 0 60000 65536"/>
                <a:gd name="T14" fmla="*/ 0 60000 65536"/>
                <a:gd name="T15" fmla="*/ 0 w 139"/>
                <a:gd name="T16" fmla="*/ 0 h 219"/>
                <a:gd name="T17" fmla="*/ 139 w 139"/>
                <a:gd name="T18" fmla="*/ 219 h 219"/>
              </a:gdLst>
              <a:ahLst/>
              <a:cxnLst>
                <a:cxn ang="T10">
                  <a:pos x="T0" y="T1"/>
                </a:cxn>
                <a:cxn ang="T11">
                  <a:pos x="T2" y="T3"/>
                </a:cxn>
                <a:cxn ang="T12">
                  <a:pos x="T4" y="T5"/>
                </a:cxn>
                <a:cxn ang="T13">
                  <a:pos x="T6" y="T7"/>
                </a:cxn>
                <a:cxn ang="T14">
                  <a:pos x="T8" y="T9"/>
                </a:cxn>
              </a:cxnLst>
              <a:rect l="T15" t="T16" r="T17" b="T18"/>
              <a:pathLst>
                <a:path w="139" h="219">
                  <a:moveTo>
                    <a:pt x="0" y="0"/>
                  </a:moveTo>
                  <a:lnTo>
                    <a:pt x="139" y="60"/>
                  </a:lnTo>
                  <a:lnTo>
                    <a:pt x="139" y="219"/>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081" name="Freeform 11"/>
            <p:cNvSpPr>
              <a:spLocks/>
            </p:cNvSpPr>
            <p:nvPr/>
          </p:nvSpPr>
          <p:spPr bwMode="auto">
            <a:xfrm>
              <a:off x="4225" y="2363"/>
              <a:ext cx="139" cy="219"/>
            </a:xfrm>
            <a:custGeom>
              <a:avLst/>
              <a:gdLst>
                <a:gd name="T0" fmla="*/ 0 w 139"/>
                <a:gd name="T1" fmla="*/ 0 h 219"/>
                <a:gd name="T2" fmla="*/ 139 w 139"/>
                <a:gd name="T3" fmla="*/ 60 h 219"/>
                <a:gd name="T4" fmla="*/ 139 w 139"/>
                <a:gd name="T5" fmla="*/ 219 h 219"/>
                <a:gd name="T6" fmla="*/ 0 w 139"/>
                <a:gd name="T7" fmla="*/ 159 h 219"/>
                <a:gd name="T8" fmla="*/ 0 w 139"/>
                <a:gd name="T9" fmla="*/ 0 h 219"/>
                <a:gd name="T10" fmla="*/ 0 60000 65536"/>
                <a:gd name="T11" fmla="*/ 0 60000 65536"/>
                <a:gd name="T12" fmla="*/ 0 60000 65536"/>
                <a:gd name="T13" fmla="*/ 0 60000 65536"/>
                <a:gd name="T14" fmla="*/ 0 60000 65536"/>
                <a:gd name="T15" fmla="*/ 0 w 139"/>
                <a:gd name="T16" fmla="*/ 0 h 219"/>
                <a:gd name="T17" fmla="*/ 139 w 139"/>
                <a:gd name="T18" fmla="*/ 219 h 219"/>
              </a:gdLst>
              <a:ahLst/>
              <a:cxnLst>
                <a:cxn ang="T10">
                  <a:pos x="T0" y="T1"/>
                </a:cxn>
                <a:cxn ang="T11">
                  <a:pos x="T2" y="T3"/>
                </a:cxn>
                <a:cxn ang="T12">
                  <a:pos x="T4" y="T5"/>
                </a:cxn>
                <a:cxn ang="T13">
                  <a:pos x="T6" y="T7"/>
                </a:cxn>
                <a:cxn ang="T14">
                  <a:pos x="T8" y="T9"/>
                </a:cxn>
              </a:cxnLst>
              <a:rect l="T15" t="T16" r="T17" b="T18"/>
              <a:pathLst>
                <a:path w="139" h="219">
                  <a:moveTo>
                    <a:pt x="0" y="0"/>
                  </a:moveTo>
                  <a:lnTo>
                    <a:pt x="139" y="60"/>
                  </a:lnTo>
                  <a:lnTo>
                    <a:pt x="139" y="219"/>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082" name="Freeform 12"/>
            <p:cNvSpPr>
              <a:spLocks/>
            </p:cNvSpPr>
            <p:nvPr/>
          </p:nvSpPr>
          <p:spPr bwMode="auto">
            <a:xfrm>
              <a:off x="4364" y="2262"/>
              <a:ext cx="138" cy="220"/>
            </a:xfrm>
            <a:custGeom>
              <a:avLst/>
              <a:gdLst>
                <a:gd name="T0" fmla="*/ 0 w 138"/>
                <a:gd name="T1" fmla="*/ 0 h 220"/>
                <a:gd name="T2" fmla="*/ 138 w 138"/>
                <a:gd name="T3" fmla="*/ 61 h 220"/>
                <a:gd name="T4" fmla="*/ 138 w 138"/>
                <a:gd name="T5" fmla="*/ 220 h 220"/>
                <a:gd name="T6" fmla="*/ 0 w 138"/>
                <a:gd name="T7" fmla="*/ 161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1"/>
                  </a:lnTo>
                  <a:lnTo>
                    <a:pt x="138" y="220"/>
                  </a:lnTo>
                  <a:lnTo>
                    <a:pt x="0" y="161"/>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083" name="Freeform 13"/>
            <p:cNvSpPr>
              <a:spLocks/>
            </p:cNvSpPr>
            <p:nvPr/>
          </p:nvSpPr>
          <p:spPr bwMode="auto">
            <a:xfrm>
              <a:off x="4364" y="2262"/>
              <a:ext cx="138" cy="220"/>
            </a:xfrm>
            <a:custGeom>
              <a:avLst/>
              <a:gdLst>
                <a:gd name="T0" fmla="*/ 0 w 138"/>
                <a:gd name="T1" fmla="*/ 0 h 220"/>
                <a:gd name="T2" fmla="*/ 138 w 138"/>
                <a:gd name="T3" fmla="*/ 61 h 220"/>
                <a:gd name="T4" fmla="*/ 138 w 138"/>
                <a:gd name="T5" fmla="*/ 220 h 220"/>
                <a:gd name="T6" fmla="*/ 0 w 138"/>
                <a:gd name="T7" fmla="*/ 161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1"/>
                  </a:lnTo>
                  <a:lnTo>
                    <a:pt x="138" y="220"/>
                  </a:lnTo>
                  <a:lnTo>
                    <a:pt x="0" y="161"/>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084" name="Freeform 14"/>
            <p:cNvSpPr>
              <a:spLocks/>
            </p:cNvSpPr>
            <p:nvPr/>
          </p:nvSpPr>
          <p:spPr bwMode="auto">
            <a:xfrm>
              <a:off x="4364" y="2423"/>
              <a:ext cx="138" cy="220"/>
            </a:xfrm>
            <a:custGeom>
              <a:avLst/>
              <a:gdLst>
                <a:gd name="T0" fmla="*/ 0 w 138"/>
                <a:gd name="T1" fmla="*/ 0 h 220"/>
                <a:gd name="T2" fmla="*/ 138 w 138"/>
                <a:gd name="T3" fmla="*/ 59 h 220"/>
                <a:gd name="T4" fmla="*/ 138 w 138"/>
                <a:gd name="T5" fmla="*/ 220 h 220"/>
                <a:gd name="T6" fmla="*/ 0 w 138"/>
                <a:gd name="T7" fmla="*/ 159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59"/>
                  </a:lnTo>
                  <a:lnTo>
                    <a:pt x="138"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085" name="Freeform 15"/>
            <p:cNvSpPr>
              <a:spLocks/>
            </p:cNvSpPr>
            <p:nvPr/>
          </p:nvSpPr>
          <p:spPr bwMode="auto">
            <a:xfrm>
              <a:off x="4364" y="2423"/>
              <a:ext cx="138" cy="220"/>
            </a:xfrm>
            <a:custGeom>
              <a:avLst/>
              <a:gdLst>
                <a:gd name="T0" fmla="*/ 0 w 138"/>
                <a:gd name="T1" fmla="*/ 0 h 220"/>
                <a:gd name="T2" fmla="*/ 138 w 138"/>
                <a:gd name="T3" fmla="*/ 59 h 220"/>
                <a:gd name="T4" fmla="*/ 138 w 138"/>
                <a:gd name="T5" fmla="*/ 220 h 220"/>
                <a:gd name="T6" fmla="*/ 0 w 138"/>
                <a:gd name="T7" fmla="*/ 159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59"/>
                  </a:lnTo>
                  <a:lnTo>
                    <a:pt x="138"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086" name="Freeform 16"/>
            <p:cNvSpPr>
              <a:spLocks/>
            </p:cNvSpPr>
            <p:nvPr/>
          </p:nvSpPr>
          <p:spPr bwMode="auto">
            <a:xfrm>
              <a:off x="4502" y="2323"/>
              <a:ext cx="138" cy="220"/>
            </a:xfrm>
            <a:custGeom>
              <a:avLst/>
              <a:gdLst>
                <a:gd name="T0" fmla="*/ 0 w 138"/>
                <a:gd name="T1" fmla="*/ 0 h 220"/>
                <a:gd name="T2" fmla="*/ 138 w 138"/>
                <a:gd name="T3" fmla="*/ 60 h 220"/>
                <a:gd name="T4" fmla="*/ 138 w 138"/>
                <a:gd name="T5" fmla="*/ 220 h 220"/>
                <a:gd name="T6" fmla="*/ 0 w 138"/>
                <a:gd name="T7" fmla="*/ 159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0"/>
                  </a:lnTo>
                  <a:lnTo>
                    <a:pt x="138"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087" name="Freeform 17"/>
            <p:cNvSpPr>
              <a:spLocks/>
            </p:cNvSpPr>
            <p:nvPr/>
          </p:nvSpPr>
          <p:spPr bwMode="auto">
            <a:xfrm>
              <a:off x="4502" y="2323"/>
              <a:ext cx="138" cy="220"/>
            </a:xfrm>
            <a:custGeom>
              <a:avLst/>
              <a:gdLst>
                <a:gd name="T0" fmla="*/ 0 w 138"/>
                <a:gd name="T1" fmla="*/ 0 h 220"/>
                <a:gd name="T2" fmla="*/ 138 w 138"/>
                <a:gd name="T3" fmla="*/ 60 h 220"/>
                <a:gd name="T4" fmla="*/ 138 w 138"/>
                <a:gd name="T5" fmla="*/ 220 h 220"/>
                <a:gd name="T6" fmla="*/ 0 w 138"/>
                <a:gd name="T7" fmla="*/ 159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0"/>
                  </a:lnTo>
                  <a:lnTo>
                    <a:pt x="138"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088" name="Freeform 18"/>
            <p:cNvSpPr>
              <a:spLocks/>
            </p:cNvSpPr>
            <p:nvPr/>
          </p:nvSpPr>
          <p:spPr bwMode="auto">
            <a:xfrm>
              <a:off x="4502" y="2482"/>
              <a:ext cx="138" cy="220"/>
            </a:xfrm>
            <a:custGeom>
              <a:avLst/>
              <a:gdLst>
                <a:gd name="T0" fmla="*/ 0 w 138"/>
                <a:gd name="T1" fmla="*/ 0 h 220"/>
                <a:gd name="T2" fmla="*/ 138 w 138"/>
                <a:gd name="T3" fmla="*/ 61 h 220"/>
                <a:gd name="T4" fmla="*/ 138 w 138"/>
                <a:gd name="T5" fmla="*/ 220 h 220"/>
                <a:gd name="T6" fmla="*/ 0 w 138"/>
                <a:gd name="T7" fmla="*/ 161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1"/>
                  </a:lnTo>
                  <a:lnTo>
                    <a:pt x="138" y="220"/>
                  </a:lnTo>
                  <a:lnTo>
                    <a:pt x="0" y="161"/>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089" name="Freeform 19"/>
            <p:cNvSpPr>
              <a:spLocks/>
            </p:cNvSpPr>
            <p:nvPr/>
          </p:nvSpPr>
          <p:spPr bwMode="auto">
            <a:xfrm>
              <a:off x="4502" y="2482"/>
              <a:ext cx="138" cy="220"/>
            </a:xfrm>
            <a:custGeom>
              <a:avLst/>
              <a:gdLst>
                <a:gd name="T0" fmla="*/ 0 w 138"/>
                <a:gd name="T1" fmla="*/ 0 h 220"/>
                <a:gd name="T2" fmla="*/ 138 w 138"/>
                <a:gd name="T3" fmla="*/ 61 h 220"/>
                <a:gd name="T4" fmla="*/ 138 w 138"/>
                <a:gd name="T5" fmla="*/ 220 h 220"/>
                <a:gd name="T6" fmla="*/ 0 w 138"/>
                <a:gd name="T7" fmla="*/ 161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1"/>
                  </a:lnTo>
                  <a:lnTo>
                    <a:pt x="138" y="220"/>
                  </a:lnTo>
                  <a:lnTo>
                    <a:pt x="0" y="161"/>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090" name="Freeform 20"/>
            <p:cNvSpPr>
              <a:spLocks/>
            </p:cNvSpPr>
            <p:nvPr/>
          </p:nvSpPr>
          <p:spPr bwMode="auto">
            <a:xfrm>
              <a:off x="4640" y="2383"/>
              <a:ext cx="140" cy="220"/>
            </a:xfrm>
            <a:custGeom>
              <a:avLst/>
              <a:gdLst>
                <a:gd name="T0" fmla="*/ 0 w 140"/>
                <a:gd name="T1" fmla="*/ 0 h 220"/>
                <a:gd name="T2" fmla="*/ 140 w 140"/>
                <a:gd name="T3" fmla="*/ 61 h 220"/>
                <a:gd name="T4" fmla="*/ 140 w 140"/>
                <a:gd name="T5" fmla="*/ 220 h 220"/>
                <a:gd name="T6" fmla="*/ 0 w 140"/>
                <a:gd name="T7" fmla="*/ 160 h 220"/>
                <a:gd name="T8" fmla="*/ 0 w 140"/>
                <a:gd name="T9" fmla="*/ 0 h 220"/>
                <a:gd name="T10" fmla="*/ 0 60000 65536"/>
                <a:gd name="T11" fmla="*/ 0 60000 65536"/>
                <a:gd name="T12" fmla="*/ 0 60000 65536"/>
                <a:gd name="T13" fmla="*/ 0 60000 65536"/>
                <a:gd name="T14" fmla="*/ 0 60000 65536"/>
                <a:gd name="T15" fmla="*/ 0 w 140"/>
                <a:gd name="T16" fmla="*/ 0 h 220"/>
                <a:gd name="T17" fmla="*/ 140 w 140"/>
                <a:gd name="T18" fmla="*/ 220 h 220"/>
              </a:gdLst>
              <a:ahLst/>
              <a:cxnLst>
                <a:cxn ang="T10">
                  <a:pos x="T0" y="T1"/>
                </a:cxn>
                <a:cxn ang="T11">
                  <a:pos x="T2" y="T3"/>
                </a:cxn>
                <a:cxn ang="T12">
                  <a:pos x="T4" y="T5"/>
                </a:cxn>
                <a:cxn ang="T13">
                  <a:pos x="T6" y="T7"/>
                </a:cxn>
                <a:cxn ang="T14">
                  <a:pos x="T8" y="T9"/>
                </a:cxn>
              </a:cxnLst>
              <a:rect l="T15" t="T16" r="T17" b="T18"/>
              <a:pathLst>
                <a:path w="140" h="220">
                  <a:moveTo>
                    <a:pt x="0" y="0"/>
                  </a:moveTo>
                  <a:lnTo>
                    <a:pt x="140" y="61"/>
                  </a:lnTo>
                  <a:lnTo>
                    <a:pt x="140" y="220"/>
                  </a:lnTo>
                  <a:lnTo>
                    <a:pt x="0" y="160"/>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091" name="Freeform 21"/>
            <p:cNvSpPr>
              <a:spLocks/>
            </p:cNvSpPr>
            <p:nvPr/>
          </p:nvSpPr>
          <p:spPr bwMode="auto">
            <a:xfrm>
              <a:off x="4640" y="2383"/>
              <a:ext cx="140" cy="220"/>
            </a:xfrm>
            <a:custGeom>
              <a:avLst/>
              <a:gdLst>
                <a:gd name="T0" fmla="*/ 0 w 140"/>
                <a:gd name="T1" fmla="*/ 0 h 220"/>
                <a:gd name="T2" fmla="*/ 140 w 140"/>
                <a:gd name="T3" fmla="*/ 61 h 220"/>
                <a:gd name="T4" fmla="*/ 140 w 140"/>
                <a:gd name="T5" fmla="*/ 220 h 220"/>
                <a:gd name="T6" fmla="*/ 0 w 140"/>
                <a:gd name="T7" fmla="*/ 160 h 220"/>
                <a:gd name="T8" fmla="*/ 0 w 140"/>
                <a:gd name="T9" fmla="*/ 0 h 220"/>
                <a:gd name="T10" fmla="*/ 0 60000 65536"/>
                <a:gd name="T11" fmla="*/ 0 60000 65536"/>
                <a:gd name="T12" fmla="*/ 0 60000 65536"/>
                <a:gd name="T13" fmla="*/ 0 60000 65536"/>
                <a:gd name="T14" fmla="*/ 0 60000 65536"/>
                <a:gd name="T15" fmla="*/ 0 w 140"/>
                <a:gd name="T16" fmla="*/ 0 h 220"/>
                <a:gd name="T17" fmla="*/ 140 w 140"/>
                <a:gd name="T18" fmla="*/ 220 h 220"/>
              </a:gdLst>
              <a:ahLst/>
              <a:cxnLst>
                <a:cxn ang="T10">
                  <a:pos x="T0" y="T1"/>
                </a:cxn>
                <a:cxn ang="T11">
                  <a:pos x="T2" y="T3"/>
                </a:cxn>
                <a:cxn ang="T12">
                  <a:pos x="T4" y="T5"/>
                </a:cxn>
                <a:cxn ang="T13">
                  <a:pos x="T6" y="T7"/>
                </a:cxn>
                <a:cxn ang="T14">
                  <a:pos x="T8" y="T9"/>
                </a:cxn>
              </a:cxnLst>
              <a:rect l="T15" t="T16" r="T17" b="T18"/>
              <a:pathLst>
                <a:path w="140" h="220">
                  <a:moveTo>
                    <a:pt x="0" y="0"/>
                  </a:moveTo>
                  <a:lnTo>
                    <a:pt x="140" y="61"/>
                  </a:lnTo>
                  <a:lnTo>
                    <a:pt x="140" y="220"/>
                  </a:lnTo>
                  <a:lnTo>
                    <a:pt x="0" y="160"/>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092" name="Freeform 22"/>
            <p:cNvSpPr>
              <a:spLocks/>
            </p:cNvSpPr>
            <p:nvPr/>
          </p:nvSpPr>
          <p:spPr bwMode="auto">
            <a:xfrm>
              <a:off x="4640" y="2543"/>
              <a:ext cx="140" cy="219"/>
            </a:xfrm>
            <a:custGeom>
              <a:avLst/>
              <a:gdLst>
                <a:gd name="T0" fmla="*/ 0 w 140"/>
                <a:gd name="T1" fmla="*/ 0 h 219"/>
                <a:gd name="T2" fmla="*/ 140 w 140"/>
                <a:gd name="T3" fmla="*/ 60 h 219"/>
                <a:gd name="T4" fmla="*/ 140 w 140"/>
                <a:gd name="T5" fmla="*/ 219 h 219"/>
                <a:gd name="T6" fmla="*/ 0 w 140"/>
                <a:gd name="T7" fmla="*/ 159 h 219"/>
                <a:gd name="T8" fmla="*/ 0 w 140"/>
                <a:gd name="T9" fmla="*/ 0 h 219"/>
                <a:gd name="T10" fmla="*/ 0 60000 65536"/>
                <a:gd name="T11" fmla="*/ 0 60000 65536"/>
                <a:gd name="T12" fmla="*/ 0 60000 65536"/>
                <a:gd name="T13" fmla="*/ 0 60000 65536"/>
                <a:gd name="T14" fmla="*/ 0 60000 65536"/>
                <a:gd name="T15" fmla="*/ 0 w 140"/>
                <a:gd name="T16" fmla="*/ 0 h 219"/>
                <a:gd name="T17" fmla="*/ 140 w 140"/>
                <a:gd name="T18" fmla="*/ 219 h 219"/>
              </a:gdLst>
              <a:ahLst/>
              <a:cxnLst>
                <a:cxn ang="T10">
                  <a:pos x="T0" y="T1"/>
                </a:cxn>
                <a:cxn ang="T11">
                  <a:pos x="T2" y="T3"/>
                </a:cxn>
                <a:cxn ang="T12">
                  <a:pos x="T4" y="T5"/>
                </a:cxn>
                <a:cxn ang="T13">
                  <a:pos x="T6" y="T7"/>
                </a:cxn>
                <a:cxn ang="T14">
                  <a:pos x="T8" y="T9"/>
                </a:cxn>
              </a:cxnLst>
              <a:rect l="T15" t="T16" r="T17" b="T18"/>
              <a:pathLst>
                <a:path w="140" h="219">
                  <a:moveTo>
                    <a:pt x="0" y="0"/>
                  </a:moveTo>
                  <a:lnTo>
                    <a:pt x="140" y="60"/>
                  </a:lnTo>
                  <a:lnTo>
                    <a:pt x="140" y="219"/>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093" name="Freeform 23"/>
            <p:cNvSpPr>
              <a:spLocks/>
            </p:cNvSpPr>
            <p:nvPr/>
          </p:nvSpPr>
          <p:spPr bwMode="auto">
            <a:xfrm>
              <a:off x="4640" y="2543"/>
              <a:ext cx="140" cy="219"/>
            </a:xfrm>
            <a:custGeom>
              <a:avLst/>
              <a:gdLst>
                <a:gd name="T0" fmla="*/ 0 w 140"/>
                <a:gd name="T1" fmla="*/ 0 h 219"/>
                <a:gd name="T2" fmla="*/ 140 w 140"/>
                <a:gd name="T3" fmla="*/ 60 h 219"/>
                <a:gd name="T4" fmla="*/ 140 w 140"/>
                <a:gd name="T5" fmla="*/ 219 h 219"/>
                <a:gd name="T6" fmla="*/ 0 w 140"/>
                <a:gd name="T7" fmla="*/ 159 h 219"/>
                <a:gd name="T8" fmla="*/ 0 w 140"/>
                <a:gd name="T9" fmla="*/ 0 h 219"/>
                <a:gd name="T10" fmla="*/ 0 60000 65536"/>
                <a:gd name="T11" fmla="*/ 0 60000 65536"/>
                <a:gd name="T12" fmla="*/ 0 60000 65536"/>
                <a:gd name="T13" fmla="*/ 0 60000 65536"/>
                <a:gd name="T14" fmla="*/ 0 60000 65536"/>
                <a:gd name="T15" fmla="*/ 0 w 140"/>
                <a:gd name="T16" fmla="*/ 0 h 219"/>
                <a:gd name="T17" fmla="*/ 140 w 140"/>
                <a:gd name="T18" fmla="*/ 219 h 219"/>
              </a:gdLst>
              <a:ahLst/>
              <a:cxnLst>
                <a:cxn ang="T10">
                  <a:pos x="T0" y="T1"/>
                </a:cxn>
                <a:cxn ang="T11">
                  <a:pos x="T2" y="T3"/>
                </a:cxn>
                <a:cxn ang="T12">
                  <a:pos x="T4" y="T5"/>
                </a:cxn>
                <a:cxn ang="T13">
                  <a:pos x="T6" y="T7"/>
                </a:cxn>
                <a:cxn ang="T14">
                  <a:pos x="T8" y="T9"/>
                </a:cxn>
              </a:cxnLst>
              <a:rect l="T15" t="T16" r="T17" b="T18"/>
              <a:pathLst>
                <a:path w="140" h="219">
                  <a:moveTo>
                    <a:pt x="0" y="0"/>
                  </a:moveTo>
                  <a:lnTo>
                    <a:pt x="140" y="60"/>
                  </a:lnTo>
                  <a:lnTo>
                    <a:pt x="140" y="219"/>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094" name="Line 24"/>
            <p:cNvSpPr>
              <a:spLocks noChangeShapeType="1"/>
            </p:cNvSpPr>
            <p:nvPr/>
          </p:nvSpPr>
          <p:spPr bwMode="auto">
            <a:xfrm>
              <a:off x="4159" y="2098"/>
              <a:ext cx="68" cy="107"/>
            </a:xfrm>
            <a:prstGeom prst="line">
              <a:avLst/>
            </a:prstGeom>
            <a:noFill/>
            <a:ln w="0">
              <a:solidFill>
                <a:srgbClr val="00CCFF"/>
              </a:solidFill>
              <a:round/>
              <a:headEnd/>
              <a:tailEnd/>
            </a:ln>
          </p:spPr>
          <p:txBody>
            <a:bodyPr/>
            <a:lstStyle/>
            <a:p>
              <a:endParaRPr lang="en-US"/>
            </a:p>
          </p:txBody>
        </p:sp>
        <p:sp>
          <p:nvSpPr>
            <p:cNvPr id="3095" name="Freeform 25"/>
            <p:cNvSpPr>
              <a:spLocks/>
            </p:cNvSpPr>
            <p:nvPr/>
          </p:nvSpPr>
          <p:spPr bwMode="auto">
            <a:xfrm>
              <a:off x="4929" y="2510"/>
              <a:ext cx="140" cy="219"/>
            </a:xfrm>
            <a:custGeom>
              <a:avLst/>
              <a:gdLst>
                <a:gd name="T0" fmla="*/ 0 w 140"/>
                <a:gd name="T1" fmla="*/ 0 h 219"/>
                <a:gd name="T2" fmla="*/ 140 w 140"/>
                <a:gd name="T3" fmla="*/ 60 h 219"/>
                <a:gd name="T4" fmla="*/ 140 w 140"/>
                <a:gd name="T5" fmla="*/ 219 h 219"/>
                <a:gd name="T6" fmla="*/ 0 w 140"/>
                <a:gd name="T7" fmla="*/ 159 h 219"/>
                <a:gd name="T8" fmla="*/ 0 w 140"/>
                <a:gd name="T9" fmla="*/ 0 h 219"/>
                <a:gd name="T10" fmla="*/ 0 60000 65536"/>
                <a:gd name="T11" fmla="*/ 0 60000 65536"/>
                <a:gd name="T12" fmla="*/ 0 60000 65536"/>
                <a:gd name="T13" fmla="*/ 0 60000 65536"/>
                <a:gd name="T14" fmla="*/ 0 60000 65536"/>
                <a:gd name="T15" fmla="*/ 0 w 140"/>
                <a:gd name="T16" fmla="*/ 0 h 219"/>
                <a:gd name="T17" fmla="*/ 140 w 140"/>
                <a:gd name="T18" fmla="*/ 219 h 219"/>
              </a:gdLst>
              <a:ahLst/>
              <a:cxnLst>
                <a:cxn ang="T10">
                  <a:pos x="T0" y="T1"/>
                </a:cxn>
                <a:cxn ang="T11">
                  <a:pos x="T2" y="T3"/>
                </a:cxn>
                <a:cxn ang="T12">
                  <a:pos x="T4" y="T5"/>
                </a:cxn>
                <a:cxn ang="T13">
                  <a:pos x="T6" y="T7"/>
                </a:cxn>
                <a:cxn ang="T14">
                  <a:pos x="T8" y="T9"/>
                </a:cxn>
              </a:cxnLst>
              <a:rect l="T15" t="T16" r="T17" b="T18"/>
              <a:pathLst>
                <a:path w="140" h="219">
                  <a:moveTo>
                    <a:pt x="0" y="0"/>
                  </a:moveTo>
                  <a:lnTo>
                    <a:pt x="140" y="60"/>
                  </a:lnTo>
                  <a:lnTo>
                    <a:pt x="140" y="219"/>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096" name="Freeform 26"/>
            <p:cNvSpPr>
              <a:spLocks/>
            </p:cNvSpPr>
            <p:nvPr/>
          </p:nvSpPr>
          <p:spPr bwMode="auto">
            <a:xfrm>
              <a:off x="4929" y="2510"/>
              <a:ext cx="140" cy="219"/>
            </a:xfrm>
            <a:custGeom>
              <a:avLst/>
              <a:gdLst>
                <a:gd name="T0" fmla="*/ 0 w 140"/>
                <a:gd name="T1" fmla="*/ 0 h 219"/>
                <a:gd name="T2" fmla="*/ 140 w 140"/>
                <a:gd name="T3" fmla="*/ 60 h 219"/>
                <a:gd name="T4" fmla="*/ 140 w 140"/>
                <a:gd name="T5" fmla="*/ 219 h 219"/>
                <a:gd name="T6" fmla="*/ 0 w 140"/>
                <a:gd name="T7" fmla="*/ 159 h 219"/>
                <a:gd name="T8" fmla="*/ 0 w 140"/>
                <a:gd name="T9" fmla="*/ 0 h 219"/>
                <a:gd name="T10" fmla="*/ 0 60000 65536"/>
                <a:gd name="T11" fmla="*/ 0 60000 65536"/>
                <a:gd name="T12" fmla="*/ 0 60000 65536"/>
                <a:gd name="T13" fmla="*/ 0 60000 65536"/>
                <a:gd name="T14" fmla="*/ 0 60000 65536"/>
                <a:gd name="T15" fmla="*/ 0 w 140"/>
                <a:gd name="T16" fmla="*/ 0 h 219"/>
                <a:gd name="T17" fmla="*/ 140 w 140"/>
                <a:gd name="T18" fmla="*/ 219 h 219"/>
              </a:gdLst>
              <a:ahLst/>
              <a:cxnLst>
                <a:cxn ang="T10">
                  <a:pos x="T0" y="T1"/>
                </a:cxn>
                <a:cxn ang="T11">
                  <a:pos x="T2" y="T3"/>
                </a:cxn>
                <a:cxn ang="T12">
                  <a:pos x="T4" y="T5"/>
                </a:cxn>
                <a:cxn ang="T13">
                  <a:pos x="T6" y="T7"/>
                </a:cxn>
                <a:cxn ang="T14">
                  <a:pos x="T8" y="T9"/>
                </a:cxn>
              </a:cxnLst>
              <a:rect l="T15" t="T16" r="T17" b="T18"/>
              <a:pathLst>
                <a:path w="140" h="219">
                  <a:moveTo>
                    <a:pt x="0" y="0"/>
                  </a:moveTo>
                  <a:lnTo>
                    <a:pt x="140" y="60"/>
                  </a:lnTo>
                  <a:lnTo>
                    <a:pt x="140" y="219"/>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097" name="Freeform 27"/>
            <p:cNvSpPr>
              <a:spLocks/>
            </p:cNvSpPr>
            <p:nvPr/>
          </p:nvSpPr>
          <p:spPr bwMode="auto">
            <a:xfrm>
              <a:off x="4929" y="2669"/>
              <a:ext cx="140" cy="219"/>
            </a:xfrm>
            <a:custGeom>
              <a:avLst/>
              <a:gdLst>
                <a:gd name="T0" fmla="*/ 0 w 140"/>
                <a:gd name="T1" fmla="*/ 0 h 219"/>
                <a:gd name="T2" fmla="*/ 140 w 140"/>
                <a:gd name="T3" fmla="*/ 60 h 219"/>
                <a:gd name="T4" fmla="*/ 140 w 140"/>
                <a:gd name="T5" fmla="*/ 219 h 219"/>
                <a:gd name="T6" fmla="*/ 0 w 140"/>
                <a:gd name="T7" fmla="*/ 159 h 219"/>
                <a:gd name="T8" fmla="*/ 0 w 140"/>
                <a:gd name="T9" fmla="*/ 0 h 219"/>
                <a:gd name="T10" fmla="*/ 0 60000 65536"/>
                <a:gd name="T11" fmla="*/ 0 60000 65536"/>
                <a:gd name="T12" fmla="*/ 0 60000 65536"/>
                <a:gd name="T13" fmla="*/ 0 60000 65536"/>
                <a:gd name="T14" fmla="*/ 0 60000 65536"/>
                <a:gd name="T15" fmla="*/ 0 w 140"/>
                <a:gd name="T16" fmla="*/ 0 h 219"/>
                <a:gd name="T17" fmla="*/ 140 w 140"/>
                <a:gd name="T18" fmla="*/ 219 h 219"/>
              </a:gdLst>
              <a:ahLst/>
              <a:cxnLst>
                <a:cxn ang="T10">
                  <a:pos x="T0" y="T1"/>
                </a:cxn>
                <a:cxn ang="T11">
                  <a:pos x="T2" y="T3"/>
                </a:cxn>
                <a:cxn ang="T12">
                  <a:pos x="T4" y="T5"/>
                </a:cxn>
                <a:cxn ang="T13">
                  <a:pos x="T6" y="T7"/>
                </a:cxn>
                <a:cxn ang="T14">
                  <a:pos x="T8" y="T9"/>
                </a:cxn>
              </a:cxnLst>
              <a:rect l="T15" t="T16" r="T17" b="T18"/>
              <a:pathLst>
                <a:path w="140" h="219">
                  <a:moveTo>
                    <a:pt x="0" y="0"/>
                  </a:moveTo>
                  <a:lnTo>
                    <a:pt x="140" y="60"/>
                  </a:lnTo>
                  <a:lnTo>
                    <a:pt x="140" y="219"/>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098" name="Freeform 28"/>
            <p:cNvSpPr>
              <a:spLocks/>
            </p:cNvSpPr>
            <p:nvPr/>
          </p:nvSpPr>
          <p:spPr bwMode="auto">
            <a:xfrm>
              <a:off x="4929" y="2669"/>
              <a:ext cx="140" cy="219"/>
            </a:xfrm>
            <a:custGeom>
              <a:avLst/>
              <a:gdLst>
                <a:gd name="T0" fmla="*/ 0 w 140"/>
                <a:gd name="T1" fmla="*/ 0 h 219"/>
                <a:gd name="T2" fmla="*/ 140 w 140"/>
                <a:gd name="T3" fmla="*/ 60 h 219"/>
                <a:gd name="T4" fmla="*/ 140 w 140"/>
                <a:gd name="T5" fmla="*/ 219 h 219"/>
                <a:gd name="T6" fmla="*/ 0 w 140"/>
                <a:gd name="T7" fmla="*/ 159 h 219"/>
                <a:gd name="T8" fmla="*/ 0 w 140"/>
                <a:gd name="T9" fmla="*/ 0 h 219"/>
                <a:gd name="T10" fmla="*/ 0 60000 65536"/>
                <a:gd name="T11" fmla="*/ 0 60000 65536"/>
                <a:gd name="T12" fmla="*/ 0 60000 65536"/>
                <a:gd name="T13" fmla="*/ 0 60000 65536"/>
                <a:gd name="T14" fmla="*/ 0 60000 65536"/>
                <a:gd name="T15" fmla="*/ 0 w 140"/>
                <a:gd name="T16" fmla="*/ 0 h 219"/>
                <a:gd name="T17" fmla="*/ 140 w 140"/>
                <a:gd name="T18" fmla="*/ 219 h 219"/>
              </a:gdLst>
              <a:ahLst/>
              <a:cxnLst>
                <a:cxn ang="T10">
                  <a:pos x="T0" y="T1"/>
                </a:cxn>
                <a:cxn ang="T11">
                  <a:pos x="T2" y="T3"/>
                </a:cxn>
                <a:cxn ang="T12">
                  <a:pos x="T4" y="T5"/>
                </a:cxn>
                <a:cxn ang="T13">
                  <a:pos x="T6" y="T7"/>
                </a:cxn>
                <a:cxn ang="T14">
                  <a:pos x="T8" y="T9"/>
                </a:cxn>
              </a:cxnLst>
              <a:rect l="T15" t="T16" r="T17" b="T18"/>
              <a:pathLst>
                <a:path w="140" h="219">
                  <a:moveTo>
                    <a:pt x="0" y="0"/>
                  </a:moveTo>
                  <a:lnTo>
                    <a:pt x="140" y="60"/>
                  </a:lnTo>
                  <a:lnTo>
                    <a:pt x="140" y="219"/>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099" name="Freeform 29"/>
            <p:cNvSpPr>
              <a:spLocks/>
            </p:cNvSpPr>
            <p:nvPr/>
          </p:nvSpPr>
          <p:spPr bwMode="auto">
            <a:xfrm>
              <a:off x="5069" y="2570"/>
              <a:ext cx="138" cy="220"/>
            </a:xfrm>
            <a:custGeom>
              <a:avLst/>
              <a:gdLst>
                <a:gd name="T0" fmla="*/ 0 w 138"/>
                <a:gd name="T1" fmla="*/ 0 h 220"/>
                <a:gd name="T2" fmla="*/ 138 w 138"/>
                <a:gd name="T3" fmla="*/ 61 h 220"/>
                <a:gd name="T4" fmla="*/ 138 w 138"/>
                <a:gd name="T5" fmla="*/ 220 h 220"/>
                <a:gd name="T6" fmla="*/ 0 w 138"/>
                <a:gd name="T7" fmla="*/ 159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1"/>
                  </a:lnTo>
                  <a:lnTo>
                    <a:pt x="138"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00" name="Freeform 30"/>
            <p:cNvSpPr>
              <a:spLocks/>
            </p:cNvSpPr>
            <p:nvPr/>
          </p:nvSpPr>
          <p:spPr bwMode="auto">
            <a:xfrm>
              <a:off x="5069" y="2570"/>
              <a:ext cx="138" cy="220"/>
            </a:xfrm>
            <a:custGeom>
              <a:avLst/>
              <a:gdLst>
                <a:gd name="T0" fmla="*/ 0 w 138"/>
                <a:gd name="T1" fmla="*/ 0 h 220"/>
                <a:gd name="T2" fmla="*/ 138 w 138"/>
                <a:gd name="T3" fmla="*/ 61 h 220"/>
                <a:gd name="T4" fmla="*/ 138 w 138"/>
                <a:gd name="T5" fmla="*/ 220 h 220"/>
                <a:gd name="T6" fmla="*/ 0 w 138"/>
                <a:gd name="T7" fmla="*/ 159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1"/>
                  </a:lnTo>
                  <a:lnTo>
                    <a:pt x="138"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101" name="Freeform 31"/>
            <p:cNvSpPr>
              <a:spLocks/>
            </p:cNvSpPr>
            <p:nvPr/>
          </p:nvSpPr>
          <p:spPr bwMode="auto">
            <a:xfrm>
              <a:off x="5069" y="2729"/>
              <a:ext cx="138" cy="220"/>
            </a:xfrm>
            <a:custGeom>
              <a:avLst/>
              <a:gdLst>
                <a:gd name="T0" fmla="*/ 0 w 138"/>
                <a:gd name="T1" fmla="*/ 0 h 220"/>
                <a:gd name="T2" fmla="*/ 138 w 138"/>
                <a:gd name="T3" fmla="*/ 61 h 220"/>
                <a:gd name="T4" fmla="*/ 138 w 138"/>
                <a:gd name="T5" fmla="*/ 220 h 220"/>
                <a:gd name="T6" fmla="*/ 0 w 138"/>
                <a:gd name="T7" fmla="*/ 159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1"/>
                  </a:lnTo>
                  <a:lnTo>
                    <a:pt x="138"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02" name="Freeform 32"/>
            <p:cNvSpPr>
              <a:spLocks/>
            </p:cNvSpPr>
            <p:nvPr/>
          </p:nvSpPr>
          <p:spPr bwMode="auto">
            <a:xfrm>
              <a:off x="5069" y="2729"/>
              <a:ext cx="138" cy="220"/>
            </a:xfrm>
            <a:custGeom>
              <a:avLst/>
              <a:gdLst>
                <a:gd name="T0" fmla="*/ 0 w 138"/>
                <a:gd name="T1" fmla="*/ 0 h 220"/>
                <a:gd name="T2" fmla="*/ 138 w 138"/>
                <a:gd name="T3" fmla="*/ 61 h 220"/>
                <a:gd name="T4" fmla="*/ 138 w 138"/>
                <a:gd name="T5" fmla="*/ 220 h 220"/>
                <a:gd name="T6" fmla="*/ 0 w 138"/>
                <a:gd name="T7" fmla="*/ 159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1"/>
                  </a:lnTo>
                  <a:lnTo>
                    <a:pt x="138"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103" name="Freeform 33"/>
            <p:cNvSpPr>
              <a:spLocks/>
            </p:cNvSpPr>
            <p:nvPr/>
          </p:nvSpPr>
          <p:spPr bwMode="auto">
            <a:xfrm>
              <a:off x="5207" y="2631"/>
              <a:ext cx="139" cy="219"/>
            </a:xfrm>
            <a:custGeom>
              <a:avLst/>
              <a:gdLst>
                <a:gd name="T0" fmla="*/ 0 w 139"/>
                <a:gd name="T1" fmla="*/ 0 h 219"/>
                <a:gd name="T2" fmla="*/ 139 w 139"/>
                <a:gd name="T3" fmla="*/ 60 h 219"/>
                <a:gd name="T4" fmla="*/ 139 w 139"/>
                <a:gd name="T5" fmla="*/ 219 h 219"/>
                <a:gd name="T6" fmla="*/ 0 w 139"/>
                <a:gd name="T7" fmla="*/ 159 h 219"/>
                <a:gd name="T8" fmla="*/ 0 w 139"/>
                <a:gd name="T9" fmla="*/ 0 h 219"/>
                <a:gd name="T10" fmla="*/ 0 60000 65536"/>
                <a:gd name="T11" fmla="*/ 0 60000 65536"/>
                <a:gd name="T12" fmla="*/ 0 60000 65536"/>
                <a:gd name="T13" fmla="*/ 0 60000 65536"/>
                <a:gd name="T14" fmla="*/ 0 60000 65536"/>
                <a:gd name="T15" fmla="*/ 0 w 139"/>
                <a:gd name="T16" fmla="*/ 0 h 219"/>
                <a:gd name="T17" fmla="*/ 139 w 139"/>
                <a:gd name="T18" fmla="*/ 219 h 219"/>
              </a:gdLst>
              <a:ahLst/>
              <a:cxnLst>
                <a:cxn ang="T10">
                  <a:pos x="T0" y="T1"/>
                </a:cxn>
                <a:cxn ang="T11">
                  <a:pos x="T2" y="T3"/>
                </a:cxn>
                <a:cxn ang="T12">
                  <a:pos x="T4" y="T5"/>
                </a:cxn>
                <a:cxn ang="T13">
                  <a:pos x="T6" y="T7"/>
                </a:cxn>
                <a:cxn ang="T14">
                  <a:pos x="T8" y="T9"/>
                </a:cxn>
              </a:cxnLst>
              <a:rect l="T15" t="T16" r="T17" b="T18"/>
              <a:pathLst>
                <a:path w="139" h="219">
                  <a:moveTo>
                    <a:pt x="0" y="0"/>
                  </a:moveTo>
                  <a:lnTo>
                    <a:pt x="139" y="60"/>
                  </a:lnTo>
                  <a:lnTo>
                    <a:pt x="139" y="219"/>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04" name="Freeform 34"/>
            <p:cNvSpPr>
              <a:spLocks/>
            </p:cNvSpPr>
            <p:nvPr/>
          </p:nvSpPr>
          <p:spPr bwMode="auto">
            <a:xfrm>
              <a:off x="5207" y="2631"/>
              <a:ext cx="139" cy="219"/>
            </a:xfrm>
            <a:custGeom>
              <a:avLst/>
              <a:gdLst>
                <a:gd name="T0" fmla="*/ 0 w 139"/>
                <a:gd name="T1" fmla="*/ 0 h 219"/>
                <a:gd name="T2" fmla="*/ 139 w 139"/>
                <a:gd name="T3" fmla="*/ 60 h 219"/>
                <a:gd name="T4" fmla="*/ 139 w 139"/>
                <a:gd name="T5" fmla="*/ 219 h 219"/>
                <a:gd name="T6" fmla="*/ 0 w 139"/>
                <a:gd name="T7" fmla="*/ 159 h 219"/>
                <a:gd name="T8" fmla="*/ 0 w 139"/>
                <a:gd name="T9" fmla="*/ 0 h 219"/>
                <a:gd name="T10" fmla="*/ 0 60000 65536"/>
                <a:gd name="T11" fmla="*/ 0 60000 65536"/>
                <a:gd name="T12" fmla="*/ 0 60000 65536"/>
                <a:gd name="T13" fmla="*/ 0 60000 65536"/>
                <a:gd name="T14" fmla="*/ 0 60000 65536"/>
                <a:gd name="T15" fmla="*/ 0 w 139"/>
                <a:gd name="T16" fmla="*/ 0 h 219"/>
                <a:gd name="T17" fmla="*/ 139 w 139"/>
                <a:gd name="T18" fmla="*/ 219 h 219"/>
              </a:gdLst>
              <a:ahLst/>
              <a:cxnLst>
                <a:cxn ang="T10">
                  <a:pos x="T0" y="T1"/>
                </a:cxn>
                <a:cxn ang="T11">
                  <a:pos x="T2" y="T3"/>
                </a:cxn>
                <a:cxn ang="T12">
                  <a:pos x="T4" y="T5"/>
                </a:cxn>
                <a:cxn ang="T13">
                  <a:pos x="T6" y="T7"/>
                </a:cxn>
                <a:cxn ang="T14">
                  <a:pos x="T8" y="T9"/>
                </a:cxn>
              </a:cxnLst>
              <a:rect l="T15" t="T16" r="T17" b="T18"/>
              <a:pathLst>
                <a:path w="139" h="219">
                  <a:moveTo>
                    <a:pt x="0" y="0"/>
                  </a:moveTo>
                  <a:lnTo>
                    <a:pt x="139" y="60"/>
                  </a:lnTo>
                  <a:lnTo>
                    <a:pt x="139" y="219"/>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105" name="Freeform 35"/>
            <p:cNvSpPr>
              <a:spLocks/>
            </p:cNvSpPr>
            <p:nvPr/>
          </p:nvSpPr>
          <p:spPr bwMode="auto">
            <a:xfrm>
              <a:off x="5207" y="2790"/>
              <a:ext cx="139" cy="220"/>
            </a:xfrm>
            <a:custGeom>
              <a:avLst/>
              <a:gdLst>
                <a:gd name="T0" fmla="*/ 0 w 139"/>
                <a:gd name="T1" fmla="*/ 0 h 220"/>
                <a:gd name="T2" fmla="*/ 139 w 139"/>
                <a:gd name="T3" fmla="*/ 60 h 220"/>
                <a:gd name="T4" fmla="*/ 139 w 139"/>
                <a:gd name="T5" fmla="*/ 220 h 220"/>
                <a:gd name="T6" fmla="*/ 0 w 139"/>
                <a:gd name="T7" fmla="*/ 159 h 220"/>
                <a:gd name="T8" fmla="*/ 0 w 139"/>
                <a:gd name="T9" fmla="*/ 0 h 220"/>
                <a:gd name="T10" fmla="*/ 0 60000 65536"/>
                <a:gd name="T11" fmla="*/ 0 60000 65536"/>
                <a:gd name="T12" fmla="*/ 0 60000 65536"/>
                <a:gd name="T13" fmla="*/ 0 60000 65536"/>
                <a:gd name="T14" fmla="*/ 0 60000 65536"/>
                <a:gd name="T15" fmla="*/ 0 w 139"/>
                <a:gd name="T16" fmla="*/ 0 h 220"/>
                <a:gd name="T17" fmla="*/ 139 w 139"/>
                <a:gd name="T18" fmla="*/ 220 h 220"/>
              </a:gdLst>
              <a:ahLst/>
              <a:cxnLst>
                <a:cxn ang="T10">
                  <a:pos x="T0" y="T1"/>
                </a:cxn>
                <a:cxn ang="T11">
                  <a:pos x="T2" y="T3"/>
                </a:cxn>
                <a:cxn ang="T12">
                  <a:pos x="T4" y="T5"/>
                </a:cxn>
                <a:cxn ang="T13">
                  <a:pos x="T6" y="T7"/>
                </a:cxn>
                <a:cxn ang="T14">
                  <a:pos x="T8" y="T9"/>
                </a:cxn>
              </a:cxnLst>
              <a:rect l="T15" t="T16" r="T17" b="T18"/>
              <a:pathLst>
                <a:path w="139" h="220">
                  <a:moveTo>
                    <a:pt x="0" y="0"/>
                  </a:moveTo>
                  <a:lnTo>
                    <a:pt x="139" y="60"/>
                  </a:lnTo>
                  <a:lnTo>
                    <a:pt x="139"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06" name="Freeform 36"/>
            <p:cNvSpPr>
              <a:spLocks/>
            </p:cNvSpPr>
            <p:nvPr/>
          </p:nvSpPr>
          <p:spPr bwMode="auto">
            <a:xfrm>
              <a:off x="5207" y="2790"/>
              <a:ext cx="139" cy="220"/>
            </a:xfrm>
            <a:custGeom>
              <a:avLst/>
              <a:gdLst>
                <a:gd name="T0" fmla="*/ 0 w 139"/>
                <a:gd name="T1" fmla="*/ 0 h 220"/>
                <a:gd name="T2" fmla="*/ 139 w 139"/>
                <a:gd name="T3" fmla="*/ 60 h 220"/>
                <a:gd name="T4" fmla="*/ 139 w 139"/>
                <a:gd name="T5" fmla="*/ 220 h 220"/>
                <a:gd name="T6" fmla="*/ 0 w 139"/>
                <a:gd name="T7" fmla="*/ 159 h 220"/>
                <a:gd name="T8" fmla="*/ 0 w 139"/>
                <a:gd name="T9" fmla="*/ 0 h 220"/>
                <a:gd name="T10" fmla="*/ 0 60000 65536"/>
                <a:gd name="T11" fmla="*/ 0 60000 65536"/>
                <a:gd name="T12" fmla="*/ 0 60000 65536"/>
                <a:gd name="T13" fmla="*/ 0 60000 65536"/>
                <a:gd name="T14" fmla="*/ 0 60000 65536"/>
                <a:gd name="T15" fmla="*/ 0 w 139"/>
                <a:gd name="T16" fmla="*/ 0 h 220"/>
                <a:gd name="T17" fmla="*/ 139 w 139"/>
                <a:gd name="T18" fmla="*/ 220 h 220"/>
              </a:gdLst>
              <a:ahLst/>
              <a:cxnLst>
                <a:cxn ang="T10">
                  <a:pos x="T0" y="T1"/>
                </a:cxn>
                <a:cxn ang="T11">
                  <a:pos x="T2" y="T3"/>
                </a:cxn>
                <a:cxn ang="T12">
                  <a:pos x="T4" y="T5"/>
                </a:cxn>
                <a:cxn ang="T13">
                  <a:pos x="T6" y="T7"/>
                </a:cxn>
                <a:cxn ang="T14">
                  <a:pos x="T8" y="T9"/>
                </a:cxn>
              </a:cxnLst>
              <a:rect l="T15" t="T16" r="T17" b="T18"/>
              <a:pathLst>
                <a:path w="139" h="220">
                  <a:moveTo>
                    <a:pt x="0" y="0"/>
                  </a:moveTo>
                  <a:lnTo>
                    <a:pt x="139" y="60"/>
                  </a:lnTo>
                  <a:lnTo>
                    <a:pt x="139"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107" name="Freeform 37"/>
            <p:cNvSpPr>
              <a:spLocks/>
            </p:cNvSpPr>
            <p:nvPr/>
          </p:nvSpPr>
          <p:spPr bwMode="auto">
            <a:xfrm>
              <a:off x="5346" y="2691"/>
              <a:ext cx="138" cy="220"/>
            </a:xfrm>
            <a:custGeom>
              <a:avLst/>
              <a:gdLst>
                <a:gd name="T0" fmla="*/ 0 w 138"/>
                <a:gd name="T1" fmla="*/ 0 h 220"/>
                <a:gd name="T2" fmla="*/ 138 w 138"/>
                <a:gd name="T3" fmla="*/ 61 h 220"/>
                <a:gd name="T4" fmla="*/ 138 w 138"/>
                <a:gd name="T5" fmla="*/ 220 h 220"/>
                <a:gd name="T6" fmla="*/ 0 w 138"/>
                <a:gd name="T7" fmla="*/ 159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1"/>
                  </a:lnTo>
                  <a:lnTo>
                    <a:pt x="138"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08" name="Freeform 38"/>
            <p:cNvSpPr>
              <a:spLocks/>
            </p:cNvSpPr>
            <p:nvPr/>
          </p:nvSpPr>
          <p:spPr bwMode="auto">
            <a:xfrm>
              <a:off x="5346" y="2691"/>
              <a:ext cx="138" cy="220"/>
            </a:xfrm>
            <a:custGeom>
              <a:avLst/>
              <a:gdLst>
                <a:gd name="T0" fmla="*/ 0 w 138"/>
                <a:gd name="T1" fmla="*/ 0 h 220"/>
                <a:gd name="T2" fmla="*/ 138 w 138"/>
                <a:gd name="T3" fmla="*/ 61 h 220"/>
                <a:gd name="T4" fmla="*/ 138 w 138"/>
                <a:gd name="T5" fmla="*/ 220 h 220"/>
                <a:gd name="T6" fmla="*/ 0 w 138"/>
                <a:gd name="T7" fmla="*/ 159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1"/>
                  </a:lnTo>
                  <a:lnTo>
                    <a:pt x="138"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109" name="Freeform 39"/>
            <p:cNvSpPr>
              <a:spLocks/>
            </p:cNvSpPr>
            <p:nvPr/>
          </p:nvSpPr>
          <p:spPr bwMode="auto">
            <a:xfrm>
              <a:off x="5346" y="2850"/>
              <a:ext cx="138" cy="220"/>
            </a:xfrm>
            <a:custGeom>
              <a:avLst/>
              <a:gdLst>
                <a:gd name="T0" fmla="*/ 0 w 138"/>
                <a:gd name="T1" fmla="*/ 0 h 220"/>
                <a:gd name="T2" fmla="*/ 138 w 138"/>
                <a:gd name="T3" fmla="*/ 61 h 220"/>
                <a:gd name="T4" fmla="*/ 138 w 138"/>
                <a:gd name="T5" fmla="*/ 220 h 220"/>
                <a:gd name="T6" fmla="*/ 0 w 138"/>
                <a:gd name="T7" fmla="*/ 160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1"/>
                  </a:lnTo>
                  <a:lnTo>
                    <a:pt x="138" y="220"/>
                  </a:lnTo>
                  <a:lnTo>
                    <a:pt x="0" y="160"/>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10" name="Freeform 40"/>
            <p:cNvSpPr>
              <a:spLocks/>
            </p:cNvSpPr>
            <p:nvPr/>
          </p:nvSpPr>
          <p:spPr bwMode="auto">
            <a:xfrm>
              <a:off x="5346" y="2850"/>
              <a:ext cx="138" cy="220"/>
            </a:xfrm>
            <a:custGeom>
              <a:avLst/>
              <a:gdLst>
                <a:gd name="T0" fmla="*/ 0 w 138"/>
                <a:gd name="T1" fmla="*/ 0 h 220"/>
                <a:gd name="T2" fmla="*/ 138 w 138"/>
                <a:gd name="T3" fmla="*/ 61 h 220"/>
                <a:gd name="T4" fmla="*/ 138 w 138"/>
                <a:gd name="T5" fmla="*/ 220 h 220"/>
                <a:gd name="T6" fmla="*/ 0 w 138"/>
                <a:gd name="T7" fmla="*/ 160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1"/>
                  </a:lnTo>
                  <a:lnTo>
                    <a:pt x="138" y="220"/>
                  </a:lnTo>
                  <a:lnTo>
                    <a:pt x="0" y="160"/>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111" name="Line 41"/>
            <p:cNvSpPr>
              <a:spLocks noChangeShapeType="1"/>
            </p:cNvSpPr>
            <p:nvPr/>
          </p:nvSpPr>
          <p:spPr bwMode="auto">
            <a:xfrm>
              <a:off x="4864" y="2404"/>
              <a:ext cx="67" cy="107"/>
            </a:xfrm>
            <a:prstGeom prst="line">
              <a:avLst/>
            </a:prstGeom>
            <a:noFill/>
            <a:ln w="0">
              <a:solidFill>
                <a:srgbClr val="00CCFF"/>
              </a:solidFill>
              <a:round/>
              <a:headEnd/>
              <a:tailEnd/>
            </a:ln>
          </p:spPr>
          <p:txBody>
            <a:bodyPr/>
            <a:lstStyle/>
            <a:p>
              <a:endParaRPr lang="en-US"/>
            </a:p>
          </p:txBody>
        </p:sp>
        <p:sp>
          <p:nvSpPr>
            <p:cNvPr id="3112" name="Line 42"/>
            <p:cNvSpPr>
              <a:spLocks noChangeShapeType="1"/>
            </p:cNvSpPr>
            <p:nvPr/>
          </p:nvSpPr>
          <p:spPr bwMode="auto">
            <a:xfrm>
              <a:off x="2717" y="1451"/>
              <a:ext cx="67" cy="107"/>
            </a:xfrm>
            <a:prstGeom prst="line">
              <a:avLst/>
            </a:prstGeom>
            <a:noFill/>
            <a:ln w="0">
              <a:solidFill>
                <a:srgbClr val="00CCFF"/>
              </a:solidFill>
              <a:round/>
              <a:headEnd/>
              <a:tailEnd/>
            </a:ln>
          </p:spPr>
          <p:txBody>
            <a:bodyPr/>
            <a:lstStyle/>
            <a:p>
              <a:endParaRPr lang="en-US"/>
            </a:p>
          </p:txBody>
        </p:sp>
        <p:sp>
          <p:nvSpPr>
            <p:cNvPr id="3113" name="Freeform 43"/>
            <p:cNvSpPr>
              <a:spLocks/>
            </p:cNvSpPr>
            <p:nvPr/>
          </p:nvSpPr>
          <p:spPr bwMode="auto">
            <a:xfrm>
              <a:off x="2783" y="1046"/>
              <a:ext cx="139" cy="220"/>
            </a:xfrm>
            <a:custGeom>
              <a:avLst/>
              <a:gdLst>
                <a:gd name="T0" fmla="*/ 0 w 139"/>
                <a:gd name="T1" fmla="*/ 0 h 220"/>
                <a:gd name="T2" fmla="*/ 139 w 139"/>
                <a:gd name="T3" fmla="*/ 61 h 220"/>
                <a:gd name="T4" fmla="*/ 139 w 139"/>
                <a:gd name="T5" fmla="*/ 220 h 220"/>
                <a:gd name="T6" fmla="*/ 0 w 139"/>
                <a:gd name="T7" fmla="*/ 160 h 220"/>
                <a:gd name="T8" fmla="*/ 0 w 139"/>
                <a:gd name="T9" fmla="*/ 0 h 220"/>
                <a:gd name="T10" fmla="*/ 0 60000 65536"/>
                <a:gd name="T11" fmla="*/ 0 60000 65536"/>
                <a:gd name="T12" fmla="*/ 0 60000 65536"/>
                <a:gd name="T13" fmla="*/ 0 60000 65536"/>
                <a:gd name="T14" fmla="*/ 0 60000 65536"/>
                <a:gd name="T15" fmla="*/ 0 w 139"/>
                <a:gd name="T16" fmla="*/ 0 h 220"/>
                <a:gd name="T17" fmla="*/ 139 w 139"/>
                <a:gd name="T18" fmla="*/ 220 h 220"/>
              </a:gdLst>
              <a:ahLst/>
              <a:cxnLst>
                <a:cxn ang="T10">
                  <a:pos x="T0" y="T1"/>
                </a:cxn>
                <a:cxn ang="T11">
                  <a:pos x="T2" y="T3"/>
                </a:cxn>
                <a:cxn ang="T12">
                  <a:pos x="T4" y="T5"/>
                </a:cxn>
                <a:cxn ang="T13">
                  <a:pos x="T6" y="T7"/>
                </a:cxn>
                <a:cxn ang="T14">
                  <a:pos x="T8" y="T9"/>
                </a:cxn>
              </a:cxnLst>
              <a:rect l="T15" t="T16" r="T17" b="T18"/>
              <a:pathLst>
                <a:path w="139" h="220">
                  <a:moveTo>
                    <a:pt x="0" y="0"/>
                  </a:moveTo>
                  <a:lnTo>
                    <a:pt x="139" y="61"/>
                  </a:lnTo>
                  <a:lnTo>
                    <a:pt x="139" y="220"/>
                  </a:lnTo>
                  <a:lnTo>
                    <a:pt x="0" y="160"/>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14" name="Freeform 44"/>
            <p:cNvSpPr>
              <a:spLocks/>
            </p:cNvSpPr>
            <p:nvPr/>
          </p:nvSpPr>
          <p:spPr bwMode="auto">
            <a:xfrm>
              <a:off x="2783" y="1046"/>
              <a:ext cx="139" cy="220"/>
            </a:xfrm>
            <a:custGeom>
              <a:avLst/>
              <a:gdLst>
                <a:gd name="T0" fmla="*/ 0 w 139"/>
                <a:gd name="T1" fmla="*/ 0 h 220"/>
                <a:gd name="T2" fmla="*/ 139 w 139"/>
                <a:gd name="T3" fmla="*/ 61 h 220"/>
                <a:gd name="T4" fmla="*/ 139 w 139"/>
                <a:gd name="T5" fmla="*/ 220 h 220"/>
                <a:gd name="T6" fmla="*/ 0 w 139"/>
                <a:gd name="T7" fmla="*/ 160 h 220"/>
                <a:gd name="T8" fmla="*/ 0 w 139"/>
                <a:gd name="T9" fmla="*/ 0 h 220"/>
                <a:gd name="T10" fmla="*/ 0 60000 65536"/>
                <a:gd name="T11" fmla="*/ 0 60000 65536"/>
                <a:gd name="T12" fmla="*/ 0 60000 65536"/>
                <a:gd name="T13" fmla="*/ 0 60000 65536"/>
                <a:gd name="T14" fmla="*/ 0 60000 65536"/>
                <a:gd name="T15" fmla="*/ 0 w 139"/>
                <a:gd name="T16" fmla="*/ 0 h 220"/>
                <a:gd name="T17" fmla="*/ 139 w 139"/>
                <a:gd name="T18" fmla="*/ 220 h 220"/>
              </a:gdLst>
              <a:ahLst/>
              <a:cxnLst>
                <a:cxn ang="T10">
                  <a:pos x="T0" y="T1"/>
                </a:cxn>
                <a:cxn ang="T11">
                  <a:pos x="T2" y="T3"/>
                </a:cxn>
                <a:cxn ang="T12">
                  <a:pos x="T4" y="T5"/>
                </a:cxn>
                <a:cxn ang="T13">
                  <a:pos x="T6" y="T7"/>
                </a:cxn>
                <a:cxn ang="T14">
                  <a:pos x="T8" y="T9"/>
                </a:cxn>
              </a:cxnLst>
              <a:rect l="T15" t="T16" r="T17" b="T18"/>
              <a:pathLst>
                <a:path w="139" h="220">
                  <a:moveTo>
                    <a:pt x="0" y="0"/>
                  </a:moveTo>
                  <a:lnTo>
                    <a:pt x="139" y="61"/>
                  </a:lnTo>
                  <a:lnTo>
                    <a:pt x="139" y="220"/>
                  </a:lnTo>
                  <a:lnTo>
                    <a:pt x="0" y="160"/>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115" name="Freeform 45"/>
            <p:cNvSpPr>
              <a:spLocks/>
            </p:cNvSpPr>
            <p:nvPr/>
          </p:nvSpPr>
          <p:spPr bwMode="auto">
            <a:xfrm>
              <a:off x="2783" y="1206"/>
              <a:ext cx="139" cy="219"/>
            </a:xfrm>
            <a:custGeom>
              <a:avLst/>
              <a:gdLst>
                <a:gd name="T0" fmla="*/ 0 w 139"/>
                <a:gd name="T1" fmla="*/ 0 h 219"/>
                <a:gd name="T2" fmla="*/ 139 w 139"/>
                <a:gd name="T3" fmla="*/ 60 h 219"/>
                <a:gd name="T4" fmla="*/ 139 w 139"/>
                <a:gd name="T5" fmla="*/ 219 h 219"/>
                <a:gd name="T6" fmla="*/ 0 w 139"/>
                <a:gd name="T7" fmla="*/ 159 h 219"/>
                <a:gd name="T8" fmla="*/ 0 w 139"/>
                <a:gd name="T9" fmla="*/ 0 h 219"/>
                <a:gd name="T10" fmla="*/ 0 60000 65536"/>
                <a:gd name="T11" fmla="*/ 0 60000 65536"/>
                <a:gd name="T12" fmla="*/ 0 60000 65536"/>
                <a:gd name="T13" fmla="*/ 0 60000 65536"/>
                <a:gd name="T14" fmla="*/ 0 60000 65536"/>
                <a:gd name="T15" fmla="*/ 0 w 139"/>
                <a:gd name="T16" fmla="*/ 0 h 219"/>
                <a:gd name="T17" fmla="*/ 139 w 139"/>
                <a:gd name="T18" fmla="*/ 219 h 219"/>
              </a:gdLst>
              <a:ahLst/>
              <a:cxnLst>
                <a:cxn ang="T10">
                  <a:pos x="T0" y="T1"/>
                </a:cxn>
                <a:cxn ang="T11">
                  <a:pos x="T2" y="T3"/>
                </a:cxn>
                <a:cxn ang="T12">
                  <a:pos x="T4" y="T5"/>
                </a:cxn>
                <a:cxn ang="T13">
                  <a:pos x="T6" y="T7"/>
                </a:cxn>
                <a:cxn ang="T14">
                  <a:pos x="T8" y="T9"/>
                </a:cxn>
              </a:cxnLst>
              <a:rect l="T15" t="T16" r="T17" b="T18"/>
              <a:pathLst>
                <a:path w="139" h="219">
                  <a:moveTo>
                    <a:pt x="0" y="0"/>
                  </a:moveTo>
                  <a:lnTo>
                    <a:pt x="139" y="60"/>
                  </a:lnTo>
                  <a:lnTo>
                    <a:pt x="139" y="219"/>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16" name="Freeform 46"/>
            <p:cNvSpPr>
              <a:spLocks/>
            </p:cNvSpPr>
            <p:nvPr/>
          </p:nvSpPr>
          <p:spPr bwMode="auto">
            <a:xfrm>
              <a:off x="2783" y="1206"/>
              <a:ext cx="139" cy="219"/>
            </a:xfrm>
            <a:custGeom>
              <a:avLst/>
              <a:gdLst>
                <a:gd name="T0" fmla="*/ 0 w 139"/>
                <a:gd name="T1" fmla="*/ 0 h 219"/>
                <a:gd name="T2" fmla="*/ 139 w 139"/>
                <a:gd name="T3" fmla="*/ 60 h 219"/>
                <a:gd name="T4" fmla="*/ 139 w 139"/>
                <a:gd name="T5" fmla="*/ 219 h 219"/>
                <a:gd name="T6" fmla="*/ 0 w 139"/>
                <a:gd name="T7" fmla="*/ 159 h 219"/>
                <a:gd name="T8" fmla="*/ 0 w 139"/>
                <a:gd name="T9" fmla="*/ 0 h 219"/>
                <a:gd name="T10" fmla="*/ 0 60000 65536"/>
                <a:gd name="T11" fmla="*/ 0 60000 65536"/>
                <a:gd name="T12" fmla="*/ 0 60000 65536"/>
                <a:gd name="T13" fmla="*/ 0 60000 65536"/>
                <a:gd name="T14" fmla="*/ 0 60000 65536"/>
                <a:gd name="T15" fmla="*/ 0 w 139"/>
                <a:gd name="T16" fmla="*/ 0 h 219"/>
                <a:gd name="T17" fmla="*/ 139 w 139"/>
                <a:gd name="T18" fmla="*/ 219 h 219"/>
              </a:gdLst>
              <a:ahLst/>
              <a:cxnLst>
                <a:cxn ang="T10">
                  <a:pos x="T0" y="T1"/>
                </a:cxn>
                <a:cxn ang="T11">
                  <a:pos x="T2" y="T3"/>
                </a:cxn>
                <a:cxn ang="T12">
                  <a:pos x="T4" y="T5"/>
                </a:cxn>
                <a:cxn ang="T13">
                  <a:pos x="T6" y="T7"/>
                </a:cxn>
                <a:cxn ang="T14">
                  <a:pos x="T8" y="T9"/>
                </a:cxn>
              </a:cxnLst>
              <a:rect l="T15" t="T16" r="T17" b="T18"/>
              <a:pathLst>
                <a:path w="139" h="219">
                  <a:moveTo>
                    <a:pt x="0" y="0"/>
                  </a:moveTo>
                  <a:lnTo>
                    <a:pt x="139" y="60"/>
                  </a:lnTo>
                  <a:lnTo>
                    <a:pt x="139" y="219"/>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117" name="Freeform 47"/>
            <p:cNvSpPr>
              <a:spLocks/>
            </p:cNvSpPr>
            <p:nvPr/>
          </p:nvSpPr>
          <p:spPr bwMode="auto">
            <a:xfrm>
              <a:off x="2922" y="1107"/>
              <a:ext cx="138" cy="220"/>
            </a:xfrm>
            <a:custGeom>
              <a:avLst/>
              <a:gdLst>
                <a:gd name="T0" fmla="*/ 0 w 138"/>
                <a:gd name="T1" fmla="*/ 0 h 220"/>
                <a:gd name="T2" fmla="*/ 138 w 138"/>
                <a:gd name="T3" fmla="*/ 59 h 220"/>
                <a:gd name="T4" fmla="*/ 138 w 138"/>
                <a:gd name="T5" fmla="*/ 220 h 220"/>
                <a:gd name="T6" fmla="*/ 0 w 138"/>
                <a:gd name="T7" fmla="*/ 159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59"/>
                  </a:lnTo>
                  <a:lnTo>
                    <a:pt x="138"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18" name="Freeform 48"/>
            <p:cNvSpPr>
              <a:spLocks/>
            </p:cNvSpPr>
            <p:nvPr/>
          </p:nvSpPr>
          <p:spPr bwMode="auto">
            <a:xfrm>
              <a:off x="2922" y="1107"/>
              <a:ext cx="138" cy="220"/>
            </a:xfrm>
            <a:custGeom>
              <a:avLst/>
              <a:gdLst>
                <a:gd name="T0" fmla="*/ 0 w 138"/>
                <a:gd name="T1" fmla="*/ 0 h 220"/>
                <a:gd name="T2" fmla="*/ 138 w 138"/>
                <a:gd name="T3" fmla="*/ 59 h 220"/>
                <a:gd name="T4" fmla="*/ 138 w 138"/>
                <a:gd name="T5" fmla="*/ 220 h 220"/>
                <a:gd name="T6" fmla="*/ 0 w 138"/>
                <a:gd name="T7" fmla="*/ 159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59"/>
                  </a:lnTo>
                  <a:lnTo>
                    <a:pt x="138"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119" name="Freeform 49"/>
            <p:cNvSpPr>
              <a:spLocks/>
            </p:cNvSpPr>
            <p:nvPr/>
          </p:nvSpPr>
          <p:spPr bwMode="auto">
            <a:xfrm>
              <a:off x="2922" y="1266"/>
              <a:ext cx="138" cy="220"/>
            </a:xfrm>
            <a:custGeom>
              <a:avLst/>
              <a:gdLst>
                <a:gd name="T0" fmla="*/ 0 w 138"/>
                <a:gd name="T1" fmla="*/ 0 h 220"/>
                <a:gd name="T2" fmla="*/ 138 w 138"/>
                <a:gd name="T3" fmla="*/ 61 h 220"/>
                <a:gd name="T4" fmla="*/ 138 w 138"/>
                <a:gd name="T5" fmla="*/ 220 h 220"/>
                <a:gd name="T6" fmla="*/ 0 w 138"/>
                <a:gd name="T7" fmla="*/ 159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1"/>
                  </a:lnTo>
                  <a:lnTo>
                    <a:pt x="138"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20" name="Freeform 50"/>
            <p:cNvSpPr>
              <a:spLocks/>
            </p:cNvSpPr>
            <p:nvPr/>
          </p:nvSpPr>
          <p:spPr bwMode="auto">
            <a:xfrm>
              <a:off x="2922" y="1266"/>
              <a:ext cx="138" cy="220"/>
            </a:xfrm>
            <a:custGeom>
              <a:avLst/>
              <a:gdLst>
                <a:gd name="T0" fmla="*/ 0 w 138"/>
                <a:gd name="T1" fmla="*/ 0 h 220"/>
                <a:gd name="T2" fmla="*/ 138 w 138"/>
                <a:gd name="T3" fmla="*/ 61 h 220"/>
                <a:gd name="T4" fmla="*/ 138 w 138"/>
                <a:gd name="T5" fmla="*/ 220 h 220"/>
                <a:gd name="T6" fmla="*/ 0 w 138"/>
                <a:gd name="T7" fmla="*/ 159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1"/>
                  </a:lnTo>
                  <a:lnTo>
                    <a:pt x="138"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121" name="Freeform 51"/>
            <p:cNvSpPr>
              <a:spLocks/>
            </p:cNvSpPr>
            <p:nvPr/>
          </p:nvSpPr>
          <p:spPr bwMode="auto">
            <a:xfrm>
              <a:off x="3060" y="1166"/>
              <a:ext cx="140" cy="219"/>
            </a:xfrm>
            <a:custGeom>
              <a:avLst/>
              <a:gdLst>
                <a:gd name="T0" fmla="*/ 0 w 140"/>
                <a:gd name="T1" fmla="*/ 0 h 219"/>
                <a:gd name="T2" fmla="*/ 140 w 140"/>
                <a:gd name="T3" fmla="*/ 60 h 219"/>
                <a:gd name="T4" fmla="*/ 140 w 140"/>
                <a:gd name="T5" fmla="*/ 219 h 219"/>
                <a:gd name="T6" fmla="*/ 0 w 140"/>
                <a:gd name="T7" fmla="*/ 161 h 219"/>
                <a:gd name="T8" fmla="*/ 0 w 140"/>
                <a:gd name="T9" fmla="*/ 0 h 219"/>
                <a:gd name="T10" fmla="*/ 0 60000 65536"/>
                <a:gd name="T11" fmla="*/ 0 60000 65536"/>
                <a:gd name="T12" fmla="*/ 0 60000 65536"/>
                <a:gd name="T13" fmla="*/ 0 60000 65536"/>
                <a:gd name="T14" fmla="*/ 0 60000 65536"/>
                <a:gd name="T15" fmla="*/ 0 w 140"/>
                <a:gd name="T16" fmla="*/ 0 h 219"/>
                <a:gd name="T17" fmla="*/ 140 w 140"/>
                <a:gd name="T18" fmla="*/ 219 h 219"/>
              </a:gdLst>
              <a:ahLst/>
              <a:cxnLst>
                <a:cxn ang="T10">
                  <a:pos x="T0" y="T1"/>
                </a:cxn>
                <a:cxn ang="T11">
                  <a:pos x="T2" y="T3"/>
                </a:cxn>
                <a:cxn ang="T12">
                  <a:pos x="T4" y="T5"/>
                </a:cxn>
                <a:cxn ang="T13">
                  <a:pos x="T6" y="T7"/>
                </a:cxn>
                <a:cxn ang="T14">
                  <a:pos x="T8" y="T9"/>
                </a:cxn>
              </a:cxnLst>
              <a:rect l="T15" t="T16" r="T17" b="T18"/>
              <a:pathLst>
                <a:path w="140" h="219">
                  <a:moveTo>
                    <a:pt x="0" y="0"/>
                  </a:moveTo>
                  <a:lnTo>
                    <a:pt x="140" y="60"/>
                  </a:lnTo>
                  <a:lnTo>
                    <a:pt x="140" y="219"/>
                  </a:lnTo>
                  <a:lnTo>
                    <a:pt x="0" y="161"/>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22" name="Freeform 52"/>
            <p:cNvSpPr>
              <a:spLocks/>
            </p:cNvSpPr>
            <p:nvPr/>
          </p:nvSpPr>
          <p:spPr bwMode="auto">
            <a:xfrm>
              <a:off x="3060" y="1166"/>
              <a:ext cx="140" cy="219"/>
            </a:xfrm>
            <a:custGeom>
              <a:avLst/>
              <a:gdLst>
                <a:gd name="T0" fmla="*/ 0 w 140"/>
                <a:gd name="T1" fmla="*/ 0 h 219"/>
                <a:gd name="T2" fmla="*/ 140 w 140"/>
                <a:gd name="T3" fmla="*/ 60 h 219"/>
                <a:gd name="T4" fmla="*/ 140 w 140"/>
                <a:gd name="T5" fmla="*/ 219 h 219"/>
                <a:gd name="T6" fmla="*/ 0 w 140"/>
                <a:gd name="T7" fmla="*/ 161 h 219"/>
                <a:gd name="T8" fmla="*/ 0 w 140"/>
                <a:gd name="T9" fmla="*/ 0 h 219"/>
                <a:gd name="T10" fmla="*/ 0 60000 65536"/>
                <a:gd name="T11" fmla="*/ 0 60000 65536"/>
                <a:gd name="T12" fmla="*/ 0 60000 65536"/>
                <a:gd name="T13" fmla="*/ 0 60000 65536"/>
                <a:gd name="T14" fmla="*/ 0 60000 65536"/>
                <a:gd name="T15" fmla="*/ 0 w 140"/>
                <a:gd name="T16" fmla="*/ 0 h 219"/>
                <a:gd name="T17" fmla="*/ 140 w 140"/>
                <a:gd name="T18" fmla="*/ 219 h 219"/>
              </a:gdLst>
              <a:ahLst/>
              <a:cxnLst>
                <a:cxn ang="T10">
                  <a:pos x="T0" y="T1"/>
                </a:cxn>
                <a:cxn ang="T11">
                  <a:pos x="T2" y="T3"/>
                </a:cxn>
                <a:cxn ang="T12">
                  <a:pos x="T4" y="T5"/>
                </a:cxn>
                <a:cxn ang="T13">
                  <a:pos x="T6" y="T7"/>
                </a:cxn>
                <a:cxn ang="T14">
                  <a:pos x="T8" y="T9"/>
                </a:cxn>
              </a:cxnLst>
              <a:rect l="T15" t="T16" r="T17" b="T18"/>
              <a:pathLst>
                <a:path w="140" h="219">
                  <a:moveTo>
                    <a:pt x="0" y="0"/>
                  </a:moveTo>
                  <a:lnTo>
                    <a:pt x="140" y="60"/>
                  </a:lnTo>
                  <a:lnTo>
                    <a:pt x="140" y="219"/>
                  </a:lnTo>
                  <a:lnTo>
                    <a:pt x="0" y="161"/>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123" name="Freeform 53"/>
            <p:cNvSpPr>
              <a:spLocks/>
            </p:cNvSpPr>
            <p:nvPr/>
          </p:nvSpPr>
          <p:spPr bwMode="auto">
            <a:xfrm>
              <a:off x="3060" y="1327"/>
              <a:ext cx="140" cy="219"/>
            </a:xfrm>
            <a:custGeom>
              <a:avLst/>
              <a:gdLst>
                <a:gd name="T0" fmla="*/ 0 w 140"/>
                <a:gd name="T1" fmla="*/ 0 h 219"/>
                <a:gd name="T2" fmla="*/ 140 w 140"/>
                <a:gd name="T3" fmla="*/ 58 h 219"/>
                <a:gd name="T4" fmla="*/ 140 w 140"/>
                <a:gd name="T5" fmla="*/ 219 h 219"/>
                <a:gd name="T6" fmla="*/ 0 w 140"/>
                <a:gd name="T7" fmla="*/ 159 h 219"/>
                <a:gd name="T8" fmla="*/ 0 w 140"/>
                <a:gd name="T9" fmla="*/ 0 h 219"/>
                <a:gd name="T10" fmla="*/ 0 60000 65536"/>
                <a:gd name="T11" fmla="*/ 0 60000 65536"/>
                <a:gd name="T12" fmla="*/ 0 60000 65536"/>
                <a:gd name="T13" fmla="*/ 0 60000 65536"/>
                <a:gd name="T14" fmla="*/ 0 60000 65536"/>
                <a:gd name="T15" fmla="*/ 0 w 140"/>
                <a:gd name="T16" fmla="*/ 0 h 219"/>
                <a:gd name="T17" fmla="*/ 140 w 140"/>
                <a:gd name="T18" fmla="*/ 219 h 219"/>
              </a:gdLst>
              <a:ahLst/>
              <a:cxnLst>
                <a:cxn ang="T10">
                  <a:pos x="T0" y="T1"/>
                </a:cxn>
                <a:cxn ang="T11">
                  <a:pos x="T2" y="T3"/>
                </a:cxn>
                <a:cxn ang="T12">
                  <a:pos x="T4" y="T5"/>
                </a:cxn>
                <a:cxn ang="T13">
                  <a:pos x="T6" y="T7"/>
                </a:cxn>
                <a:cxn ang="T14">
                  <a:pos x="T8" y="T9"/>
                </a:cxn>
              </a:cxnLst>
              <a:rect l="T15" t="T16" r="T17" b="T18"/>
              <a:pathLst>
                <a:path w="140" h="219">
                  <a:moveTo>
                    <a:pt x="0" y="0"/>
                  </a:moveTo>
                  <a:lnTo>
                    <a:pt x="140" y="58"/>
                  </a:lnTo>
                  <a:lnTo>
                    <a:pt x="140" y="219"/>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24" name="Freeform 54"/>
            <p:cNvSpPr>
              <a:spLocks/>
            </p:cNvSpPr>
            <p:nvPr/>
          </p:nvSpPr>
          <p:spPr bwMode="auto">
            <a:xfrm>
              <a:off x="3060" y="1327"/>
              <a:ext cx="140" cy="219"/>
            </a:xfrm>
            <a:custGeom>
              <a:avLst/>
              <a:gdLst>
                <a:gd name="T0" fmla="*/ 0 w 140"/>
                <a:gd name="T1" fmla="*/ 0 h 219"/>
                <a:gd name="T2" fmla="*/ 140 w 140"/>
                <a:gd name="T3" fmla="*/ 58 h 219"/>
                <a:gd name="T4" fmla="*/ 140 w 140"/>
                <a:gd name="T5" fmla="*/ 219 h 219"/>
                <a:gd name="T6" fmla="*/ 0 w 140"/>
                <a:gd name="T7" fmla="*/ 159 h 219"/>
                <a:gd name="T8" fmla="*/ 0 w 140"/>
                <a:gd name="T9" fmla="*/ 0 h 219"/>
                <a:gd name="T10" fmla="*/ 0 60000 65536"/>
                <a:gd name="T11" fmla="*/ 0 60000 65536"/>
                <a:gd name="T12" fmla="*/ 0 60000 65536"/>
                <a:gd name="T13" fmla="*/ 0 60000 65536"/>
                <a:gd name="T14" fmla="*/ 0 60000 65536"/>
                <a:gd name="T15" fmla="*/ 0 w 140"/>
                <a:gd name="T16" fmla="*/ 0 h 219"/>
                <a:gd name="T17" fmla="*/ 140 w 140"/>
                <a:gd name="T18" fmla="*/ 219 h 219"/>
              </a:gdLst>
              <a:ahLst/>
              <a:cxnLst>
                <a:cxn ang="T10">
                  <a:pos x="T0" y="T1"/>
                </a:cxn>
                <a:cxn ang="T11">
                  <a:pos x="T2" y="T3"/>
                </a:cxn>
                <a:cxn ang="T12">
                  <a:pos x="T4" y="T5"/>
                </a:cxn>
                <a:cxn ang="T13">
                  <a:pos x="T6" y="T7"/>
                </a:cxn>
                <a:cxn ang="T14">
                  <a:pos x="T8" y="T9"/>
                </a:cxn>
              </a:cxnLst>
              <a:rect l="T15" t="T16" r="T17" b="T18"/>
              <a:pathLst>
                <a:path w="140" h="219">
                  <a:moveTo>
                    <a:pt x="0" y="0"/>
                  </a:moveTo>
                  <a:lnTo>
                    <a:pt x="140" y="58"/>
                  </a:lnTo>
                  <a:lnTo>
                    <a:pt x="140" y="219"/>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125" name="Freeform 55"/>
            <p:cNvSpPr>
              <a:spLocks/>
            </p:cNvSpPr>
            <p:nvPr/>
          </p:nvSpPr>
          <p:spPr bwMode="auto">
            <a:xfrm>
              <a:off x="3200" y="1226"/>
              <a:ext cx="137" cy="220"/>
            </a:xfrm>
            <a:custGeom>
              <a:avLst/>
              <a:gdLst>
                <a:gd name="T0" fmla="*/ 0 w 137"/>
                <a:gd name="T1" fmla="*/ 0 h 220"/>
                <a:gd name="T2" fmla="*/ 137 w 137"/>
                <a:gd name="T3" fmla="*/ 61 h 220"/>
                <a:gd name="T4" fmla="*/ 137 w 137"/>
                <a:gd name="T5" fmla="*/ 220 h 220"/>
                <a:gd name="T6" fmla="*/ 0 w 137"/>
                <a:gd name="T7" fmla="*/ 159 h 220"/>
                <a:gd name="T8" fmla="*/ 0 w 137"/>
                <a:gd name="T9" fmla="*/ 0 h 220"/>
                <a:gd name="T10" fmla="*/ 0 60000 65536"/>
                <a:gd name="T11" fmla="*/ 0 60000 65536"/>
                <a:gd name="T12" fmla="*/ 0 60000 65536"/>
                <a:gd name="T13" fmla="*/ 0 60000 65536"/>
                <a:gd name="T14" fmla="*/ 0 60000 65536"/>
                <a:gd name="T15" fmla="*/ 0 w 137"/>
                <a:gd name="T16" fmla="*/ 0 h 220"/>
                <a:gd name="T17" fmla="*/ 137 w 137"/>
                <a:gd name="T18" fmla="*/ 220 h 220"/>
              </a:gdLst>
              <a:ahLst/>
              <a:cxnLst>
                <a:cxn ang="T10">
                  <a:pos x="T0" y="T1"/>
                </a:cxn>
                <a:cxn ang="T11">
                  <a:pos x="T2" y="T3"/>
                </a:cxn>
                <a:cxn ang="T12">
                  <a:pos x="T4" y="T5"/>
                </a:cxn>
                <a:cxn ang="T13">
                  <a:pos x="T6" y="T7"/>
                </a:cxn>
                <a:cxn ang="T14">
                  <a:pos x="T8" y="T9"/>
                </a:cxn>
              </a:cxnLst>
              <a:rect l="T15" t="T16" r="T17" b="T18"/>
              <a:pathLst>
                <a:path w="137" h="220">
                  <a:moveTo>
                    <a:pt x="0" y="0"/>
                  </a:moveTo>
                  <a:lnTo>
                    <a:pt x="137" y="61"/>
                  </a:lnTo>
                  <a:lnTo>
                    <a:pt x="137"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26" name="Freeform 56"/>
            <p:cNvSpPr>
              <a:spLocks/>
            </p:cNvSpPr>
            <p:nvPr/>
          </p:nvSpPr>
          <p:spPr bwMode="auto">
            <a:xfrm>
              <a:off x="3200" y="1226"/>
              <a:ext cx="137" cy="220"/>
            </a:xfrm>
            <a:custGeom>
              <a:avLst/>
              <a:gdLst>
                <a:gd name="T0" fmla="*/ 0 w 137"/>
                <a:gd name="T1" fmla="*/ 0 h 220"/>
                <a:gd name="T2" fmla="*/ 137 w 137"/>
                <a:gd name="T3" fmla="*/ 61 h 220"/>
                <a:gd name="T4" fmla="*/ 137 w 137"/>
                <a:gd name="T5" fmla="*/ 220 h 220"/>
                <a:gd name="T6" fmla="*/ 0 w 137"/>
                <a:gd name="T7" fmla="*/ 159 h 220"/>
                <a:gd name="T8" fmla="*/ 0 w 137"/>
                <a:gd name="T9" fmla="*/ 0 h 220"/>
                <a:gd name="T10" fmla="*/ 0 60000 65536"/>
                <a:gd name="T11" fmla="*/ 0 60000 65536"/>
                <a:gd name="T12" fmla="*/ 0 60000 65536"/>
                <a:gd name="T13" fmla="*/ 0 60000 65536"/>
                <a:gd name="T14" fmla="*/ 0 60000 65536"/>
                <a:gd name="T15" fmla="*/ 0 w 137"/>
                <a:gd name="T16" fmla="*/ 0 h 220"/>
                <a:gd name="T17" fmla="*/ 137 w 137"/>
                <a:gd name="T18" fmla="*/ 220 h 220"/>
              </a:gdLst>
              <a:ahLst/>
              <a:cxnLst>
                <a:cxn ang="T10">
                  <a:pos x="T0" y="T1"/>
                </a:cxn>
                <a:cxn ang="T11">
                  <a:pos x="T2" y="T3"/>
                </a:cxn>
                <a:cxn ang="T12">
                  <a:pos x="T4" y="T5"/>
                </a:cxn>
                <a:cxn ang="T13">
                  <a:pos x="T6" y="T7"/>
                </a:cxn>
                <a:cxn ang="T14">
                  <a:pos x="T8" y="T9"/>
                </a:cxn>
              </a:cxnLst>
              <a:rect l="T15" t="T16" r="T17" b="T18"/>
              <a:pathLst>
                <a:path w="137" h="220">
                  <a:moveTo>
                    <a:pt x="0" y="0"/>
                  </a:moveTo>
                  <a:lnTo>
                    <a:pt x="137" y="61"/>
                  </a:lnTo>
                  <a:lnTo>
                    <a:pt x="137"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127" name="Freeform 57"/>
            <p:cNvSpPr>
              <a:spLocks/>
            </p:cNvSpPr>
            <p:nvPr/>
          </p:nvSpPr>
          <p:spPr bwMode="auto">
            <a:xfrm>
              <a:off x="3200" y="1385"/>
              <a:ext cx="137" cy="220"/>
            </a:xfrm>
            <a:custGeom>
              <a:avLst/>
              <a:gdLst>
                <a:gd name="T0" fmla="*/ 0 w 137"/>
                <a:gd name="T1" fmla="*/ 0 h 220"/>
                <a:gd name="T2" fmla="*/ 137 w 137"/>
                <a:gd name="T3" fmla="*/ 61 h 220"/>
                <a:gd name="T4" fmla="*/ 137 w 137"/>
                <a:gd name="T5" fmla="*/ 220 h 220"/>
                <a:gd name="T6" fmla="*/ 0 w 137"/>
                <a:gd name="T7" fmla="*/ 161 h 220"/>
                <a:gd name="T8" fmla="*/ 0 w 137"/>
                <a:gd name="T9" fmla="*/ 0 h 220"/>
                <a:gd name="T10" fmla="*/ 0 60000 65536"/>
                <a:gd name="T11" fmla="*/ 0 60000 65536"/>
                <a:gd name="T12" fmla="*/ 0 60000 65536"/>
                <a:gd name="T13" fmla="*/ 0 60000 65536"/>
                <a:gd name="T14" fmla="*/ 0 60000 65536"/>
                <a:gd name="T15" fmla="*/ 0 w 137"/>
                <a:gd name="T16" fmla="*/ 0 h 220"/>
                <a:gd name="T17" fmla="*/ 137 w 137"/>
                <a:gd name="T18" fmla="*/ 220 h 220"/>
              </a:gdLst>
              <a:ahLst/>
              <a:cxnLst>
                <a:cxn ang="T10">
                  <a:pos x="T0" y="T1"/>
                </a:cxn>
                <a:cxn ang="T11">
                  <a:pos x="T2" y="T3"/>
                </a:cxn>
                <a:cxn ang="T12">
                  <a:pos x="T4" y="T5"/>
                </a:cxn>
                <a:cxn ang="T13">
                  <a:pos x="T6" y="T7"/>
                </a:cxn>
                <a:cxn ang="T14">
                  <a:pos x="T8" y="T9"/>
                </a:cxn>
              </a:cxnLst>
              <a:rect l="T15" t="T16" r="T17" b="T18"/>
              <a:pathLst>
                <a:path w="137" h="220">
                  <a:moveTo>
                    <a:pt x="0" y="0"/>
                  </a:moveTo>
                  <a:lnTo>
                    <a:pt x="137" y="61"/>
                  </a:lnTo>
                  <a:lnTo>
                    <a:pt x="137" y="220"/>
                  </a:lnTo>
                  <a:lnTo>
                    <a:pt x="0" y="161"/>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28" name="Freeform 58"/>
            <p:cNvSpPr>
              <a:spLocks/>
            </p:cNvSpPr>
            <p:nvPr/>
          </p:nvSpPr>
          <p:spPr bwMode="auto">
            <a:xfrm>
              <a:off x="3200" y="1385"/>
              <a:ext cx="137" cy="220"/>
            </a:xfrm>
            <a:custGeom>
              <a:avLst/>
              <a:gdLst>
                <a:gd name="T0" fmla="*/ 0 w 137"/>
                <a:gd name="T1" fmla="*/ 0 h 220"/>
                <a:gd name="T2" fmla="*/ 137 w 137"/>
                <a:gd name="T3" fmla="*/ 61 h 220"/>
                <a:gd name="T4" fmla="*/ 137 w 137"/>
                <a:gd name="T5" fmla="*/ 220 h 220"/>
                <a:gd name="T6" fmla="*/ 0 w 137"/>
                <a:gd name="T7" fmla="*/ 161 h 220"/>
                <a:gd name="T8" fmla="*/ 0 w 137"/>
                <a:gd name="T9" fmla="*/ 0 h 220"/>
                <a:gd name="T10" fmla="*/ 0 60000 65536"/>
                <a:gd name="T11" fmla="*/ 0 60000 65536"/>
                <a:gd name="T12" fmla="*/ 0 60000 65536"/>
                <a:gd name="T13" fmla="*/ 0 60000 65536"/>
                <a:gd name="T14" fmla="*/ 0 60000 65536"/>
                <a:gd name="T15" fmla="*/ 0 w 137"/>
                <a:gd name="T16" fmla="*/ 0 h 220"/>
                <a:gd name="T17" fmla="*/ 137 w 137"/>
                <a:gd name="T18" fmla="*/ 220 h 220"/>
              </a:gdLst>
              <a:ahLst/>
              <a:cxnLst>
                <a:cxn ang="T10">
                  <a:pos x="T0" y="T1"/>
                </a:cxn>
                <a:cxn ang="T11">
                  <a:pos x="T2" y="T3"/>
                </a:cxn>
                <a:cxn ang="T12">
                  <a:pos x="T4" y="T5"/>
                </a:cxn>
                <a:cxn ang="T13">
                  <a:pos x="T6" y="T7"/>
                </a:cxn>
                <a:cxn ang="T14">
                  <a:pos x="T8" y="T9"/>
                </a:cxn>
              </a:cxnLst>
              <a:rect l="T15" t="T16" r="T17" b="T18"/>
              <a:pathLst>
                <a:path w="137" h="220">
                  <a:moveTo>
                    <a:pt x="0" y="0"/>
                  </a:moveTo>
                  <a:lnTo>
                    <a:pt x="137" y="61"/>
                  </a:lnTo>
                  <a:lnTo>
                    <a:pt x="137" y="220"/>
                  </a:lnTo>
                  <a:lnTo>
                    <a:pt x="0" y="161"/>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129" name="Line 59"/>
            <p:cNvSpPr>
              <a:spLocks noChangeShapeType="1"/>
            </p:cNvSpPr>
            <p:nvPr/>
          </p:nvSpPr>
          <p:spPr bwMode="auto">
            <a:xfrm>
              <a:off x="2717" y="941"/>
              <a:ext cx="67" cy="107"/>
            </a:xfrm>
            <a:prstGeom prst="line">
              <a:avLst/>
            </a:prstGeom>
            <a:noFill/>
            <a:ln w="0">
              <a:solidFill>
                <a:srgbClr val="00CCFF"/>
              </a:solidFill>
              <a:round/>
              <a:headEnd/>
              <a:tailEnd/>
            </a:ln>
          </p:spPr>
          <p:txBody>
            <a:bodyPr/>
            <a:lstStyle/>
            <a:p>
              <a:endParaRPr lang="en-US"/>
            </a:p>
          </p:txBody>
        </p:sp>
        <p:sp>
          <p:nvSpPr>
            <p:cNvPr id="3130" name="Freeform 60"/>
            <p:cNvSpPr>
              <a:spLocks/>
            </p:cNvSpPr>
            <p:nvPr/>
          </p:nvSpPr>
          <p:spPr bwMode="auto">
            <a:xfrm>
              <a:off x="3060" y="657"/>
              <a:ext cx="140" cy="220"/>
            </a:xfrm>
            <a:custGeom>
              <a:avLst/>
              <a:gdLst>
                <a:gd name="T0" fmla="*/ 0 w 140"/>
                <a:gd name="T1" fmla="*/ 0 h 220"/>
                <a:gd name="T2" fmla="*/ 140 w 140"/>
                <a:gd name="T3" fmla="*/ 61 h 220"/>
                <a:gd name="T4" fmla="*/ 140 w 140"/>
                <a:gd name="T5" fmla="*/ 220 h 220"/>
                <a:gd name="T6" fmla="*/ 0 w 140"/>
                <a:gd name="T7" fmla="*/ 159 h 220"/>
                <a:gd name="T8" fmla="*/ 0 w 140"/>
                <a:gd name="T9" fmla="*/ 0 h 220"/>
                <a:gd name="T10" fmla="*/ 0 60000 65536"/>
                <a:gd name="T11" fmla="*/ 0 60000 65536"/>
                <a:gd name="T12" fmla="*/ 0 60000 65536"/>
                <a:gd name="T13" fmla="*/ 0 60000 65536"/>
                <a:gd name="T14" fmla="*/ 0 60000 65536"/>
                <a:gd name="T15" fmla="*/ 0 w 140"/>
                <a:gd name="T16" fmla="*/ 0 h 220"/>
                <a:gd name="T17" fmla="*/ 140 w 140"/>
                <a:gd name="T18" fmla="*/ 220 h 220"/>
              </a:gdLst>
              <a:ahLst/>
              <a:cxnLst>
                <a:cxn ang="T10">
                  <a:pos x="T0" y="T1"/>
                </a:cxn>
                <a:cxn ang="T11">
                  <a:pos x="T2" y="T3"/>
                </a:cxn>
                <a:cxn ang="T12">
                  <a:pos x="T4" y="T5"/>
                </a:cxn>
                <a:cxn ang="T13">
                  <a:pos x="T6" y="T7"/>
                </a:cxn>
                <a:cxn ang="T14">
                  <a:pos x="T8" y="T9"/>
                </a:cxn>
              </a:cxnLst>
              <a:rect l="T15" t="T16" r="T17" b="T18"/>
              <a:pathLst>
                <a:path w="140" h="220">
                  <a:moveTo>
                    <a:pt x="0" y="0"/>
                  </a:moveTo>
                  <a:lnTo>
                    <a:pt x="140" y="61"/>
                  </a:lnTo>
                  <a:lnTo>
                    <a:pt x="140"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31" name="Freeform 61"/>
            <p:cNvSpPr>
              <a:spLocks/>
            </p:cNvSpPr>
            <p:nvPr/>
          </p:nvSpPr>
          <p:spPr bwMode="auto">
            <a:xfrm>
              <a:off x="3060" y="657"/>
              <a:ext cx="140" cy="220"/>
            </a:xfrm>
            <a:custGeom>
              <a:avLst/>
              <a:gdLst>
                <a:gd name="T0" fmla="*/ 0 w 140"/>
                <a:gd name="T1" fmla="*/ 0 h 220"/>
                <a:gd name="T2" fmla="*/ 140 w 140"/>
                <a:gd name="T3" fmla="*/ 61 h 220"/>
                <a:gd name="T4" fmla="*/ 140 w 140"/>
                <a:gd name="T5" fmla="*/ 220 h 220"/>
                <a:gd name="T6" fmla="*/ 0 w 140"/>
                <a:gd name="T7" fmla="*/ 159 h 220"/>
                <a:gd name="T8" fmla="*/ 0 w 140"/>
                <a:gd name="T9" fmla="*/ 0 h 220"/>
                <a:gd name="T10" fmla="*/ 0 60000 65536"/>
                <a:gd name="T11" fmla="*/ 0 60000 65536"/>
                <a:gd name="T12" fmla="*/ 0 60000 65536"/>
                <a:gd name="T13" fmla="*/ 0 60000 65536"/>
                <a:gd name="T14" fmla="*/ 0 60000 65536"/>
                <a:gd name="T15" fmla="*/ 0 w 140"/>
                <a:gd name="T16" fmla="*/ 0 h 220"/>
                <a:gd name="T17" fmla="*/ 140 w 140"/>
                <a:gd name="T18" fmla="*/ 220 h 220"/>
              </a:gdLst>
              <a:ahLst/>
              <a:cxnLst>
                <a:cxn ang="T10">
                  <a:pos x="T0" y="T1"/>
                </a:cxn>
                <a:cxn ang="T11">
                  <a:pos x="T2" y="T3"/>
                </a:cxn>
                <a:cxn ang="T12">
                  <a:pos x="T4" y="T5"/>
                </a:cxn>
                <a:cxn ang="T13">
                  <a:pos x="T6" y="T7"/>
                </a:cxn>
                <a:cxn ang="T14">
                  <a:pos x="T8" y="T9"/>
                </a:cxn>
              </a:cxnLst>
              <a:rect l="T15" t="T16" r="T17" b="T18"/>
              <a:pathLst>
                <a:path w="140" h="220">
                  <a:moveTo>
                    <a:pt x="0" y="0"/>
                  </a:moveTo>
                  <a:lnTo>
                    <a:pt x="140" y="61"/>
                  </a:lnTo>
                  <a:lnTo>
                    <a:pt x="140"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132" name="Freeform 62"/>
            <p:cNvSpPr>
              <a:spLocks/>
            </p:cNvSpPr>
            <p:nvPr/>
          </p:nvSpPr>
          <p:spPr bwMode="auto">
            <a:xfrm>
              <a:off x="3060" y="816"/>
              <a:ext cx="140" cy="220"/>
            </a:xfrm>
            <a:custGeom>
              <a:avLst/>
              <a:gdLst>
                <a:gd name="T0" fmla="*/ 0 w 140"/>
                <a:gd name="T1" fmla="*/ 0 h 220"/>
                <a:gd name="T2" fmla="*/ 140 w 140"/>
                <a:gd name="T3" fmla="*/ 61 h 220"/>
                <a:gd name="T4" fmla="*/ 140 w 140"/>
                <a:gd name="T5" fmla="*/ 220 h 220"/>
                <a:gd name="T6" fmla="*/ 0 w 140"/>
                <a:gd name="T7" fmla="*/ 160 h 220"/>
                <a:gd name="T8" fmla="*/ 0 w 140"/>
                <a:gd name="T9" fmla="*/ 0 h 220"/>
                <a:gd name="T10" fmla="*/ 0 60000 65536"/>
                <a:gd name="T11" fmla="*/ 0 60000 65536"/>
                <a:gd name="T12" fmla="*/ 0 60000 65536"/>
                <a:gd name="T13" fmla="*/ 0 60000 65536"/>
                <a:gd name="T14" fmla="*/ 0 60000 65536"/>
                <a:gd name="T15" fmla="*/ 0 w 140"/>
                <a:gd name="T16" fmla="*/ 0 h 220"/>
                <a:gd name="T17" fmla="*/ 140 w 140"/>
                <a:gd name="T18" fmla="*/ 220 h 220"/>
              </a:gdLst>
              <a:ahLst/>
              <a:cxnLst>
                <a:cxn ang="T10">
                  <a:pos x="T0" y="T1"/>
                </a:cxn>
                <a:cxn ang="T11">
                  <a:pos x="T2" y="T3"/>
                </a:cxn>
                <a:cxn ang="T12">
                  <a:pos x="T4" y="T5"/>
                </a:cxn>
                <a:cxn ang="T13">
                  <a:pos x="T6" y="T7"/>
                </a:cxn>
                <a:cxn ang="T14">
                  <a:pos x="T8" y="T9"/>
                </a:cxn>
              </a:cxnLst>
              <a:rect l="T15" t="T16" r="T17" b="T18"/>
              <a:pathLst>
                <a:path w="140" h="220">
                  <a:moveTo>
                    <a:pt x="0" y="0"/>
                  </a:moveTo>
                  <a:lnTo>
                    <a:pt x="140" y="61"/>
                  </a:lnTo>
                  <a:lnTo>
                    <a:pt x="140" y="220"/>
                  </a:lnTo>
                  <a:lnTo>
                    <a:pt x="0" y="160"/>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33" name="Freeform 63"/>
            <p:cNvSpPr>
              <a:spLocks/>
            </p:cNvSpPr>
            <p:nvPr/>
          </p:nvSpPr>
          <p:spPr bwMode="auto">
            <a:xfrm>
              <a:off x="3060" y="816"/>
              <a:ext cx="140" cy="220"/>
            </a:xfrm>
            <a:custGeom>
              <a:avLst/>
              <a:gdLst>
                <a:gd name="T0" fmla="*/ 0 w 140"/>
                <a:gd name="T1" fmla="*/ 0 h 220"/>
                <a:gd name="T2" fmla="*/ 140 w 140"/>
                <a:gd name="T3" fmla="*/ 61 h 220"/>
                <a:gd name="T4" fmla="*/ 140 w 140"/>
                <a:gd name="T5" fmla="*/ 220 h 220"/>
                <a:gd name="T6" fmla="*/ 0 w 140"/>
                <a:gd name="T7" fmla="*/ 160 h 220"/>
                <a:gd name="T8" fmla="*/ 0 w 140"/>
                <a:gd name="T9" fmla="*/ 0 h 220"/>
                <a:gd name="T10" fmla="*/ 0 60000 65536"/>
                <a:gd name="T11" fmla="*/ 0 60000 65536"/>
                <a:gd name="T12" fmla="*/ 0 60000 65536"/>
                <a:gd name="T13" fmla="*/ 0 60000 65536"/>
                <a:gd name="T14" fmla="*/ 0 60000 65536"/>
                <a:gd name="T15" fmla="*/ 0 w 140"/>
                <a:gd name="T16" fmla="*/ 0 h 220"/>
                <a:gd name="T17" fmla="*/ 140 w 140"/>
                <a:gd name="T18" fmla="*/ 220 h 220"/>
              </a:gdLst>
              <a:ahLst/>
              <a:cxnLst>
                <a:cxn ang="T10">
                  <a:pos x="T0" y="T1"/>
                </a:cxn>
                <a:cxn ang="T11">
                  <a:pos x="T2" y="T3"/>
                </a:cxn>
                <a:cxn ang="T12">
                  <a:pos x="T4" y="T5"/>
                </a:cxn>
                <a:cxn ang="T13">
                  <a:pos x="T6" y="T7"/>
                </a:cxn>
                <a:cxn ang="T14">
                  <a:pos x="T8" y="T9"/>
                </a:cxn>
              </a:cxnLst>
              <a:rect l="T15" t="T16" r="T17" b="T18"/>
              <a:pathLst>
                <a:path w="140" h="220">
                  <a:moveTo>
                    <a:pt x="0" y="0"/>
                  </a:moveTo>
                  <a:lnTo>
                    <a:pt x="140" y="61"/>
                  </a:lnTo>
                  <a:lnTo>
                    <a:pt x="140" y="220"/>
                  </a:lnTo>
                  <a:lnTo>
                    <a:pt x="0" y="160"/>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134" name="Freeform 64"/>
            <p:cNvSpPr>
              <a:spLocks/>
            </p:cNvSpPr>
            <p:nvPr/>
          </p:nvSpPr>
          <p:spPr bwMode="auto">
            <a:xfrm>
              <a:off x="3200" y="718"/>
              <a:ext cx="137" cy="219"/>
            </a:xfrm>
            <a:custGeom>
              <a:avLst/>
              <a:gdLst>
                <a:gd name="T0" fmla="*/ 0 w 137"/>
                <a:gd name="T1" fmla="*/ 0 h 219"/>
                <a:gd name="T2" fmla="*/ 137 w 137"/>
                <a:gd name="T3" fmla="*/ 59 h 219"/>
                <a:gd name="T4" fmla="*/ 137 w 137"/>
                <a:gd name="T5" fmla="*/ 219 h 219"/>
                <a:gd name="T6" fmla="*/ 0 w 137"/>
                <a:gd name="T7" fmla="*/ 159 h 219"/>
                <a:gd name="T8" fmla="*/ 0 w 137"/>
                <a:gd name="T9" fmla="*/ 0 h 219"/>
                <a:gd name="T10" fmla="*/ 0 60000 65536"/>
                <a:gd name="T11" fmla="*/ 0 60000 65536"/>
                <a:gd name="T12" fmla="*/ 0 60000 65536"/>
                <a:gd name="T13" fmla="*/ 0 60000 65536"/>
                <a:gd name="T14" fmla="*/ 0 60000 65536"/>
                <a:gd name="T15" fmla="*/ 0 w 137"/>
                <a:gd name="T16" fmla="*/ 0 h 219"/>
                <a:gd name="T17" fmla="*/ 137 w 137"/>
                <a:gd name="T18" fmla="*/ 219 h 219"/>
              </a:gdLst>
              <a:ahLst/>
              <a:cxnLst>
                <a:cxn ang="T10">
                  <a:pos x="T0" y="T1"/>
                </a:cxn>
                <a:cxn ang="T11">
                  <a:pos x="T2" y="T3"/>
                </a:cxn>
                <a:cxn ang="T12">
                  <a:pos x="T4" y="T5"/>
                </a:cxn>
                <a:cxn ang="T13">
                  <a:pos x="T6" y="T7"/>
                </a:cxn>
                <a:cxn ang="T14">
                  <a:pos x="T8" y="T9"/>
                </a:cxn>
              </a:cxnLst>
              <a:rect l="T15" t="T16" r="T17" b="T18"/>
              <a:pathLst>
                <a:path w="137" h="219">
                  <a:moveTo>
                    <a:pt x="0" y="0"/>
                  </a:moveTo>
                  <a:lnTo>
                    <a:pt x="137" y="59"/>
                  </a:lnTo>
                  <a:lnTo>
                    <a:pt x="137" y="219"/>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35" name="Freeform 65"/>
            <p:cNvSpPr>
              <a:spLocks/>
            </p:cNvSpPr>
            <p:nvPr/>
          </p:nvSpPr>
          <p:spPr bwMode="auto">
            <a:xfrm>
              <a:off x="3200" y="718"/>
              <a:ext cx="137" cy="219"/>
            </a:xfrm>
            <a:custGeom>
              <a:avLst/>
              <a:gdLst>
                <a:gd name="T0" fmla="*/ 0 w 137"/>
                <a:gd name="T1" fmla="*/ 0 h 219"/>
                <a:gd name="T2" fmla="*/ 137 w 137"/>
                <a:gd name="T3" fmla="*/ 59 h 219"/>
                <a:gd name="T4" fmla="*/ 137 w 137"/>
                <a:gd name="T5" fmla="*/ 219 h 219"/>
                <a:gd name="T6" fmla="*/ 0 w 137"/>
                <a:gd name="T7" fmla="*/ 159 h 219"/>
                <a:gd name="T8" fmla="*/ 0 w 137"/>
                <a:gd name="T9" fmla="*/ 0 h 219"/>
                <a:gd name="T10" fmla="*/ 0 60000 65536"/>
                <a:gd name="T11" fmla="*/ 0 60000 65536"/>
                <a:gd name="T12" fmla="*/ 0 60000 65536"/>
                <a:gd name="T13" fmla="*/ 0 60000 65536"/>
                <a:gd name="T14" fmla="*/ 0 60000 65536"/>
                <a:gd name="T15" fmla="*/ 0 w 137"/>
                <a:gd name="T16" fmla="*/ 0 h 219"/>
                <a:gd name="T17" fmla="*/ 137 w 137"/>
                <a:gd name="T18" fmla="*/ 219 h 219"/>
              </a:gdLst>
              <a:ahLst/>
              <a:cxnLst>
                <a:cxn ang="T10">
                  <a:pos x="T0" y="T1"/>
                </a:cxn>
                <a:cxn ang="T11">
                  <a:pos x="T2" y="T3"/>
                </a:cxn>
                <a:cxn ang="T12">
                  <a:pos x="T4" y="T5"/>
                </a:cxn>
                <a:cxn ang="T13">
                  <a:pos x="T6" y="T7"/>
                </a:cxn>
                <a:cxn ang="T14">
                  <a:pos x="T8" y="T9"/>
                </a:cxn>
              </a:cxnLst>
              <a:rect l="T15" t="T16" r="T17" b="T18"/>
              <a:pathLst>
                <a:path w="137" h="219">
                  <a:moveTo>
                    <a:pt x="0" y="0"/>
                  </a:moveTo>
                  <a:lnTo>
                    <a:pt x="137" y="59"/>
                  </a:lnTo>
                  <a:lnTo>
                    <a:pt x="137" y="219"/>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136" name="Freeform 66"/>
            <p:cNvSpPr>
              <a:spLocks/>
            </p:cNvSpPr>
            <p:nvPr/>
          </p:nvSpPr>
          <p:spPr bwMode="auto">
            <a:xfrm>
              <a:off x="3200" y="877"/>
              <a:ext cx="137" cy="220"/>
            </a:xfrm>
            <a:custGeom>
              <a:avLst/>
              <a:gdLst>
                <a:gd name="T0" fmla="*/ 0 w 137"/>
                <a:gd name="T1" fmla="*/ 0 h 220"/>
                <a:gd name="T2" fmla="*/ 137 w 137"/>
                <a:gd name="T3" fmla="*/ 60 h 220"/>
                <a:gd name="T4" fmla="*/ 137 w 137"/>
                <a:gd name="T5" fmla="*/ 220 h 220"/>
                <a:gd name="T6" fmla="*/ 0 w 137"/>
                <a:gd name="T7" fmla="*/ 159 h 220"/>
                <a:gd name="T8" fmla="*/ 0 w 137"/>
                <a:gd name="T9" fmla="*/ 0 h 220"/>
                <a:gd name="T10" fmla="*/ 0 60000 65536"/>
                <a:gd name="T11" fmla="*/ 0 60000 65536"/>
                <a:gd name="T12" fmla="*/ 0 60000 65536"/>
                <a:gd name="T13" fmla="*/ 0 60000 65536"/>
                <a:gd name="T14" fmla="*/ 0 60000 65536"/>
                <a:gd name="T15" fmla="*/ 0 w 137"/>
                <a:gd name="T16" fmla="*/ 0 h 220"/>
                <a:gd name="T17" fmla="*/ 137 w 137"/>
                <a:gd name="T18" fmla="*/ 220 h 220"/>
              </a:gdLst>
              <a:ahLst/>
              <a:cxnLst>
                <a:cxn ang="T10">
                  <a:pos x="T0" y="T1"/>
                </a:cxn>
                <a:cxn ang="T11">
                  <a:pos x="T2" y="T3"/>
                </a:cxn>
                <a:cxn ang="T12">
                  <a:pos x="T4" y="T5"/>
                </a:cxn>
                <a:cxn ang="T13">
                  <a:pos x="T6" y="T7"/>
                </a:cxn>
                <a:cxn ang="T14">
                  <a:pos x="T8" y="T9"/>
                </a:cxn>
              </a:cxnLst>
              <a:rect l="T15" t="T16" r="T17" b="T18"/>
              <a:pathLst>
                <a:path w="137" h="220">
                  <a:moveTo>
                    <a:pt x="0" y="0"/>
                  </a:moveTo>
                  <a:lnTo>
                    <a:pt x="137" y="60"/>
                  </a:lnTo>
                  <a:lnTo>
                    <a:pt x="137"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37" name="Freeform 67"/>
            <p:cNvSpPr>
              <a:spLocks/>
            </p:cNvSpPr>
            <p:nvPr/>
          </p:nvSpPr>
          <p:spPr bwMode="auto">
            <a:xfrm>
              <a:off x="3200" y="877"/>
              <a:ext cx="137" cy="220"/>
            </a:xfrm>
            <a:custGeom>
              <a:avLst/>
              <a:gdLst>
                <a:gd name="T0" fmla="*/ 0 w 137"/>
                <a:gd name="T1" fmla="*/ 0 h 220"/>
                <a:gd name="T2" fmla="*/ 137 w 137"/>
                <a:gd name="T3" fmla="*/ 60 h 220"/>
                <a:gd name="T4" fmla="*/ 137 w 137"/>
                <a:gd name="T5" fmla="*/ 220 h 220"/>
                <a:gd name="T6" fmla="*/ 0 w 137"/>
                <a:gd name="T7" fmla="*/ 159 h 220"/>
                <a:gd name="T8" fmla="*/ 0 w 137"/>
                <a:gd name="T9" fmla="*/ 0 h 220"/>
                <a:gd name="T10" fmla="*/ 0 60000 65536"/>
                <a:gd name="T11" fmla="*/ 0 60000 65536"/>
                <a:gd name="T12" fmla="*/ 0 60000 65536"/>
                <a:gd name="T13" fmla="*/ 0 60000 65536"/>
                <a:gd name="T14" fmla="*/ 0 60000 65536"/>
                <a:gd name="T15" fmla="*/ 0 w 137"/>
                <a:gd name="T16" fmla="*/ 0 h 220"/>
                <a:gd name="T17" fmla="*/ 137 w 137"/>
                <a:gd name="T18" fmla="*/ 220 h 220"/>
              </a:gdLst>
              <a:ahLst/>
              <a:cxnLst>
                <a:cxn ang="T10">
                  <a:pos x="T0" y="T1"/>
                </a:cxn>
                <a:cxn ang="T11">
                  <a:pos x="T2" y="T3"/>
                </a:cxn>
                <a:cxn ang="T12">
                  <a:pos x="T4" y="T5"/>
                </a:cxn>
                <a:cxn ang="T13">
                  <a:pos x="T6" y="T7"/>
                </a:cxn>
                <a:cxn ang="T14">
                  <a:pos x="T8" y="T9"/>
                </a:cxn>
              </a:cxnLst>
              <a:rect l="T15" t="T16" r="T17" b="T18"/>
              <a:pathLst>
                <a:path w="137" h="220">
                  <a:moveTo>
                    <a:pt x="0" y="0"/>
                  </a:moveTo>
                  <a:lnTo>
                    <a:pt x="137" y="60"/>
                  </a:lnTo>
                  <a:lnTo>
                    <a:pt x="137"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138" name="Freeform 68"/>
            <p:cNvSpPr>
              <a:spLocks/>
            </p:cNvSpPr>
            <p:nvPr/>
          </p:nvSpPr>
          <p:spPr bwMode="auto">
            <a:xfrm>
              <a:off x="2783" y="536"/>
              <a:ext cx="139" cy="220"/>
            </a:xfrm>
            <a:custGeom>
              <a:avLst/>
              <a:gdLst>
                <a:gd name="T0" fmla="*/ 0 w 139"/>
                <a:gd name="T1" fmla="*/ 0 h 220"/>
                <a:gd name="T2" fmla="*/ 139 w 139"/>
                <a:gd name="T3" fmla="*/ 61 h 220"/>
                <a:gd name="T4" fmla="*/ 139 w 139"/>
                <a:gd name="T5" fmla="*/ 220 h 220"/>
                <a:gd name="T6" fmla="*/ 0 w 139"/>
                <a:gd name="T7" fmla="*/ 159 h 220"/>
                <a:gd name="T8" fmla="*/ 0 w 139"/>
                <a:gd name="T9" fmla="*/ 0 h 220"/>
                <a:gd name="T10" fmla="*/ 0 60000 65536"/>
                <a:gd name="T11" fmla="*/ 0 60000 65536"/>
                <a:gd name="T12" fmla="*/ 0 60000 65536"/>
                <a:gd name="T13" fmla="*/ 0 60000 65536"/>
                <a:gd name="T14" fmla="*/ 0 60000 65536"/>
                <a:gd name="T15" fmla="*/ 0 w 139"/>
                <a:gd name="T16" fmla="*/ 0 h 220"/>
                <a:gd name="T17" fmla="*/ 139 w 139"/>
                <a:gd name="T18" fmla="*/ 220 h 220"/>
              </a:gdLst>
              <a:ahLst/>
              <a:cxnLst>
                <a:cxn ang="T10">
                  <a:pos x="T0" y="T1"/>
                </a:cxn>
                <a:cxn ang="T11">
                  <a:pos x="T2" y="T3"/>
                </a:cxn>
                <a:cxn ang="T12">
                  <a:pos x="T4" y="T5"/>
                </a:cxn>
                <a:cxn ang="T13">
                  <a:pos x="T6" y="T7"/>
                </a:cxn>
                <a:cxn ang="T14">
                  <a:pos x="T8" y="T9"/>
                </a:cxn>
              </a:cxnLst>
              <a:rect l="T15" t="T16" r="T17" b="T18"/>
              <a:pathLst>
                <a:path w="139" h="220">
                  <a:moveTo>
                    <a:pt x="0" y="0"/>
                  </a:moveTo>
                  <a:lnTo>
                    <a:pt x="139" y="61"/>
                  </a:lnTo>
                  <a:lnTo>
                    <a:pt x="139"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39" name="Freeform 69"/>
            <p:cNvSpPr>
              <a:spLocks/>
            </p:cNvSpPr>
            <p:nvPr/>
          </p:nvSpPr>
          <p:spPr bwMode="auto">
            <a:xfrm>
              <a:off x="2783" y="536"/>
              <a:ext cx="139" cy="220"/>
            </a:xfrm>
            <a:custGeom>
              <a:avLst/>
              <a:gdLst>
                <a:gd name="T0" fmla="*/ 0 w 139"/>
                <a:gd name="T1" fmla="*/ 0 h 220"/>
                <a:gd name="T2" fmla="*/ 139 w 139"/>
                <a:gd name="T3" fmla="*/ 61 h 220"/>
                <a:gd name="T4" fmla="*/ 139 w 139"/>
                <a:gd name="T5" fmla="*/ 220 h 220"/>
                <a:gd name="T6" fmla="*/ 0 w 139"/>
                <a:gd name="T7" fmla="*/ 159 h 220"/>
                <a:gd name="T8" fmla="*/ 0 w 139"/>
                <a:gd name="T9" fmla="*/ 0 h 220"/>
                <a:gd name="T10" fmla="*/ 0 60000 65536"/>
                <a:gd name="T11" fmla="*/ 0 60000 65536"/>
                <a:gd name="T12" fmla="*/ 0 60000 65536"/>
                <a:gd name="T13" fmla="*/ 0 60000 65536"/>
                <a:gd name="T14" fmla="*/ 0 60000 65536"/>
                <a:gd name="T15" fmla="*/ 0 w 139"/>
                <a:gd name="T16" fmla="*/ 0 h 220"/>
                <a:gd name="T17" fmla="*/ 139 w 139"/>
                <a:gd name="T18" fmla="*/ 220 h 220"/>
              </a:gdLst>
              <a:ahLst/>
              <a:cxnLst>
                <a:cxn ang="T10">
                  <a:pos x="T0" y="T1"/>
                </a:cxn>
                <a:cxn ang="T11">
                  <a:pos x="T2" y="T3"/>
                </a:cxn>
                <a:cxn ang="T12">
                  <a:pos x="T4" y="T5"/>
                </a:cxn>
                <a:cxn ang="T13">
                  <a:pos x="T6" y="T7"/>
                </a:cxn>
                <a:cxn ang="T14">
                  <a:pos x="T8" y="T9"/>
                </a:cxn>
              </a:cxnLst>
              <a:rect l="T15" t="T16" r="T17" b="T18"/>
              <a:pathLst>
                <a:path w="139" h="220">
                  <a:moveTo>
                    <a:pt x="0" y="0"/>
                  </a:moveTo>
                  <a:lnTo>
                    <a:pt x="139" y="61"/>
                  </a:lnTo>
                  <a:lnTo>
                    <a:pt x="139"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140" name="Freeform 70"/>
            <p:cNvSpPr>
              <a:spLocks/>
            </p:cNvSpPr>
            <p:nvPr/>
          </p:nvSpPr>
          <p:spPr bwMode="auto">
            <a:xfrm>
              <a:off x="2783" y="695"/>
              <a:ext cx="139" cy="220"/>
            </a:xfrm>
            <a:custGeom>
              <a:avLst/>
              <a:gdLst>
                <a:gd name="T0" fmla="*/ 0 w 139"/>
                <a:gd name="T1" fmla="*/ 0 h 220"/>
                <a:gd name="T2" fmla="*/ 139 w 139"/>
                <a:gd name="T3" fmla="*/ 61 h 220"/>
                <a:gd name="T4" fmla="*/ 139 w 139"/>
                <a:gd name="T5" fmla="*/ 220 h 220"/>
                <a:gd name="T6" fmla="*/ 0 w 139"/>
                <a:gd name="T7" fmla="*/ 159 h 220"/>
                <a:gd name="T8" fmla="*/ 0 w 139"/>
                <a:gd name="T9" fmla="*/ 0 h 220"/>
                <a:gd name="T10" fmla="*/ 0 60000 65536"/>
                <a:gd name="T11" fmla="*/ 0 60000 65536"/>
                <a:gd name="T12" fmla="*/ 0 60000 65536"/>
                <a:gd name="T13" fmla="*/ 0 60000 65536"/>
                <a:gd name="T14" fmla="*/ 0 60000 65536"/>
                <a:gd name="T15" fmla="*/ 0 w 139"/>
                <a:gd name="T16" fmla="*/ 0 h 220"/>
                <a:gd name="T17" fmla="*/ 139 w 139"/>
                <a:gd name="T18" fmla="*/ 220 h 220"/>
              </a:gdLst>
              <a:ahLst/>
              <a:cxnLst>
                <a:cxn ang="T10">
                  <a:pos x="T0" y="T1"/>
                </a:cxn>
                <a:cxn ang="T11">
                  <a:pos x="T2" y="T3"/>
                </a:cxn>
                <a:cxn ang="T12">
                  <a:pos x="T4" y="T5"/>
                </a:cxn>
                <a:cxn ang="T13">
                  <a:pos x="T6" y="T7"/>
                </a:cxn>
                <a:cxn ang="T14">
                  <a:pos x="T8" y="T9"/>
                </a:cxn>
              </a:cxnLst>
              <a:rect l="T15" t="T16" r="T17" b="T18"/>
              <a:pathLst>
                <a:path w="139" h="220">
                  <a:moveTo>
                    <a:pt x="0" y="0"/>
                  </a:moveTo>
                  <a:lnTo>
                    <a:pt x="139" y="61"/>
                  </a:lnTo>
                  <a:lnTo>
                    <a:pt x="139"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41" name="Freeform 71"/>
            <p:cNvSpPr>
              <a:spLocks/>
            </p:cNvSpPr>
            <p:nvPr/>
          </p:nvSpPr>
          <p:spPr bwMode="auto">
            <a:xfrm>
              <a:off x="2783" y="695"/>
              <a:ext cx="139" cy="220"/>
            </a:xfrm>
            <a:custGeom>
              <a:avLst/>
              <a:gdLst>
                <a:gd name="T0" fmla="*/ 0 w 139"/>
                <a:gd name="T1" fmla="*/ 0 h 220"/>
                <a:gd name="T2" fmla="*/ 139 w 139"/>
                <a:gd name="T3" fmla="*/ 61 h 220"/>
                <a:gd name="T4" fmla="*/ 139 w 139"/>
                <a:gd name="T5" fmla="*/ 220 h 220"/>
                <a:gd name="T6" fmla="*/ 0 w 139"/>
                <a:gd name="T7" fmla="*/ 159 h 220"/>
                <a:gd name="T8" fmla="*/ 0 w 139"/>
                <a:gd name="T9" fmla="*/ 0 h 220"/>
                <a:gd name="T10" fmla="*/ 0 60000 65536"/>
                <a:gd name="T11" fmla="*/ 0 60000 65536"/>
                <a:gd name="T12" fmla="*/ 0 60000 65536"/>
                <a:gd name="T13" fmla="*/ 0 60000 65536"/>
                <a:gd name="T14" fmla="*/ 0 60000 65536"/>
                <a:gd name="T15" fmla="*/ 0 w 139"/>
                <a:gd name="T16" fmla="*/ 0 h 220"/>
                <a:gd name="T17" fmla="*/ 139 w 139"/>
                <a:gd name="T18" fmla="*/ 220 h 220"/>
              </a:gdLst>
              <a:ahLst/>
              <a:cxnLst>
                <a:cxn ang="T10">
                  <a:pos x="T0" y="T1"/>
                </a:cxn>
                <a:cxn ang="T11">
                  <a:pos x="T2" y="T3"/>
                </a:cxn>
                <a:cxn ang="T12">
                  <a:pos x="T4" y="T5"/>
                </a:cxn>
                <a:cxn ang="T13">
                  <a:pos x="T6" y="T7"/>
                </a:cxn>
                <a:cxn ang="T14">
                  <a:pos x="T8" y="T9"/>
                </a:cxn>
              </a:cxnLst>
              <a:rect l="T15" t="T16" r="T17" b="T18"/>
              <a:pathLst>
                <a:path w="139" h="220">
                  <a:moveTo>
                    <a:pt x="0" y="0"/>
                  </a:moveTo>
                  <a:lnTo>
                    <a:pt x="139" y="61"/>
                  </a:lnTo>
                  <a:lnTo>
                    <a:pt x="139"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142" name="Freeform 72"/>
            <p:cNvSpPr>
              <a:spLocks/>
            </p:cNvSpPr>
            <p:nvPr/>
          </p:nvSpPr>
          <p:spPr bwMode="auto">
            <a:xfrm>
              <a:off x="2922" y="597"/>
              <a:ext cx="138" cy="219"/>
            </a:xfrm>
            <a:custGeom>
              <a:avLst/>
              <a:gdLst>
                <a:gd name="T0" fmla="*/ 0 w 138"/>
                <a:gd name="T1" fmla="*/ 0 h 219"/>
                <a:gd name="T2" fmla="*/ 138 w 138"/>
                <a:gd name="T3" fmla="*/ 60 h 219"/>
                <a:gd name="T4" fmla="*/ 138 w 138"/>
                <a:gd name="T5" fmla="*/ 219 h 219"/>
                <a:gd name="T6" fmla="*/ 0 w 138"/>
                <a:gd name="T7" fmla="*/ 159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60"/>
                  </a:lnTo>
                  <a:lnTo>
                    <a:pt x="138" y="219"/>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43" name="Freeform 73"/>
            <p:cNvSpPr>
              <a:spLocks/>
            </p:cNvSpPr>
            <p:nvPr/>
          </p:nvSpPr>
          <p:spPr bwMode="auto">
            <a:xfrm>
              <a:off x="2922" y="597"/>
              <a:ext cx="138" cy="219"/>
            </a:xfrm>
            <a:custGeom>
              <a:avLst/>
              <a:gdLst>
                <a:gd name="T0" fmla="*/ 0 w 138"/>
                <a:gd name="T1" fmla="*/ 0 h 219"/>
                <a:gd name="T2" fmla="*/ 138 w 138"/>
                <a:gd name="T3" fmla="*/ 60 h 219"/>
                <a:gd name="T4" fmla="*/ 138 w 138"/>
                <a:gd name="T5" fmla="*/ 219 h 219"/>
                <a:gd name="T6" fmla="*/ 0 w 138"/>
                <a:gd name="T7" fmla="*/ 159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60"/>
                  </a:lnTo>
                  <a:lnTo>
                    <a:pt x="138" y="219"/>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144" name="Freeform 74"/>
            <p:cNvSpPr>
              <a:spLocks/>
            </p:cNvSpPr>
            <p:nvPr/>
          </p:nvSpPr>
          <p:spPr bwMode="auto">
            <a:xfrm>
              <a:off x="2922" y="756"/>
              <a:ext cx="138" cy="220"/>
            </a:xfrm>
            <a:custGeom>
              <a:avLst/>
              <a:gdLst>
                <a:gd name="T0" fmla="*/ 0 w 138"/>
                <a:gd name="T1" fmla="*/ 0 h 220"/>
                <a:gd name="T2" fmla="*/ 138 w 138"/>
                <a:gd name="T3" fmla="*/ 60 h 220"/>
                <a:gd name="T4" fmla="*/ 138 w 138"/>
                <a:gd name="T5" fmla="*/ 220 h 220"/>
                <a:gd name="T6" fmla="*/ 0 w 138"/>
                <a:gd name="T7" fmla="*/ 159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0"/>
                  </a:lnTo>
                  <a:lnTo>
                    <a:pt x="138"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45" name="Freeform 75"/>
            <p:cNvSpPr>
              <a:spLocks/>
            </p:cNvSpPr>
            <p:nvPr/>
          </p:nvSpPr>
          <p:spPr bwMode="auto">
            <a:xfrm>
              <a:off x="2922" y="756"/>
              <a:ext cx="138" cy="220"/>
            </a:xfrm>
            <a:custGeom>
              <a:avLst/>
              <a:gdLst>
                <a:gd name="T0" fmla="*/ 0 w 138"/>
                <a:gd name="T1" fmla="*/ 0 h 220"/>
                <a:gd name="T2" fmla="*/ 138 w 138"/>
                <a:gd name="T3" fmla="*/ 60 h 220"/>
                <a:gd name="T4" fmla="*/ 138 w 138"/>
                <a:gd name="T5" fmla="*/ 220 h 220"/>
                <a:gd name="T6" fmla="*/ 0 w 138"/>
                <a:gd name="T7" fmla="*/ 159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0"/>
                  </a:lnTo>
                  <a:lnTo>
                    <a:pt x="138"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146" name="Line 76"/>
            <p:cNvSpPr>
              <a:spLocks noChangeShapeType="1"/>
            </p:cNvSpPr>
            <p:nvPr/>
          </p:nvSpPr>
          <p:spPr bwMode="auto">
            <a:xfrm>
              <a:off x="2717" y="431"/>
              <a:ext cx="67" cy="107"/>
            </a:xfrm>
            <a:prstGeom prst="line">
              <a:avLst/>
            </a:prstGeom>
            <a:noFill/>
            <a:ln w="0">
              <a:solidFill>
                <a:srgbClr val="00CCFF"/>
              </a:solidFill>
              <a:round/>
              <a:headEnd/>
              <a:tailEnd/>
            </a:ln>
          </p:spPr>
          <p:txBody>
            <a:bodyPr/>
            <a:lstStyle/>
            <a:p>
              <a:endParaRPr lang="en-US"/>
            </a:p>
          </p:txBody>
        </p:sp>
        <p:sp>
          <p:nvSpPr>
            <p:cNvPr id="3147" name="Freeform 77"/>
            <p:cNvSpPr>
              <a:spLocks noEditPoints="1"/>
            </p:cNvSpPr>
            <p:nvPr/>
          </p:nvSpPr>
          <p:spPr bwMode="auto">
            <a:xfrm>
              <a:off x="2752" y="917"/>
              <a:ext cx="36" cy="52"/>
            </a:xfrm>
            <a:custGeom>
              <a:avLst/>
              <a:gdLst>
                <a:gd name="T0" fmla="*/ 9 w 36"/>
                <a:gd name="T1" fmla="*/ 43 h 52"/>
                <a:gd name="T2" fmla="*/ 12 w 36"/>
                <a:gd name="T3" fmla="*/ 45 h 52"/>
                <a:gd name="T4" fmla="*/ 16 w 36"/>
                <a:gd name="T5" fmla="*/ 46 h 52"/>
                <a:gd name="T6" fmla="*/ 21 w 36"/>
                <a:gd name="T7" fmla="*/ 46 h 52"/>
                <a:gd name="T8" fmla="*/ 24 w 36"/>
                <a:gd name="T9" fmla="*/ 45 h 52"/>
                <a:gd name="T10" fmla="*/ 27 w 36"/>
                <a:gd name="T11" fmla="*/ 43 h 52"/>
                <a:gd name="T12" fmla="*/ 29 w 36"/>
                <a:gd name="T13" fmla="*/ 39 h 52"/>
                <a:gd name="T14" fmla="*/ 29 w 36"/>
                <a:gd name="T15" fmla="*/ 34 h 52"/>
                <a:gd name="T16" fmla="*/ 27 w 36"/>
                <a:gd name="T17" fmla="*/ 34 h 52"/>
                <a:gd name="T18" fmla="*/ 22 w 36"/>
                <a:gd name="T19" fmla="*/ 36 h 52"/>
                <a:gd name="T20" fmla="*/ 17 w 36"/>
                <a:gd name="T21" fmla="*/ 36 h 52"/>
                <a:gd name="T22" fmla="*/ 12 w 36"/>
                <a:gd name="T23" fmla="*/ 36 h 52"/>
                <a:gd name="T24" fmla="*/ 9 w 36"/>
                <a:gd name="T25" fmla="*/ 34 h 52"/>
                <a:gd name="T26" fmla="*/ 6 w 36"/>
                <a:gd name="T27" fmla="*/ 33 h 52"/>
                <a:gd name="T28" fmla="*/ 4 w 36"/>
                <a:gd name="T29" fmla="*/ 29 h 52"/>
                <a:gd name="T30" fmla="*/ 2 w 36"/>
                <a:gd name="T31" fmla="*/ 26 h 52"/>
                <a:gd name="T32" fmla="*/ 0 w 36"/>
                <a:gd name="T33" fmla="*/ 22 h 52"/>
                <a:gd name="T34" fmla="*/ 0 w 36"/>
                <a:gd name="T35" fmla="*/ 17 h 52"/>
                <a:gd name="T36" fmla="*/ 2 w 36"/>
                <a:gd name="T37" fmla="*/ 14 h 52"/>
                <a:gd name="T38" fmla="*/ 2 w 36"/>
                <a:gd name="T39" fmla="*/ 8 h 52"/>
                <a:gd name="T40" fmla="*/ 4 w 36"/>
                <a:gd name="T41" fmla="*/ 5 h 52"/>
                <a:gd name="T42" fmla="*/ 7 w 36"/>
                <a:gd name="T43" fmla="*/ 3 h 52"/>
                <a:gd name="T44" fmla="*/ 11 w 36"/>
                <a:gd name="T45" fmla="*/ 1 h 52"/>
                <a:gd name="T46" fmla="*/ 14 w 36"/>
                <a:gd name="T47" fmla="*/ 0 h 52"/>
                <a:gd name="T48" fmla="*/ 19 w 36"/>
                <a:gd name="T49" fmla="*/ 0 h 52"/>
                <a:gd name="T50" fmla="*/ 24 w 36"/>
                <a:gd name="T51" fmla="*/ 0 h 52"/>
                <a:gd name="T52" fmla="*/ 27 w 36"/>
                <a:gd name="T53" fmla="*/ 3 h 52"/>
                <a:gd name="T54" fmla="*/ 29 w 36"/>
                <a:gd name="T55" fmla="*/ 0 h 52"/>
                <a:gd name="T56" fmla="*/ 36 w 36"/>
                <a:gd name="T57" fmla="*/ 34 h 52"/>
                <a:gd name="T58" fmla="*/ 36 w 36"/>
                <a:gd name="T59" fmla="*/ 39 h 52"/>
                <a:gd name="T60" fmla="*/ 34 w 36"/>
                <a:gd name="T61" fmla="*/ 43 h 52"/>
                <a:gd name="T62" fmla="*/ 32 w 36"/>
                <a:gd name="T63" fmla="*/ 46 h 52"/>
                <a:gd name="T64" fmla="*/ 29 w 36"/>
                <a:gd name="T65" fmla="*/ 50 h 52"/>
                <a:gd name="T66" fmla="*/ 24 w 36"/>
                <a:gd name="T67" fmla="*/ 52 h 52"/>
                <a:gd name="T68" fmla="*/ 19 w 36"/>
                <a:gd name="T69" fmla="*/ 52 h 52"/>
                <a:gd name="T70" fmla="*/ 14 w 36"/>
                <a:gd name="T71" fmla="*/ 52 h 52"/>
                <a:gd name="T72" fmla="*/ 11 w 36"/>
                <a:gd name="T73" fmla="*/ 50 h 52"/>
                <a:gd name="T74" fmla="*/ 7 w 36"/>
                <a:gd name="T75" fmla="*/ 48 h 52"/>
                <a:gd name="T76" fmla="*/ 4 w 36"/>
                <a:gd name="T77" fmla="*/ 45 h 52"/>
                <a:gd name="T78" fmla="*/ 2 w 36"/>
                <a:gd name="T79" fmla="*/ 41 h 52"/>
                <a:gd name="T80" fmla="*/ 7 w 36"/>
                <a:gd name="T81" fmla="*/ 19 h 52"/>
                <a:gd name="T82" fmla="*/ 9 w 36"/>
                <a:gd name="T83" fmla="*/ 22 h 52"/>
                <a:gd name="T84" fmla="*/ 9 w 36"/>
                <a:gd name="T85" fmla="*/ 27 h 52"/>
                <a:gd name="T86" fmla="*/ 12 w 36"/>
                <a:gd name="T87" fmla="*/ 29 h 52"/>
                <a:gd name="T88" fmla="*/ 16 w 36"/>
                <a:gd name="T89" fmla="*/ 31 h 52"/>
                <a:gd name="T90" fmla="*/ 21 w 36"/>
                <a:gd name="T91" fmla="*/ 31 h 52"/>
                <a:gd name="T92" fmla="*/ 24 w 36"/>
                <a:gd name="T93" fmla="*/ 29 h 52"/>
                <a:gd name="T94" fmla="*/ 27 w 36"/>
                <a:gd name="T95" fmla="*/ 26 h 52"/>
                <a:gd name="T96" fmla="*/ 29 w 36"/>
                <a:gd name="T97" fmla="*/ 22 h 52"/>
                <a:gd name="T98" fmla="*/ 29 w 36"/>
                <a:gd name="T99" fmla="*/ 17 h 52"/>
                <a:gd name="T100" fmla="*/ 29 w 36"/>
                <a:gd name="T101" fmla="*/ 12 h 52"/>
                <a:gd name="T102" fmla="*/ 27 w 36"/>
                <a:gd name="T103" fmla="*/ 8 h 52"/>
                <a:gd name="T104" fmla="*/ 24 w 36"/>
                <a:gd name="T105" fmla="*/ 7 h 52"/>
                <a:gd name="T106" fmla="*/ 21 w 36"/>
                <a:gd name="T107" fmla="*/ 5 h 52"/>
                <a:gd name="T108" fmla="*/ 16 w 36"/>
                <a:gd name="T109" fmla="*/ 5 h 52"/>
                <a:gd name="T110" fmla="*/ 12 w 36"/>
                <a:gd name="T111" fmla="*/ 7 h 52"/>
                <a:gd name="T112" fmla="*/ 9 w 36"/>
                <a:gd name="T113" fmla="*/ 10 h 52"/>
                <a:gd name="T114" fmla="*/ 7 w 36"/>
                <a:gd name="T115" fmla="*/ 14 h 5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6"/>
                <a:gd name="T175" fmla="*/ 0 h 52"/>
                <a:gd name="T176" fmla="*/ 36 w 36"/>
                <a:gd name="T177" fmla="*/ 52 h 5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6" h="52">
                  <a:moveTo>
                    <a:pt x="2" y="39"/>
                  </a:moveTo>
                  <a:lnTo>
                    <a:pt x="9" y="41"/>
                  </a:lnTo>
                  <a:lnTo>
                    <a:pt x="9" y="43"/>
                  </a:lnTo>
                  <a:lnTo>
                    <a:pt x="11" y="43"/>
                  </a:lnTo>
                  <a:lnTo>
                    <a:pt x="11" y="45"/>
                  </a:lnTo>
                  <a:lnTo>
                    <a:pt x="12" y="45"/>
                  </a:lnTo>
                  <a:lnTo>
                    <a:pt x="12" y="46"/>
                  </a:lnTo>
                  <a:lnTo>
                    <a:pt x="14" y="46"/>
                  </a:lnTo>
                  <a:lnTo>
                    <a:pt x="16" y="46"/>
                  </a:lnTo>
                  <a:lnTo>
                    <a:pt x="17" y="46"/>
                  </a:lnTo>
                  <a:lnTo>
                    <a:pt x="19" y="46"/>
                  </a:lnTo>
                  <a:lnTo>
                    <a:pt x="21" y="46"/>
                  </a:lnTo>
                  <a:lnTo>
                    <a:pt x="22" y="46"/>
                  </a:lnTo>
                  <a:lnTo>
                    <a:pt x="24" y="46"/>
                  </a:lnTo>
                  <a:lnTo>
                    <a:pt x="24" y="45"/>
                  </a:lnTo>
                  <a:lnTo>
                    <a:pt x="26" y="45"/>
                  </a:lnTo>
                  <a:lnTo>
                    <a:pt x="26" y="43"/>
                  </a:lnTo>
                  <a:lnTo>
                    <a:pt x="27" y="43"/>
                  </a:lnTo>
                  <a:lnTo>
                    <a:pt x="27" y="41"/>
                  </a:lnTo>
                  <a:lnTo>
                    <a:pt x="29" y="41"/>
                  </a:lnTo>
                  <a:lnTo>
                    <a:pt x="29" y="39"/>
                  </a:lnTo>
                  <a:lnTo>
                    <a:pt x="29" y="38"/>
                  </a:lnTo>
                  <a:lnTo>
                    <a:pt x="29" y="36"/>
                  </a:lnTo>
                  <a:lnTo>
                    <a:pt x="29" y="34"/>
                  </a:lnTo>
                  <a:lnTo>
                    <a:pt x="29" y="33"/>
                  </a:lnTo>
                  <a:lnTo>
                    <a:pt x="27" y="33"/>
                  </a:lnTo>
                  <a:lnTo>
                    <a:pt x="27" y="34"/>
                  </a:lnTo>
                  <a:lnTo>
                    <a:pt x="26" y="34"/>
                  </a:lnTo>
                  <a:lnTo>
                    <a:pt x="24" y="36"/>
                  </a:lnTo>
                  <a:lnTo>
                    <a:pt x="22" y="36"/>
                  </a:lnTo>
                  <a:lnTo>
                    <a:pt x="21" y="36"/>
                  </a:lnTo>
                  <a:lnTo>
                    <a:pt x="19" y="36"/>
                  </a:lnTo>
                  <a:lnTo>
                    <a:pt x="17" y="36"/>
                  </a:lnTo>
                  <a:lnTo>
                    <a:pt x="16" y="36"/>
                  </a:lnTo>
                  <a:lnTo>
                    <a:pt x="14" y="36"/>
                  </a:lnTo>
                  <a:lnTo>
                    <a:pt x="12" y="36"/>
                  </a:lnTo>
                  <a:lnTo>
                    <a:pt x="11" y="36"/>
                  </a:lnTo>
                  <a:lnTo>
                    <a:pt x="11" y="34"/>
                  </a:lnTo>
                  <a:lnTo>
                    <a:pt x="9" y="34"/>
                  </a:lnTo>
                  <a:lnTo>
                    <a:pt x="7" y="34"/>
                  </a:lnTo>
                  <a:lnTo>
                    <a:pt x="7" y="33"/>
                  </a:lnTo>
                  <a:lnTo>
                    <a:pt x="6" y="33"/>
                  </a:lnTo>
                  <a:lnTo>
                    <a:pt x="6" y="31"/>
                  </a:lnTo>
                  <a:lnTo>
                    <a:pt x="4" y="31"/>
                  </a:lnTo>
                  <a:lnTo>
                    <a:pt x="4" y="29"/>
                  </a:lnTo>
                  <a:lnTo>
                    <a:pt x="4" y="27"/>
                  </a:lnTo>
                  <a:lnTo>
                    <a:pt x="2" y="27"/>
                  </a:lnTo>
                  <a:lnTo>
                    <a:pt x="2" y="26"/>
                  </a:lnTo>
                  <a:lnTo>
                    <a:pt x="2" y="24"/>
                  </a:lnTo>
                  <a:lnTo>
                    <a:pt x="0" y="24"/>
                  </a:lnTo>
                  <a:lnTo>
                    <a:pt x="0" y="22"/>
                  </a:lnTo>
                  <a:lnTo>
                    <a:pt x="0" y="20"/>
                  </a:lnTo>
                  <a:lnTo>
                    <a:pt x="0" y="19"/>
                  </a:lnTo>
                  <a:lnTo>
                    <a:pt x="0" y="17"/>
                  </a:lnTo>
                  <a:lnTo>
                    <a:pt x="0" y="15"/>
                  </a:lnTo>
                  <a:lnTo>
                    <a:pt x="0" y="14"/>
                  </a:lnTo>
                  <a:lnTo>
                    <a:pt x="2" y="14"/>
                  </a:lnTo>
                  <a:lnTo>
                    <a:pt x="2" y="12"/>
                  </a:lnTo>
                  <a:lnTo>
                    <a:pt x="2" y="10"/>
                  </a:lnTo>
                  <a:lnTo>
                    <a:pt x="2" y="8"/>
                  </a:lnTo>
                  <a:lnTo>
                    <a:pt x="4" y="8"/>
                  </a:lnTo>
                  <a:lnTo>
                    <a:pt x="4" y="7"/>
                  </a:lnTo>
                  <a:lnTo>
                    <a:pt x="4" y="5"/>
                  </a:lnTo>
                  <a:lnTo>
                    <a:pt x="6" y="5"/>
                  </a:lnTo>
                  <a:lnTo>
                    <a:pt x="6" y="3"/>
                  </a:lnTo>
                  <a:lnTo>
                    <a:pt x="7" y="3"/>
                  </a:lnTo>
                  <a:lnTo>
                    <a:pt x="7" y="1"/>
                  </a:lnTo>
                  <a:lnTo>
                    <a:pt x="9" y="1"/>
                  </a:lnTo>
                  <a:lnTo>
                    <a:pt x="11" y="1"/>
                  </a:lnTo>
                  <a:lnTo>
                    <a:pt x="11" y="0"/>
                  </a:lnTo>
                  <a:lnTo>
                    <a:pt x="12" y="0"/>
                  </a:lnTo>
                  <a:lnTo>
                    <a:pt x="14" y="0"/>
                  </a:lnTo>
                  <a:lnTo>
                    <a:pt x="16" y="0"/>
                  </a:lnTo>
                  <a:lnTo>
                    <a:pt x="17" y="0"/>
                  </a:lnTo>
                  <a:lnTo>
                    <a:pt x="19" y="0"/>
                  </a:lnTo>
                  <a:lnTo>
                    <a:pt x="21" y="0"/>
                  </a:lnTo>
                  <a:lnTo>
                    <a:pt x="22" y="0"/>
                  </a:lnTo>
                  <a:lnTo>
                    <a:pt x="24" y="0"/>
                  </a:lnTo>
                  <a:lnTo>
                    <a:pt x="26" y="1"/>
                  </a:lnTo>
                  <a:lnTo>
                    <a:pt x="27" y="1"/>
                  </a:lnTo>
                  <a:lnTo>
                    <a:pt x="27" y="3"/>
                  </a:lnTo>
                  <a:lnTo>
                    <a:pt x="29" y="3"/>
                  </a:lnTo>
                  <a:lnTo>
                    <a:pt x="29" y="5"/>
                  </a:lnTo>
                  <a:lnTo>
                    <a:pt x="29" y="0"/>
                  </a:lnTo>
                  <a:lnTo>
                    <a:pt x="36" y="0"/>
                  </a:lnTo>
                  <a:lnTo>
                    <a:pt x="36" y="33"/>
                  </a:lnTo>
                  <a:lnTo>
                    <a:pt x="36" y="34"/>
                  </a:lnTo>
                  <a:lnTo>
                    <a:pt x="36" y="36"/>
                  </a:lnTo>
                  <a:lnTo>
                    <a:pt x="36" y="38"/>
                  </a:lnTo>
                  <a:lnTo>
                    <a:pt x="36" y="39"/>
                  </a:lnTo>
                  <a:lnTo>
                    <a:pt x="36" y="41"/>
                  </a:lnTo>
                  <a:lnTo>
                    <a:pt x="34" y="41"/>
                  </a:lnTo>
                  <a:lnTo>
                    <a:pt x="34" y="43"/>
                  </a:lnTo>
                  <a:lnTo>
                    <a:pt x="34" y="45"/>
                  </a:lnTo>
                  <a:lnTo>
                    <a:pt x="32" y="45"/>
                  </a:lnTo>
                  <a:lnTo>
                    <a:pt x="32" y="46"/>
                  </a:lnTo>
                  <a:lnTo>
                    <a:pt x="31" y="48"/>
                  </a:lnTo>
                  <a:lnTo>
                    <a:pt x="29" y="48"/>
                  </a:lnTo>
                  <a:lnTo>
                    <a:pt x="29" y="50"/>
                  </a:lnTo>
                  <a:lnTo>
                    <a:pt x="27" y="50"/>
                  </a:lnTo>
                  <a:lnTo>
                    <a:pt x="26" y="50"/>
                  </a:lnTo>
                  <a:lnTo>
                    <a:pt x="24" y="52"/>
                  </a:lnTo>
                  <a:lnTo>
                    <a:pt x="22" y="52"/>
                  </a:lnTo>
                  <a:lnTo>
                    <a:pt x="21" y="52"/>
                  </a:lnTo>
                  <a:lnTo>
                    <a:pt x="19" y="52"/>
                  </a:lnTo>
                  <a:lnTo>
                    <a:pt x="17" y="52"/>
                  </a:lnTo>
                  <a:lnTo>
                    <a:pt x="16" y="52"/>
                  </a:lnTo>
                  <a:lnTo>
                    <a:pt x="14" y="52"/>
                  </a:lnTo>
                  <a:lnTo>
                    <a:pt x="12" y="52"/>
                  </a:lnTo>
                  <a:lnTo>
                    <a:pt x="11" y="52"/>
                  </a:lnTo>
                  <a:lnTo>
                    <a:pt x="11" y="50"/>
                  </a:lnTo>
                  <a:lnTo>
                    <a:pt x="9" y="50"/>
                  </a:lnTo>
                  <a:lnTo>
                    <a:pt x="7" y="50"/>
                  </a:lnTo>
                  <a:lnTo>
                    <a:pt x="7" y="48"/>
                  </a:lnTo>
                  <a:lnTo>
                    <a:pt x="6" y="48"/>
                  </a:lnTo>
                  <a:lnTo>
                    <a:pt x="4" y="46"/>
                  </a:lnTo>
                  <a:lnTo>
                    <a:pt x="4" y="45"/>
                  </a:lnTo>
                  <a:lnTo>
                    <a:pt x="2" y="45"/>
                  </a:lnTo>
                  <a:lnTo>
                    <a:pt x="2" y="43"/>
                  </a:lnTo>
                  <a:lnTo>
                    <a:pt x="2" y="41"/>
                  </a:lnTo>
                  <a:lnTo>
                    <a:pt x="2" y="39"/>
                  </a:lnTo>
                  <a:close/>
                  <a:moveTo>
                    <a:pt x="7" y="17"/>
                  </a:moveTo>
                  <a:lnTo>
                    <a:pt x="7" y="19"/>
                  </a:lnTo>
                  <a:lnTo>
                    <a:pt x="7" y="20"/>
                  </a:lnTo>
                  <a:lnTo>
                    <a:pt x="7" y="22"/>
                  </a:lnTo>
                  <a:lnTo>
                    <a:pt x="9" y="22"/>
                  </a:lnTo>
                  <a:lnTo>
                    <a:pt x="9" y="24"/>
                  </a:lnTo>
                  <a:lnTo>
                    <a:pt x="9" y="26"/>
                  </a:lnTo>
                  <a:lnTo>
                    <a:pt x="9" y="27"/>
                  </a:lnTo>
                  <a:lnTo>
                    <a:pt x="11" y="27"/>
                  </a:lnTo>
                  <a:lnTo>
                    <a:pt x="11" y="29"/>
                  </a:lnTo>
                  <a:lnTo>
                    <a:pt x="12" y="29"/>
                  </a:lnTo>
                  <a:lnTo>
                    <a:pt x="12" y="31"/>
                  </a:lnTo>
                  <a:lnTo>
                    <a:pt x="14" y="31"/>
                  </a:lnTo>
                  <a:lnTo>
                    <a:pt x="16" y="31"/>
                  </a:lnTo>
                  <a:lnTo>
                    <a:pt x="17" y="31"/>
                  </a:lnTo>
                  <a:lnTo>
                    <a:pt x="19" y="31"/>
                  </a:lnTo>
                  <a:lnTo>
                    <a:pt x="21" y="31"/>
                  </a:lnTo>
                  <a:lnTo>
                    <a:pt x="22" y="31"/>
                  </a:lnTo>
                  <a:lnTo>
                    <a:pt x="24" y="31"/>
                  </a:lnTo>
                  <a:lnTo>
                    <a:pt x="24" y="29"/>
                  </a:lnTo>
                  <a:lnTo>
                    <a:pt x="26" y="29"/>
                  </a:lnTo>
                  <a:lnTo>
                    <a:pt x="27" y="27"/>
                  </a:lnTo>
                  <a:lnTo>
                    <a:pt x="27" y="26"/>
                  </a:lnTo>
                  <a:lnTo>
                    <a:pt x="29" y="26"/>
                  </a:lnTo>
                  <a:lnTo>
                    <a:pt x="29" y="24"/>
                  </a:lnTo>
                  <a:lnTo>
                    <a:pt x="29" y="22"/>
                  </a:lnTo>
                  <a:lnTo>
                    <a:pt x="29" y="20"/>
                  </a:lnTo>
                  <a:lnTo>
                    <a:pt x="29" y="19"/>
                  </a:lnTo>
                  <a:lnTo>
                    <a:pt x="29" y="17"/>
                  </a:lnTo>
                  <a:lnTo>
                    <a:pt x="29" y="15"/>
                  </a:lnTo>
                  <a:lnTo>
                    <a:pt x="29" y="14"/>
                  </a:lnTo>
                  <a:lnTo>
                    <a:pt x="29" y="12"/>
                  </a:lnTo>
                  <a:lnTo>
                    <a:pt x="29" y="10"/>
                  </a:lnTo>
                  <a:lnTo>
                    <a:pt x="27" y="10"/>
                  </a:lnTo>
                  <a:lnTo>
                    <a:pt x="27" y="8"/>
                  </a:lnTo>
                  <a:lnTo>
                    <a:pt x="26" y="8"/>
                  </a:lnTo>
                  <a:lnTo>
                    <a:pt x="26" y="7"/>
                  </a:lnTo>
                  <a:lnTo>
                    <a:pt x="24" y="7"/>
                  </a:lnTo>
                  <a:lnTo>
                    <a:pt x="24" y="5"/>
                  </a:lnTo>
                  <a:lnTo>
                    <a:pt x="22" y="5"/>
                  </a:lnTo>
                  <a:lnTo>
                    <a:pt x="21" y="5"/>
                  </a:lnTo>
                  <a:lnTo>
                    <a:pt x="19" y="5"/>
                  </a:lnTo>
                  <a:lnTo>
                    <a:pt x="17" y="5"/>
                  </a:lnTo>
                  <a:lnTo>
                    <a:pt x="16" y="5"/>
                  </a:lnTo>
                  <a:lnTo>
                    <a:pt x="14" y="5"/>
                  </a:lnTo>
                  <a:lnTo>
                    <a:pt x="14" y="7"/>
                  </a:lnTo>
                  <a:lnTo>
                    <a:pt x="12" y="7"/>
                  </a:lnTo>
                  <a:lnTo>
                    <a:pt x="11" y="7"/>
                  </a:lnTo>
                  <a:lnTo>
                    <a:pt x="11" y="8"/>
                  </a:lnTo>
                  <a:lnTo>
                    <a:pt x="9" y="10"/>
                  </a:lnTo>
                  <a:lnTo>
                    <a:pt x="9" y="12"/>
                  </a:lnTo>
                  <a:lnTo>
                    <a:pt x="9" y="14"/>
                  </a:lnTo>
                  <a:lnTo>
                    <a:pt x="7" y="14"/>
                  </a:lnTo>
                  <a:lnTo>
                    <a:pt x="7" y="15"/>
                  </a:lnTo>
                  <a:lnTo>
                    <a:pt x="7" y="17"/>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48" name="Freeform 78"/>
            <p:cNvSpPr>
              <a:spLocks/>
            </p:cNvSpPr>
            <p:nvPr/>
          </p:nvSpPr>
          <p:spPr bwMode="auto">
            <a:xfrm>
              <a:off x="2798" y="903"/>
              <a:ext cx="33" cy="50"/>
            </a:xfrm>
            <a:custGeom>
              <a:avLst/>
              <a:gdLst>
                <a:gd name="T0" fmla="*/ 0 w 33"/>
                <a:gd name="T1" fmla="*/ 50 h 50"/>
                <a:gd name="T2" fmla="*/ 0 w 33"/>
                <a:gd name="T3" fmla="*/ 0 h 50"/>
                <a:gd name="T4" fmla="*/ 7 w 33"/>
                <a:gd name="T5" fmla="*/ 0 h 50"/>
                <a:gd name="T6" fmla="*/ 7 w 33"/>
                <a:gd name="T7" fmla="*/ 19 h 50"/>
                <a:gd name="T8" fmla="*/ 7 w 33"/>
                <a:gd name="T9" fmla="*/ 17 h 50"/>
                <a:gd name="T10" fmla="*/ 8 w 33"/>
                <a:gd name="T11" fmla="*/ 17 h 50"/>
                <a:gd name="T12" fmla="*/ 10 w 33"/>
                <a:gd name="T13" fmla="*/ 15 h 50"/>
                <a:gd name="T14" fmla="*/ 12 w 33"/>
                <a:gd name="T15" fmla="*/ 15 h 50"/>
                <a:gd name="T16" fmla="*/ 12 w 33"/>
                <a:gd name="T17" fmla="*/ 14 h 50"/>
                <a:gd name="T18" fmla="*/ 13 w 33"/>
                <a:gd name="T19" fmla="*/ 14 h 50"/>
                <a:gd name="T20" fmla="*/ 15 w 33"/>
                <a:gd name="T21" fmla="*/ 14 h 50"/>
                <a:gd name="T22" fmla="*/ 17 w 33"/>
                <a:gd name="T23" fmla="*/ 14 h 50"/>
                <a:gd name="T24" fmla="*/ 18 w 33"/>
                <a:gd name="T25" fmla="*/ 14 h 50"/>
                <a:gd name="T26" fmla="*/ 20 w 33"/>
                <a:gd name="T27" fmla="*/ 14 h 50"/>
                <a:gd name="T28" fmla="*/ 22 w 33"/>
                <a:gd name="T29" fmla="*/ 14 h 50"/>
                <a:gd name="T30" fmla="*/ 23 w 33"/>
                <a:gd name="T31" fmla="*/ 14 h 50"/>
                <a:gd name="T32" fmla="*/ 25 w 33"/>
                <a:gd name="T33" fmla="*/ 14 h 50"/>
                <a:gd name="T34" fmla="*/ 27 w 33"/>
                <a:gd name="T35" fmla="*/ 14 h 50"/>
                <a:gd name="T36" fmla="*/ 27 w 33"/>
                <a:gd name="T37" fmla="*/ 15 h 50"/>
                <a:gd name="T38" fmla="*/ 28 w 33"/>
                <a:gd name="T39" fmla="*/ 15 h 50"/>
                <a:gd name="T40" fmla="*/ 28 w 33"/>
                <a:gd name="T41" fmla="*/ 17 h 50"/>
                <a:gd name="T42" fmla="*/ 30 w 33"/>
                <a:gd name="T43" fmla="*/ 17 h 50"/>
                <a:gd name="T44" fmla="*/ 30 w 33"/>
                <a:gd name="T45" fmla="*/ 19 h 50"/>
                <a:gd name="T46" fmla="*/ 32 w 33"/>
                <a:gd name="T47" fmla="*/ 19 h 50"/>
                <a:gd name="T48" fmla="*/ 32 w 33"/>
                <a:gd name="T49" fmla="*/ 21 h 50"/>
                <a:gd name="T50" fmla="*/ 32 w 33"/>
                <a:gd name="T51" fmla="*/ 22 h 50"/>
                <a:gd name="T52" fmla="*/ 32 w 33"/>
                <a:gd name="T53" fmla="*/ 24 h 50"/>
                <a:gd name="T54" fmla="*/ 33 w 33"/>
                <a:gd name="T55" fmla="*/ 26 h 50"/>
                <a:gd name="T56" fmla="*/ 33 w 33"/>
                <a:gd name="T57" fmla="*/ 28 h 50"/>
                <a:gd name="T58" fmla="*/ 33 w 33"/>
                <a:gd name="T59" fmla="*/ 50 h 50"/>
                <a:gd name="T60" fmla="*/ 27 w 33"/>
                <a:gd name="T61" fmla="*/ 50 h 50"/>
                <a:gd name="T62" fmla="*/ 27 w 33"/>
                <a:gd name="T63" fmla="*/ 28 h 50"/>
                <a:gd name="T64" fmla="*/ 27 w 33"/>
                <a:gd name="T65" fmla="*/ 26 h 50"/>
                <a:gd name="T66" fmla="*/ 25 w 33"/>
                <a:gd name="T67" fmla="*/ 26 h 50"/>
                <a:gd name="T68" fmla="*/ 25 w 33"/>
                <a:gd name="T69" fmla="*/ 24 h 50"/>
                <a:gd name="T70" fmla="*/ 25 w 33"/>
                <a:gd name="T71" fmla="*/ 22 h 50"/>
                <a:gd name="T72" fmla="*/ 25 w 33"/>
                <a:gd name="T73" fmla="*/ 21 h 50"/>
                <a:gd name="T74" fmla="*/ 23 w 33"/>
                <a:gd name="T75" fmla="*/ 21 h 50"/>
                <a:gd name="T76" fmla="*/ 22 w 33"/>
                <a:gd name="T77" fmla="*/ 19 h 50"/>
                <a:gd name="T78" fmla="*/ 20 w 33"/>
                <a:gd name="T79" fmla="*/ 19 h 50"/>
                <a:gd name="T80" fmla="*/ 18 w 33"/>
                <a:gd name="T81" fmla="*/ 19 h 50"/>
                <a:gd name="T82" fmla="*/ 17 w 33"/>
                <a:gd name="T83" fmla="*/ 19 h 50"/>
                <a:gd name="T84" fmla="*/ 15 w 33"/>
                <a:gd name="T85" fmla="*/ 19 h 50"/>
                <a:gd name="T86" fmla="*/ 13 w 33"/>
                <a:gd name="T87" fmla="*/ 19 h 50"/>
                <a:gd name="T88" fmla="*/ 12 w 33"/>
                <a:gd name="T89" fmla="*/ 19 h 50"/>
                <a:gd name="T90" fmla="*/ 12 w 33"/>
                <a:gd name="T91" fmla="*/ 21 h 50"/>
                <a:gd name="T92" fmla="*/ 10 w 33"/>
                <a:gd name="T93" fmla="*/ 21 h 50"/>
                <a:gd name="T94" fmla="*/ 10 w 33"/>
                <a:gd name="T95" fmla="*/ 22 h 50"/>
                <a:gd name="T96" fmla="*/ 8 w 33"/>
                <a:gd name="T97" fmla="*/ 22 h 50"/>
                <a:gd name="T98" fmla="*/ 8 w 33"/>
                <a:gd name="T99" fmla="*/ 24 h 50"/>
                <a:gd name="T100" fmla="*/ 8 w 33"/>
                <a:gd name="T101" fmla="*/ 26 h 50"/>
                <a:gd name="T102" fmla="*/ 7 w 33"/>
                <a:gd name="T103" fmla="*/ 26 h 50"/>
                <a:gd name="T104" fmla="*/ 7 w 33"/>
                <a:gd name="T105" fmla="*/ 28 h 50"/>
                <a:gd name="T106" fmla="*/ 7 w 33"/>
                <a:gd name="T107" fmla="*/ 29 h 50"/>
                <a:gd name="T108" fmla="*/ 7 w 33"/>
                <a:gd name="T109" fmla="*/ 31 h 50"/>
                <a:gd name="T110" fmla="*/ 7 w 33"/>
                <a:gd name="T111" fmla="*/ 50 h 50"/>
                <a:gd name="T112" fmla="*/ 0 w 33"/>
                <a:gd name="T113" fmla="*/ 50 h 5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3"/>
                <a:gd name="T172" fmla="*/ 0 h 50"/>
                <a:gd name="T173" fmla="*/ 33 w 33"/>
                <a:gd name="T174" fmla="*/ 50 h 50"/>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3" h="50">
                  <a:moveTo>
                    <a:pt x="0" y="50"/>
                  </a:moveTo>
                  <a:lnTo>
                    <a:pt x="0" y="0"/>
                  </a:lnTo>
                  <a:lnTo>
                    <a:pt x="7" y="0"/>
                  </a:lnTo>
                  <a:lnTo>
                    <a:pt x="7" y="19"/>
                  </a:lnTo>
                  <a:lnTo>
                    <a:pt x="7" y="17"/>
                  </a:lnTo>
                  <a:lnTo>
                    <a:pt x="8" y="17"/>
                  </a:lnTo>
                  <a:lnTo>
                    <a:pt x="10" y="15"/>
                  </a:lnTo>
                  <a:lnTo>
                    <a:pt x="12" y="15"/>
                  </a:lnTo>
                  <a:lnTo>
                    <a:pt x="12" y="14"/>
                  </a:lnTo>
                  <a:lnTo>
                    <a:pt x="13" y="14"/>
                  </a:lnTo>
                  <a:lnTo>
                    <a:pt x="15" y="14"/>
                  </a:lnTo>
                  <a:lnTo>
                    <a:pt x="17" y="14"/>
                  </a:lnTo>
                  <a:lnTo>
                    <a:pt x="18" y="14"/>
                  </a:lnTo>
                  <a:lnTo>
                    <a:pt x="20" y="14"/>
                  </a:lnTo>
                  <a:lnTo>
                    <a:pt x="22" y="14"/>
                  </a:lnTo>
                  <a:lnTo>
                    <a:pt x="23" y="14"/>
                  </a:lnTo>
                  <a:lnTo>
                    <a:pt x="25" y="14"/>
                  </a:lnTo>
                  <a:lnTo>
                    <a:pt x="27" y="14"/>
                  </a:lnTo>
                  <a:lnTo>
                    <a:pt x="27" y="15"/>
                  </a:lnTo>
                  <a:lnTo>
                    <a:pt x="28" y="15"/>
                  </a:lnTo>
                  <a:lnTo>
                    <a:pt x="28" y="17"/>
                  </a:lnTo>
                  <a:lnTo>
                    <a:pt x="30" y="17"/>
                  </a:lnTo>
                  <a:lnTo>
                    <a:pt x="30" y="19"/>
                  </a:lnTo>
                  <a:lnTo>
                    <a:pt x="32" y="19"/>
                  </a:lnTo>
                  <a:lnTo>
                    <a:pt x="32" y="21"/>
                  </a:lnTo>
                  <a:lnTo>
                    <a:pt x="32" y="22"/>
                  </a:lnTo>
                  <a:lnTo>
                    <a:pt x="32" y="24"/>
                  </a:lnTo>
                  <a:lnTo>
                    <a:pt x="33" y="26"/>
                  </a:lnTo>
                  <a:lnTo>
                    <a:pt x="33" y="28"/>
                  </a:lnTo>
                  <a:lnTo>
                    <a:pt x="33" y="50"/>
                  </a:lnTo>
                  <a:lnTo>
                    <a:pt x="27" y="50"/>
                  </a:lnTo>
                  <a:lnTo>
                    <a:pt x="27" y="28"/>
                  </a:lnTo>
                  <a:lnTo>
                    <a:pt x="27" y="26"/>
                  </a:lnTo>
                  <a:lnTo>
                    <a:pt x="25" y="26"/>
                  </a:lnTo>
                  <a:lnTo>
                    <a:pt x="25" y="24"/>
                  </a:lnTo>
                  <a:lnTo>
                    <a:pt x="25" y="22"/>
                  </a:lnTo>
                  <a:lnTo>
                    <a:pt x="25" y="21"/>
                  </a:lnTo>
                  <a:lnTo>
                    <a:pt x="23" y="21"/>
                  </a:lnTo>
                  <a:lnTo>
                    <a:pt x="22" y="19"/>
                  </a:lnTo>
                  <a:lnTo>
                    <a:pt x="20" y="19"/>
                  </a:lnTo>
                  <a:lnTo>
                    <a:pt x="18" y="19"/>
                  </a:lnTo>
                  <a:lnTo>
                    <a:pt x="17" y="19"/>
                  </a:lnTo>
                  <a:lnTo>
                    <a:pt x="15" y="19"/>
                  </a:lnTo>
                  <a:lnTo>
                    <a:pt x="13" y="19"/>
                  </a:lnTo>
                  <a:lnTo>
                    <a:pt x="12" y="19"/>
                  </a:lnTo>
                  <a:lnTo>
                    <a:pt x="12" y="21"/>
                  </a:lnTo>
                  <a:lnTo>
                    <a:pt x="10" y="21"/>
                  </a:lnTo>
                  <a:lnTo>
                    <a:pt x="10" y="22"/>
                  </a:lnTo>
                  <a:lnTo>
                    <a:pt x="8" y="22"/>
                  </a:lnTo>
                  <a:lnTo>
                    <a:pt x="8" y="24"/>
                  </a:lnTo>
                  <a:lnTo>
                    <a:pt x="8" y="26"/>
                  </a:lnTo>
                  <a:lnTo>
                    <a:pt x="7" y="26"/>
                  </a:lnTo>
                  <a:lnTo>
                    <a:pt x="7" y="28"/>
                  </a:lnTo>
                  <a:lnTo>
                    <a:pt x="7" y="29"/>
                  </a:lnTo>
                  <a:lnTo>
                    <a:pt x="7" y="31"/>
                  </a:lnTo>
                  <a:lnTo>
                    <a:pt x="7" y="50"/>
                  </a:lnTo>
                  <a:lnTo>
                    <a:pt x="0" y="5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49" name="Freeform 79"/>
            <p:cNvSpPr>
              <a:spLocks noEditPoints="1"/>
            </p:cNvSpPr>
            <p:nvPr/>
          </p:nvSpPr>
          <p:spPr bwMode="auto">
            <a:xfrm>
              <a:off x="2694" y="944"/>
              <a:ext cx="6" cy="52"/>
            </a:xfrm>
            <a:custGeom>
              <a:avLst/>
              <a:gdLst>
                <a:gd name="T0" fmla="*/ 0 w 6"/>
                <a:gd name="T1" fmla="*/ 7 h 52"/>
                <a:gd name="T2" fmla="*/ 0 w 6"/>
                <a:gd name="T3" fmla="*/ 0 h 52"/>
                <a:gd name="T4" fmla="*/ 6 w 6"/>
                <a:gd name="T5" fmla="*/ 0 h 52"/>
                <a:gd name="T6" fmla="*/ 6 w 6"/>
                <a:gd name="T7" fmla="*/ 7 h 52"/>
                <a:gd name="T8" fmla="*/ 0 w 6"/>
                <a:gd name="T9" fmla="*/ 7 h 52"/>
                <a:gd name="T10" fmla="*/ 0 w 6"/>
                <a:gd name="T11" fmla="*/ 52 h 52"/>
                <a:gd name="T12" fmla="*/ 0 w 6"/>
                <a:gd name="T13" fmla="*/ 14 h 52"/>
                <a:gd name="T14" fmla="*/ 6 w 6"/>
                <a:gd name="T15" fmla="*/ 14 h 52"/>
                <a:gd name="T16" fmla="*/ 6 w 6"/>
                <a:gd name="T17" fmla="*/ 52 h 52"/>
                <a:gd name="T18" fmla="*/ 0 w 6"/>
                <a:gd name="T19" fmla="*/ 52 h 5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
                <a:gd name="T31" fmla="*/ 0 h 52"/>
                <a:gd name="T32" fmla="*/ 6 w 6"/>
                <a:gd name="T33" fmla="*/ 52 h 5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 h="52">
                  <a:moveTo>
                    <a:pt x="0" y="7"/>
                  </a:moveTo>
                  <a:lnTo>
                    <a:pt x="0" y="0"/>
                  </a:lnTo>
                  <a:lnTo>
                    <a:pt x="6" y="0"/>
                  </a:lnTo>
                  <a:lnTo>
                    <a:pt x="6" y="7"/>
                  </a:lnTo>
                  <a:lnTo>
                    <a:pt x="0" y="7"/>
                  </a:lnTo>
                  <a:close/>
                  <a:moveTo>
                    <a:pt x="0" y="52"/>
                  </a:moveTo>
                  <a:lnTo>
                    <a:pt x="0" y="14"/>
                  </a:lnTo>
                  <a:lnTo>
                    <a:pt x="6" y="14"/>
                  </a:lnTo>
                  <a:lnTo>
                    <a:pt x="6" y="52"/>
                  </a:lnTo>
                  <a:lnTo>
                    <a:pt x="0" y="52"/>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50" name="Freeform 80"/>
            <p:cNvSpPr>
              <a:spLocks noEditPoints="1"/>
            </p:cNvSpPr>
            <p:nvPr/>
          </p:nvSpPr>
          <p:spPr bwMode="auto">
            <a:xfrm>
              <a:off x="2831" y="1005"/>
              <a:ext cx="37" cy="52"/>
            </a:xfrm>
            <a:custGeom>
              <a:avLst/>
              <a:gdLst>
                <a:gd name="T0" fmla="*/ 0 w 37"/>
                <a:gd name="T1" fmla="*/ 22 h 52"/>
                <a:gd name="T2" fmla="*/ 2 w 37"/>
                <a:gd name="T3" fmla="*/ 19 h 52"/>
                <a:gd name="T4" fmla="*/ 2 w 37"/>
                <a:gd name="T5" fmla="*/ 14 h 52"/>
                <a:gd name="T6" fmla="*/ 4 w 37"/>
                <a:gd name="T7" fmla="*/ 10 h 52"/>
                <a:gd name="T8" fmla="*/ 6 w 37"/>
                <a:gd name="T9" fmla="*/ 7 h 52"/>
                <a:gd name="T10" fmla="*/ 7 w 37"/>
                <a:gd name="T11" fmla="*/ 3 h 52"/>
                <a:gd name="T12" fmla="*/ 12 w 37"/>
                <a:gd name="T13" fmla="*/ 2 h 52"/>
                <a:gd name="T14" fmla="*/ 16 w 37"/>
                <a:gd name="T15" fmla="*/ 0 h 52"/>
                <a:gd name="T16" fmla="*/ 21 w 37"/>
                <a:gd name="T17" fmla="*/ 0 h 52"/>
                <a:gd name="T18" fmla="*/ 24 w 37"/>
                <a:gd name="T19" fmla="*/ 2 h 52"/>
                <a:gd name="T20" fmla="*/ 27 w 37"/>
                <a:gd name="T21" fmla="*/ 3 h 52"/>
                <a:gd name="T22" fmla="*/ 31 w 37"/>
                <a:gd name="T23" fmla="*/ 5 h 52"/>
                <a:gd name="T24" fmla="*/ 32 w 37"/>
                <a:gd name="T25" fmla="*/ 9 h 52"/>
                <a:gd name="T26" fmla="*/ 34 w 37"/>
                <a:gd name="T27" fmla="*/ 12 h 52"/>
                <a:gd name="T28" fmla="*/ 36 w 37"/>
                <a:gd name="T29" fmla="*/ 15 h 52"/>
                <a:gd name="T30" fmla="*/ 37 w 37"/>
                <a:gd name="T31" fmla="*/ 21 h 52"/>
                <a:gd name="T32" fmla="*/ 37 w 37"/>
                <a:gd name="T33" fmla="*/ 26 h 52"/>
                <a:gd name="T34" fmla="*/ 37 w 37"/>
                <a:gd name="T35" fmla="*/ 31 h 52"/>
                <a:gd name="T36" fmla="*/ 36 w 37"/>
                <a:gd name="T37" fmla="*/ 36 h 52"/>
                <a:gd name="T38" fmla="*/ 34 w 37"/>
                <a:gd name="T39" fmla="*/ 40 h 52"/>
                <a:gd name="T40" fmla="*/ 32 w 37"/>
                <a:gd name="T41" fmla="*/ 45 h 52"/>
                <a:gd name="T42" fmla="*/ 31 w 37"/>
                <a:gd name="T43" fmla="*/ 48 h 52"/>
                <a:gd name="T44" fmla="*/ 27 w 37"/>
                <a:gd name="T45" fmla="*/ 50 h 52"/>
                <a:gd name="T46" fmla="*/ 24 w 37"/>
                <a:gd name="T47" fmla="*/ 52 h 52"/>
                <a:gd name="T48" fmla="*/ 19 w 37"/>
                <a:gd name="T49" fmla="*/ 52 h 52"/>
                <a:gd name="T50" fmla="*/ 14 w 37"/>
                <a:gd name="T51" fmla="*/ 52 h 52"/>
                <a:gd name="T52" fmla="*/ 11 w 37"/>
                <a:gd name="T53" fmla="*/ 50 h 52"/>
                <a:gd name="T54" fmla="*/ 7 w 37"/>
                <a:gd name="T55" fmla="*/ 48 h 52"/>
                <a:gd name="T56" fmla="*/ 6 w 37"/>
                <a:gd name="T57" fmla="*/ 45 h 52"/>
                <a:gd name="T58" fmla="*/ 4 w 37"/>
                <a:gd name="T59" fmla="*/ 41 h 52"/>
                <a:gd name="T60" fmla="*/ 2 w 37"/>
                <a:gd name="T61" fmla="*/ 36 h 52"/>
                <a:gd name="T62" fmla="*/ 0 w 37"/>
                <a:gd name="T63" fmla="*/ 33 h 52"/>
                <a:gd name="T64" fmla="*/ 0 w 37"/>
                <a:gd name="T65" fmla="*/ 28 h 52"/>
                <a:gd name="T66" fmla="*/ 7 w 37"/>
                <a:gd name="T67" fmla="*/ 28 h 52"/>
                <a:gd name="T68" fmla="*/ 9 w 37"/>
                <a:gd name="T69" fmla="*/ 31 h 52"/>
                <a:gd name="T70" fmla="*/ 9 w 37"/>
                <a:gd name="T71" fmla="*/ 36 h 52"/>
                <a:gd name="T72" fmla="*/ 11 w 37"/>
                <a:gd name="T73" fmla="*/ 40 h 52"/>
                <a:gd name="T74" fmla="*/ 12 w 37"/>
                <a:gd name="T75" fmla="*/ 43 h 52"/>
                <a:gd name="T76" fmla="*/ 14 w 37"/>
                <a:gd name="T77" fmla="*/ 47 h 52"/>
                <a:gd name="T78" fmla="*/ 19 w 37"/>
                <a:gd name="T79" fmla="*/ 47 h 52"/>
                <a:gd name="T80" fmla="*/ 24 w 37"/>
                <a:gd name="T81" fmla="*/ 47 h 52"/>
                <a:gd name="T82" fmla="*/ 26 w 37"/>
                <a:gd name="T83" fmla="*/ 43 h 52"/>
                <a:gd name="T84" fmla="*/ 27 w 37"/>
                <a:gd name="T85" fmla="*/ 40 h 52"/>
                <a:gd name="T86" fmla="*/ 29 w 37"/>
                <a:gd name="T87" fmla="*/ 36 h 52"/>
                <a:gd name="T88" fmla="*/ 29 w 37"/>
                <a:gd name="T89" fmla="*/ 31 h 52"/>
                <a:gd name="T90" fmla="*/ 31 w 37"/>
                <a:gd name="T91" fmla="*/ 28 h 52"/>
                <a:gd name="T92" fmla="*/ 29 w 37"/>
                <a:gd name="T93" fmla="*/ 22 h 52"/>
                <a:gd name="T94" fmla="*/ 29 w 37"/>
                <a:gd name="T95" fmla="*/ 17 h 52"/>
                <a:gd name="T96" fmla="*/ 29 w 37"/>
                <a:gd name="T97" fmla="*/ 12 h 52"/>
                <a:gd name="T98" fmla="*/ 26 w 37"/>
                <a:gd name="T99" fmla="*/ 9 h 52"/>
                <a:gd name="T100" fmla="*/ 22 w 37"/>
                <a:gd name="T101" fmla="*/ 7 h 52"/>
                <a:gd name="T102" fmla="*/ 19 w 37"/>
                <a:gd name="T103" fmla="*/ 5 h 52"/>
                <a:gd name="T104" fmla="*/ 16 w 37"/>
                <a:gd name="T105" fmla="*/ 7 h 52"/>
                <a:gd name="T106" fmla="*/ 12 w 37"/>
                <a:gd name="T107" fmla="*/ 9 h 52"/>
                <a:gd name="T108" fmla="*/ 11 w 37"/>
                <a:gd name="T109" fmla="*/ 12 h 52"/>
                <a:gd name="T110" fmla="*/ 9 w 37"/>
                <a:gd name="T111" fmla="*/ 15 h 52"/>
                <a:gd name="T112" fmla="*/ 9 w 37"/>
                <a:gd name="T113" fmla="*/ 21 h 52"/>
                <a:gd name="T114" fmla="*/ 7 w 37"/>
                <a:gd name="T115" fmla="*/ 24 h 5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7"/>
                <a:gd name="T175" fmla="*/ 0 h 52"/>
                <a:gd name="T176" fmla="*/ 37 w 37"/>
                <a:gd name="T177" fmla="*/ 52 h 5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7" h="52">
                  <a:moveTo>
                    <a:pt x="0" y="26"/>
                  </a:moveTo>
                  <a:lnTo>
                    <a:pt x="0" y="24"/>
                  </a:lnTo>
                  <a:lnTo>
                    <a:pt x="0" y="22"/>
                  </a:lnTo>
                  <a:lnTo>
                    <a:pt x="0" y="21"/>
                  </a:lnTo>
                  <a:lnTo>
                    <a:pt x="0" y="19"/>
                  </a:lnTo>
                  <a:lnTo>
                    <a:pt x="2" y="19"/>
                  </a:lnTo>
                  <a:lnTo>
                    <a:pt x="2" y="17"/>
                  </a:lnTo>
                  <a:lnTo>
                    <a:pt x="2" y="15"/>
                  </a:lnTo>
                  <a:lnTo>
                    <a:pt x="2" y="14"/>
                  </a:lnTo>
                  <a:lnTo>
                    <a:pt x="2" y="12"/>
                  </a:lnTo>
                  <a:lnTo>
                    <a:pt x="4" y="12"/>
                  </a:lnTo>
                  <a:lnTo>
                    <a:pt x="4" y="10"/>
                  </a:lnTo>
                  <a:lnTo>
                    <a:pt x="4" y="9"/>
                  </a:lnTo>
                  <a:lnTo>
                    <a:pt x="6" y="9"/>
                  </a:lnTo>
                  <a:lnTo>
                    <a:pt x="6" y="7"/>
                  </a:lnTo>
                  <a:lnTo>
                    <a:pt x="6" y="5"/>
                  </a:lnTo>
                  <a:lnTo>
                    <a:pt x="7" y="5"/>
                  </a:lnTo>
                  <a:lnTo>
                    <a:pt x="7" y="3"/>
                  </a:lnTo>
                  <a:lnTo>
                    <a:pt x="9" y="3"/>
                  </a:lnTo>
                  <a:lnTo>
                    <a:pt x="11" y="2"/>
                  </a:lnTo>
                  <a:lnTo>
                    <a:pt x="12" y="2"/>
                  </a:lnTo>
                  <a:lnTo>
                    <a:pt x="14" y="2"/>
                  </a:lnTo>
                  <a:lnTo>
                    <a:pt x="14" y="0"/>
                  </a:lnTo>
                  <a:lnTo>
                    <a:pt x="16" y="0"/>
                  </a:lnTo>
                  <a:lnTo>
                    <a:pt x="17" y="0"/>
                  </a:lnTo>
                  <a:lnTo>
                    <a:pt x="19" y="0"/>
                  </a:lnTo>
                  <a:lnTo>
                    <a:pt x="21" y="0"/>
                  </a:lnTo>
                  <a:lnTo>
                    <a:pt x="22" y="0"/>
                  </a:lnTo>
                  <a:lnTo>
                    <a:pt x="24" y="0"/>
                  </a:lnTo>
                  <a:lnTo>
                    <a:pt x="24" y="2"/>
                  </a:lnTo>
                  <a:lnTo>
                    <a:pt x="26" y="2"/>
                  </a:lnTo>
                  <a:lnTo>
                    <a:pt x="27" y="2"/>
                  </a:lnTo>
                  <a:lnTo>
                    <a:pt x="27" y="3"/>
                  </a:lnTo>
                  <a:lnTo>
                    <a:pt x="29" y="3"/>
                  </a:lnTo>
                  <a:lnTo>
                    <a:pt x="31" y="3"/>
                  </a:lnTo>
                  <a:lnTo>
                    <a:pt x="31" y="5"/>
                  </a:lnTo>
                  <a:lnTo>
                    <a:pt x="32" y="5"/>
                  </a:lnTo>
                  <a:lnTo>
                    <a:pt x="32" y="7"/>
                  </a:lnTo>
                  <a:lnTo>
                    <a:pt x="32" y="9"/>
                  </a:lnTo>
                  <a:lnTo>
                    <a:pt x="34" y="9"/>
                  </a:lnTo>
                  <a:lnTo>
                    <a:pt x="34" y="10"/>
                  </a:lnTo>
                  <a:lnTo>
                    <a:pt x="34" y="12"/>
                  </a:lnTo>
                  <a:lnTo>
                    <a:pt x="36" y="12"/>
                  </a:lnTo>
                  <a:lnTo>
                    <a:pt x="36" y="14"/>
                  </a:lnTo>
                  <a:lnTo>
                    <a:pt x="36" y="15"/>
                  </a:lnTo>
                  <a:lnTo>
                    <a:pt x="36" y="17"/>
                  </a:lnTo>
                  <a:lnTo>
                    <a:pt x="36" y="19"/>
                  </a:lnTo>
                  <a:lnTo>
                    <a:pt x="37" y="21"/>
                  </a:lnTo>
                  <a:lnTo>
                    <a:pt x="37" y="22"/>
                  </a:lnTo>
                  <a:lnTo>
                    <a:pt x="37" y="24"/>
                  </a:lnTo>
                  <a:lnTo>
                    <a:pt x="37" y="26"/>
                  </a:lnTo>
                  <a:lnTo>
                    <a:pt x="37" y="28"/>
                  </a:lnTo>
                  <a:lnTo>
                    <a:pt x="37" y="29"/>
                  </a:lnTo>
                  <a:lnTo>
                    <a:pt x="37" y="31"/>
                  </a:lnTo>
                  <a:lnTo>
                    <a:pt x="36" y="33"/>
                  </a:lnTo>
                  <a:lnTo>
                    <a:pt x="36" y="35"/>
                  </a:lnTo>
                  <a:lnTo>
                    <a:pt x="36" y="36"/>
                  </a:lnTo>
                  <a:lnTo>
                    <a:pt x="36" y="38"/>
                  </a:lnTo>
                  <a:lnTo>
                    <a:pt x="36" y="40"/>
                  </a:lnTo>
                  <a:lnTo>
                    <a:pt x="34" y="40"/>
                  </a:lnTo>
                  <a:lnTo>
                    <a:pt x="34" y="41"/>
                  </a:lnTo>
                  <a:lnTo>
                    <a:pt x="34" y="43"/>
                  </a:lnTo>
                  <a:lnTo>
                    <a:pt x="32" y="45"/>
                  </a:lnTo>
                  <a:lnTo>
                    <a:pt x="32" y="47"/>
                  </a:lnTo>
                  <a:lnTo>
                    <a:pt x="31" y="47"/>
                  </a:lnTo>
                  <a:lnTo>
                    <a:pt x="31" y="48"/>
                  </a:lnTo>
                  <a:lnTo>
                    <a:pt x="29" y="48"/>
                  </a:lnTo>
                  <a:lnTo>
                    <a:pt x="29" y="50"/>
                  </a:lnTo>
                  <a:lnTo>
                    <a:pt x="27" y="50"/>
                  </a:lnTo>
                  <a:lnTo>
                    <a:pt x="26" y="50"/>
                  </a:lnTo>
                  <a:lnTo>
                    <a:pt x="26" y="52"/>
                  </a:lnTo>
                  <a:lnTo>
                    <a:pt x="24" y="52"/>
                  </a:lnTo>
                  <a:lnTo>
                    <a:pt x="22" y="52"/>
                  </a:lnTo>
                  <a:lnTo>
                    <a:pt x="21" y="52"/>
                  </a:lnTo>
                  <a:lnTo>
                    <a:pt x="19" y="52"/>
                  </a:lnTo>
                  <a:lnTo>
                    <a:pt x="17" y="52"/>
                  </a:lnTo>
                  <a:lnTo>
                    <a:pt x="16" y="52"/>
                  </a:lnTo>
                  <a:lnTo>
                    <a:pt x="14" y="52"/>
                  </a:lnTo>
                  <a:lnTo>
                    <a:pt x="12" y="52"/>
                  </a:lnTo>
                  <a:lnTo>
                    <a:pt x="12" y="50"/>
                  </a:lnTo>
                  <a:lnTo>
                    <a:pt x="11" y="50"/>
                  </a:lnTo>
                  <a:lnTo>
                    <a:pt x="9" y="50"/>
                  </a:lnTo>
                  <a:lnTo>
                    <a:pt x="9" y="48"/>
                  </a:lnTo>
                  <a:lnTo>
                    <a:pt x="7" y="48"/>
                  </a:lnTo>
                  <a:lnTo>
                    <a:pt x="7" y="47"/>
                  </a:lnTo>
                  <a:lnTo>
                    <a:pt x="6" y="47"/>
                  </a:lnTo>
                  <a:lnTo>
                    <a:pt x="6" y="45"/>
                  </a:lnTo>
                  <a:lnTo>
                    <a:pt x="4" y="45"/>
                  </a:lnTo>
                  <a:lnTo>
                    <a:pt x="4" y="43"/>
                  </a:lnTo>
                  <a:lnTo>
                    <a:pt x="4" y="41"/>
                  </a:lnTo>
                  <a:lnTo>
                    <a:pt x="2" y="40"/>
                  </a:lnTo>
                  <a:lnTo>
                    <a:pt x="2" y="38"/>
                  </a:lnTo>
                  <a:lnTo>
                    <a:pt x="2" y="36"/>
                  </a:lnTo>
                  <a:lnTo>
                    <a:pt x="2" y="35"/>
                  </a:lnTo>
                  <a:lnTo>
                    <a:pt x="2" y="33"/>
                  </a:lnTo>
                  <a:lnTo>
                    <a:pt x="0" y="33"/>
                  </a:lnTo>
                  <a:lnTo>
                    <a:pt x="0" y="31"/>
                  </a:lnTo>
                  <a:lnTo>
                    <a:pt x="0" y="29"/>
                  </a:lnTo>
                  <a:lnTo>
                    <a:pt x="0" y="28"/>
                  </a:lnTo>
                  <a:lnTo>
                    <a:pt x="0" y="26"/>
                  </a:lnTo>
                  <a:close/>
                  <a:moveTo>
                    <a:pt x="7" y="26"/>
                  </a:moveTo>
                  <a:lnTo>
                    <a:pt x="7" y="28"/>
                  </a:lnTo>
                  <a:lnTo>
                    <a:pt x="7" y="29"/>
                  </a:lnTo>
                  <a:lnTo>
                    <a:pt x="7" y="31"/>
                  </a:lnTo>
                  <a:lnTo>
                    <a:pt x="9" y="31"/>
                  </a:lnTo>
                  <a:lnTo>
                    <a:pt x="9" y="33"/>
                  </a:lnTo>
                  <a:lnTo>
                    <a:pt x="9" y="35"/>
                  </a:lnTo>
                  <a:lnTo>
                    <a:pt x="9" y="36"/>
                  </a:lnTo>
                  <a:lnTo>
                    <a:pt x="9" y="38"/>
                  </a:lnTo>
                  <a:lnTo>
                    <a:pt x="9" y="40"/>
                  </a:lnTo>
                  <a:lnTo>
                    <a:pt x="11" y="40"/>
                  </a:lnTo>
                  <a:lnTo>
                    <a:pt x="11" y="41"/>
                  </a:lnTo>
                  <a:lnTo>
                    <a:pt x="11" y="43"/>
                  </a:lnTo>
                  <a:lnTo>
                    <a:pt x="12" y="43"/>
                  </a:lnTo>
                  <a:lnTo>
                    <a:pt x="12" y="45"/>
                  </a:lnTo>
                  <a:lnTo>
                    <a:pt x="14" y="45"/>
                  </a:lnTo>
                  <a:lnTo>
                    <a:pt x="14" y="47"/>
                  </a:lnTo>
                  <a:lnTo>
                    <a:pt x="16" y="47"/>
                  </a:lnTo>
                  <a:lnTo>
                    <a:pt x="17" y="47"/>
                  </a:lnTo>
                  <a:lnTo>
                    <a:pt x="19" y="47"/>
                  </a:lnTo>
                  <a:lnTo>
                    <a:pt x="21" y="47"/>
                  </a:lnTo>
                  <a:lnTo>
                    <a:pt x="22" y="47"/>
                  </a:lnTo>
                  <a:lnTo>
                    <a:pt x="24" y="47"/>
                  </a:lnTo>
                  <a:lnTo>
                    <a:pt x="24" y="45"/>
                  </a:lnTo>
                  <a:lnTo>
                    <a:pt x="26" y="45"/>
                  </a:lnTo>
                  <a:lnTo>
                    <a:pt x="26" y="43"/>
                  </a:lnTo>
                  <a:lnTo>
                    <a:pt x="27" y="43"/>
                  </a:lnTo>
                  <a:lnTo>
                    <a:pt x="27" y="41"/>
                  </a:lnTo>
                  <a:lnTo>
                    <a:pt x="27" y="40"/>
                  </a:lnTo>
                  <a:lnTo>
                    <a:pt x="29" y="40"/>
                  </a:lnTo>
                  <a:lnTo>
                    <a:pt x="29" y="38"/>
                  </a:lnTo>
                  <a:lnTo>
                    <a:pt x="29" y="36"/>
                  </a:lnTo>
                  <a:lnTo>
                    <a:pt x="29" y="35"/>
                  </a:lnTo>
                  <a:lnTo>
                    <a:pt x="29" y="33"/>
                  </a:lnTo>
                  <a:lnTo>
                    <a:pt x="29" y="31"/>
                  </a:lnTo>
                  <a:lnTo>
                    <a:pt x="29" y="29"/>
                  </a:lnTo>
                  <a:lnTo>
                    <a:pt x="29" y="28"/>
                  </a:lnTo>
                  <a:lnTo>
                    <a:pt x="31" y="28"/>
                  </a:lnTo>
                  <a:lnTo>
                    <a:pt x="31" y="26"/>
                  </a:lnTo>
                  <a:lnTo>
                    <a:pt x="29" y="24"/>
                  </a:lnTo>
                  <a:lnTo>
                    <a:pt x="29" y="22"/>
                  </a:lnTo>
                  <a:lnTo>
                    <a:pt x="29" y="21"/>
                  </a:lnTo>
                  <a:lnTo>
                    <a:pt x="29" y="19"/>
                  </a:lnTo>
                  <a:lnTo>
                    <a:pt x="29" y="17"/>
                  </a:lnTo>
                  <a:lnTo>
                    <a:pt x="29" y="15"/>
                  </a:lnTo>
                  <a:lnTo>
                    <a:pt x="29" y="14"/>
                  </a:lnTo>
                  <a:lnTo>
                    <a:pt x="29" y="12"/>
                  </a:lnTo>
                  <a:lnTo>
                    <a:pt x="27" y="12"/>
                  </a:lnTo>
                  <a:lnTo>
                    <a:pt x="27" y="10"/>
                  </a:lnTo>
                  <a:lnTo>
                    <a:pt x="26" y="9"/>
                  </a:lnTo>
                  <a:lnTo>
                    <a:pt x="26" y="7"/>
                  </a:lnTo>
                  <a:lnTo>
                    <a:pt x="24" y="7"/>
                  </a:lnTo>
                  <a:lnTo>
                    <a:pt x="22" y="7"/>
                  </a:lnTo>
                  <a:lnTo>
                    <a:pt x="22" y="5"/>
                  </a:lnTo>
                  <a:lnTo>
                    <a:pt x="21" y="5"/>
                  </a:lnTo>
                  <a:lnTo>
                    <a:pt x="19" y="5"/>
                  </a:lnTo>
                  <a:lnTo>
                    <a:pt x="17" y="5"/>
                  </a:lnTo>
                  <a:lnTo>
                    <a:pt x="16" y="5"/>
                  </a:lnTo>
                  <a:lnTo>
                    <a:pt x="16" y="7"/>
                  </a:lnTo>
                  <a:lnTo>
                    <a:pt x="14" y="7"/>
                  </a:lnTo>
                  <a:lnTo>
                    <a:pt x="12" y="7"/>
                  </a:lnTo>
                  <a:lnTo>
                    <a:pt x="12" y="9"/>
                  </a:lnTo>
                  <a:lnTo>
                    <a:pt x="11" y="9"/>
                  </a:lnTo>
                  <a:lnTo>
                    <a:pt x="11" y="10"/>
                  </a:lnTo>
                  <a:lnTo>
                    <a:pt x="11" y="12"/>
                  </a:lnTo>
                  <a:lnTo>
                    <a:pt x="9" y="12"/>
                  </a:lnTo>
                  <a:lnTo>
                    <a:pt x="9" y="14"/>
                  </a:lnTo>
                  <a:lnTo>
                    <a:pt x="9" y="15"/>
                  </a:lnTo>
                  <a:lnTo>
                    <a:pt x="9" y="17"/>
                  </a:lnTo>
                  <a:lnTo>
                    <a:pt x="9" y="19"/>
                  </a:lnTo>
                  <a:lnTo>
                    <a:pt x="9" y="21"/>
                  </a:lnTo>
                  <a:lnTo>
                    <a:pt x="7" y="21"/>
                  </a:lnTo>
                  <a:lnTo>
                    <a:pt x="7" y="22"/>
                  </a:lnTo>
                  <a:lnTo>
                    <a:pt x="7" y="24"/>
                  </a:lnTo>
                  <a:lnTo>
                    <a:pt x="7" y="26"/>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51" name="Freeform 81"/>
            <p:cNvSpPr>
              <a:spLocks noEditPoints="1"/>
            </p:cNvSpPr>
            <p:nvPr/>
          </p:nvSpPr>
          <p:spPr bwMode="auto">
            <a:xfrm>
              <a:off x="2875" y="1005"/>
              <a:ext cx="35" cy="52"/>
            </a:xfrm>
            <a:custGeom>
              <a:avLst/>
              <a:gdLst>
                <a:gd name="T0" fmla="*/ 0 w 35"/>
                <a:gd name="T1" fmla="*/ 22 h 52"/>
                <a:gd name="T2" fmla="*/ 0 w 35"/>
                <a:gd name="T3" fmla="*/ 17 h 52"/>
                <a:gd name="T4" fmla="*/ 2 w 35"/>
                <a:gd name="T5" fmla="*/ 14 h 52"/>
                <a:gd name="T6" fmla="*/ 4 w 35"/>
                <a:gd name="T7" fmla="*/ 9 h 52"/>
                <a:gd name="T8" fmla="*/ 5 w 35"/>
                <a:gd name="T9" fmla="*/ 5 h 52"/>
                <a:gd name="T10" fmla="*/ 9 w 35"/>
                <a:gd name="T11" fmla="*/ 3 h 52"/>
                <a:gd name="T12" fmla="*/ 12 w 35"/>
                <a:gd name="T13" fmla="*/ 2 h 52"/>
                <a:gd name="T14" fmla="*/ 17 w 35"/>
                <a:gd name="T15" fmla="*/ 0 h 52"/>
                <a:gd name="T16" fmla="*/ 22 w 35"/>
                <a:gd name="T17" fmla="*/ 0 h 52"/>
                <a:gd name="T18" fmla="*/ 25 w 35"/>
                <a:gd name="T19" fmla="*/ 2 h 52"/>
                <a:gd name="T20" fmla="*/ 29 w 35"/>
                <a:gd name="T21" fmla="*/ 3 h 52"/>
                <a:gd name="T22" fmla="*/ 30 w 35"/>
                <a:gd name="T23" fmla="*/ 7 h 52"/>
                <a:gd name="T24" fmla="*/ 32 w 35"/>
                <a:gd name="T25" fmla="*/ 10 h 52"/>
                <a:gd name="T26" fmla="*/ 34 w 35"/>
                <a:gd name="T27" fmla="*/ 14 h 52"/>
                <a:gd name="T28" fmla="*/ 35 w 35"/>
                <a:gd name="T29" fmla="*/ 17 h 52"/>
                <a:gd name="T30" fmla="*/ 35 w 35"/>
                <a:gd name="T31" fmla="*/ 22 h 52"/>
                <a:gd name="T32" fmla="*/ 35 w 35"/>
                <a:gd name="T33" fmla="*/ 28 h 52"/>
                <a:gd name="T34" fmla="*/ 35 w 35"/>
                <a:gd name="T35" fmla="*/ 33 h 52"/>
                <a:gd name="T36" fmla="*/ 35 w 35"/>
                <a:gd name="T37" fmla="*/ 38 h 52"/>
                <a:gd name="T38" fmla="*/ 34 w 35"/>
                <a:gd name="T39" fmla="*/ 41 h 52"/>
                <a:gd name="T40" fmla="*/ 30 w 35"/>
                <a:gd name="T41" fmla="*/ 45 h 52"/>
                <a:gd name="T42" fmla="*/ 27 w 35"/>
                <a:gd name="T43" fmla="*/ 48 h 52"/>
                <a:gd name="T44" fmla="*/ 24 w 35"/>
                <a:gd name="T45" fmla="*/ 50 h 52"/>
                <a:gd name="T46" fmla="*/ 20 w 35"/>
                <a:gd name="T47" fmla="*/ 52 h 52"/>
                <a:gd name="T48" fmla="*/ 15 w 35"/>
                <a:gd name="T49" fmla="*/ 52 h 52"/>
                <a:gd name="T50" fmla="*/ 10 w 35"/>
                <a:gd name="T51" fmla="*/ 50 h 52"/>
                <a:gd name="T52" fmla="*/ 5 w 35"/>
                <a:gd name="T53" fmla="*/ 47 h 52"/>
                <a:gd name="T54" fmla="*/ 2 w 35"/>
                <a:gd name="T55" fmla="*/ 43 h 52"/>
                <a:gd name="T56" fmla="*/ 2 w 35"/>
                <a:gd name="T57" fmla="*/ 38 h 52"/>
                <a:gd name="T58" fmla="*/ 0 w 35"/>
                <a:gd name="T59" fmla="*/ 35 h 52"/>
                <a:gd name="T60" fmla="*/ 0 w 35"/>
                <a:gd name="T61" fmla="*/ 29 h 52"/>
                <a:gd name="T62" fmla="*/ 7 w 35"/>
                <a:gd name="T63" fmla="*/ 26 h 52"/>
                <a:gd name="T64" fmla="*/ 7 w 35"/>
                <a:gd name="T65" fmla="*/ 31 h 52"/>
                <a:gd name="T66" fmla="*/ 7 w 35"/>
                <a:gd name="T67" fmla="*/ 36 h 52"/>
                <a:gd name="T68" fmla="*/ 9 w 35"/>
                <a:gd name="T69" fmla="*/ 40 h 52"/>
                <a:gd name="T70" fmla="*/ 10 w 35"/>
                <a:gd name="T71" fmla="*/ 43 h 52"/>
                <a:gd name="T72" fmla="*/ 14 w 35"/>
                <a:gd name="T73" fmla="*/ 47 h 52"/>
                <a:gd name="T74" fmla="*/ 19 w 35"/>
                <a:gd name="T75" fmla="*/ 47 h 52"/>
                <a:gd name="T76" fmla="*/ 22 w 35"/>
                <a:gd name="T77" fmla="*/ 45 h 52"/>
                <a:gd name="T78" fmla="*/ 25 w 35"/>
                <a:gd name="T79" fmla="*/ 43 h 52"/>
                <a:gd name="T80" fmla="*/ 27 w 35"/>
                <a:gd name="T81" fmla="*/ 40 h 52"/>
                <a:gd name="T82" fmla="*/ 29 w 35"/>
                <a:gd name="T83" fmla="*/ 36 h 52"/>
                <a:gd name="T84" fmla="*/ 29 w 35"/>
                <a:gd name="T85" fmla="*/ 31 h 52"/>
                <a:gd name="T86" fmla="*/ 29 w 35"/>
                <a:gd name="T87" fmla="*/ 26 h 52"/>
                <a:gd name="T88" fmla="*/ 29 w 35"/>
                <a:gd name="T89" fmla="*/ 21 h 52"/>
                <a:gd name="T90" fmla="*/ 29 w 35"/>
                <a:gd name="T91" fmla="*/ 15 h 52"/>
                <a:gd name="T92" fmla="*/ 27 w 35"/>
                <a:gd name="T93" fmla="*/ 12 h 52"/>
                <a:gd name="T94" fmla="*/ 25 w 35"/>
                <a:gd name="T95" fmla="*/ 9 h 52"/>
                <a:gd name="T96" fmla="*/ 22 w 35"/>
                <a:gd name="T97" fmla="*/ 7 h 52"/>
                <a:gd name="T98" fmla="*/ 17 w 35"/>
                <a:gd name="T99" fmla="*/ 5 h 52"/>
                <a:gd name="T100" fmla="*/ 14 w 35"/>
                <a:gd name="T101" fmla="*/ 7 h 52"/>
                <a:gd name="T102" fmla="*/ 10 w 35"/>
                <a:gd name="T103" fmla="*/ 9 h 52"/>
                <a:gd name="T104" fmla="*/ 9 w 35"/>
                <a:gd name="T105" fmla="*/ 12 h 52"/>
                <a:gd name="T106" fmla="*/ 7 w 35"/>
                <a:gd name="T107" fmla="*/ 17 h 52"/>
                <a:gd name="T108" fmla="*/ 7 w 35"/>
                <a:gd name="T109" fmla="*/ 22 h 5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5"/>
                <a:gd name="T166" fmla="*/ 0 h 52"/>
                <a:gd name="T167" fmla="*/ 35 w 35"/>
                <a:gd name="T168" fmla="*/ 52 h 52"/>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5" h="52">
                  <a:moveTo>
                    <a:pt x="0" y="26"/>
                  </a:moveTo>
                  <a:lnTo>
                    <a:pt x="0" y="24"/>
                  </a:lnTo>
                  <a:lnTo>
                    <a:pt x="0" y="22"/>
                  </a:lnTo>
                  <a:lnTo>
                    <a:pt x="0" y="21"/>
                  </a:lnTo>
                  <a:lnTo>
                    <a:pt x="0" y="19"/>
                  </a:lnTo>
                  <a:lnTo>
                    <a:pt x="0" y="17"/>
                  </a:lnTo>
                  <a:lnTo>
                    <a:pt x="0" y="15"/>
                  </a:lnTo>
                  <a:lnTo>
                    <a:pt x="0" y="14"/>
                  </a:lnTo>
                  <a:lnTo>
                    <a:pt x="2" y="14"/>
                  </a:lnTo>
                  <a:lnTo>
                    <a:pt x="2" y="12"/>
                  </a:lnTo>
                  <a:lnTo>
                    <a:pt x="2" y="10"/>
                  </a:lnTo>
                  <a:lnTo>
                    <a:pt x="4" y="9"/>
                  </a:lnTo>
                  <a:lnTo>
                    <a:pt x="4" y="7"/>
                  </a:lnTo>
                  <a:lnTo>
                    <a:pt x="5" y="7"/>
                  </a:lnTo>
                  <a:lnTo>
                    <a:pt x="5" y="5"/>
                  </a:lnTo>
                  <a:lnTo>
                    <a:pt x="7" y="5"/>
                  </a:lnTo>
                  <a:lnTo>
                    <a:pt x="7" y="3"/>
                  </a:lnTo>
                  <a:lnTo>
                    <a:pt x="9" y="3"/>
                  </a:lnTo>
                  <a:lnTo>
                    <a:pt x="9" y="2"/>
                  </a:lnTo>
                  <a:lnTo>
                    <a:pt x="10" y="2"/>
                  </a:lnTo>
                  <a:lnTo>
                    <a:pt x="12" y="2"/>
                  </a:lnTo>
                  <a:lnTo>
                    <a:pt x="14" y="0"/>
                  </a:lnTo>
                  <a:lnTo>
                    <a:pt x="15" y="0"/>
                  </a:lnTo>
                  <a:lnTo>
                    <a:pt x="17" y="0"/>
                  </a:lnTo>
                  <a:lnTo>
                    <a:pt x="19" y="0"/>
                  </a:lnTo>
                  <a:lnTo>
                    <a:pt x="20" y="0"/>
                  </a:lnTo>
                  <a:lnTo>
                    <a:pt x="22" y="0"/>
                  </a:lnTo>
                  <a:lnTo>
                    <a:pt x="22" y="2"/>
                  </a:lnTo>
                  <a:lnTo>
                    <a:pt x="24" y="2"/>
                  </a:lnTo>
                  <a:lnTo>
                    <a:pt x="25" y="2"/>
                  </a:lnTo>
                  <a:lnTo>
                    <a:pt x="27" y="2"/>
                  </a:lnTo>
                  <a:lnTo>
                    <a:pt x="27" y="3"/>
                  </a:lnTo>
                  <a:lnTo>
                    <a:pt x="29" y="3"/>
                  </a:lnTo>
                  <a:lnTo>
                    <a:pt x="29" y="5"/>
                  </a:lnTo>
                  <a:lnTo>
                    <a:pt x="30" y="5"/>
                  </a:lnTo>
                  <a:lnTo>
                    <a:pt x="30" y="7"/>
                  </a:lnTo>
                  <a:lnTo>
                    <a:pt x="32" y="7"/>
                  </a:lnTo>
                  <a:lnTo>
                    <a:pt x="32" y="9"/>
                  </a:lnTo>
                  <a:lnTo>
                    <a:pt x="32" y="10"/>
                  </a:lnTo>
                  <a:lnTo>
                    <a:pt x="34" y="10"/>
                  </a:lnTo>
                  <a:lnTo>
                    <a:pt x="34" y="12"/>
                  </a:lnTo>
                  <a:lnTo>
                    <a:pt x="34" y="14"/>
                  </a:lnTo>
                  <a:lnTo>
                    <a:pt x="34" y="15"/>
                  </a:lnTo>
                  <a:lnTo>
                    <a:pt x="35" y="15"/>
                  </a:lnTo>
                  <a:lnTo>
                    <a:pt x="35" y="17"/>
                  </a:lnTo>
                  <a:lnTo>
                    <a:pt x="35" y="19"/>
                  </a:lnTo>
                  <a:lnTo>
                    <a:pt x="35" y="21"/>
                  </a:lnTo>
                  <a:lnTo>
                    <a:pt x="35" y="22"/>
                  </a:lnTo>
                  <a:lnTo>
                    <a:pt x="35" y="24"/>
                  </a:lnTo>
                  <a:lnTo>
                    <a:pt x="35" y="26"/>
                  </a:lnTo>
                  <a:lnTo>
                    <a:pt x="35" y="28"/>
                  </a:lnTo>
                  <a:lnTo>
                    <a:pt x="35" y="29"/>
                  </a:lnTo>
                  <a:lnTo>
                    <a:pt x="35" y="31"/>
                  </a:lnTo>
                  <a:lnTo>
                    <a:pt x="35" y="33"/>
                  </a:lnTo>
                  <a:lnTo>
                    <a:pt x="35" y="35"/>
                  </a:lnTo>
                  <a:lnTo>
                    <a:pt x="35" y="36"/>
                  </a:lnTo>
                  <a:lnTo>
                    <a:pt x="35" y="38"/>
                  </a:lnTo>
                  <a:lnTo>
                    <a:pt x="34" y="38"/>
                  </a:lnTo>
                  <a:lnTo>
                    <a:pt x="34" y="40"/>
                  </a:lnTo>
                  <a:lnTo>
                    <a:pt x="34" y="41"/>
                  </a:lnTo>
                  <a:lnTo>
                    <a:pt x="32" y="43"/>
                  </a:lnTo>
                  <a:lnTo>
                    <a:pt x="32" y="45"/>
                  </a:lnTo>
                  <a:lnTo>
                    <a:pt x="30" y="45"/>
                  </a:lnTo>
                  <a:lnTo>
                    <a:pt x="30" y="47"/>
                  </a:lnTo>
                  <a:lnTo>
                    <a:pt x="29" y="48"/>
                  </a:lnTo>
                  <a:lnTo>
                    <a:pt x="27" y="48"/>
                  </a:lnTo>
                  <a:lnTo>
                    <a:pt x="27" y="50"/>
                  </a:lnTo>
                  <a:lnTo>
                    <a:pt x="25" y="50"/>
                  </a:lnTo>
                  <a:lnTo>
                    <a:pt x="24" y="50"/>
                  </a:lnTo>
                  <a:lnTo>
                    <a:pt x="24" y="52"/>
                  </a:lnTo>
                  <a:lnTo>
                    <a:pt x="22" y="52"/>
                  </a:lnTo>
                  <a:lnTo>
                    <a:pt x="20" y="52"/>
                  </a:lnTo>
                  <a:lnTo>
                    <a:pt x="19" y="52"/>
                  </a:lnTo>
                  <a:lnTo>
                    <a:pt x="17" y="52"/>
                  </a:lnTo>
                  <a:lnTo>
                    <a:pt x="15" y="52"/>
                  </a:lnTo>
                  <a:lnTo>
                    <a:pt x="14" y="52"/>
                  </a:lnTo>
                  <a:lnTo>
                    <a:pt x="12" y="52"/>
                  </a:lnTo>
                  <a:lnTo>
                    <a:pt x="10" y="50"/>
                  </a:lnTo>
                  <a:lnTo>
                    <a:pt x="9" y="50"/>
                  </a:lnTo>
                  <a:lnTo>
                    <a:pt x="7" y="48"/>
                  </a:lnTo>
                  <a:lnTo>
                    <a:pt x="5" y="47"/>
                  </a:lnTo>
                  <a:lnTo>
                    <a:pt x="4" y="45"/>
                  </a:lnTo>
                  <a:lnTo>
                    <a:pt x="4" y="43"/>
                  </a:lnTo>
                  <a:lnTo>
                    <a:pt x="2" y="43"/>
                  </a:lnTo>
                  <a:lnTo>
                    <a:pt x="2" y="41"/>
                  </a:lnTo>
                  <a:lnTo>
                    <a:pt x="2" y="40"/>
                  </a:lnTo>
                  <a:lnTo>
                    <a:pt x="2" y="38"/>
                  </a:lnTo>
                  <a:lnTo>
                    <a:pt x="0" y="38"/>
                  </a:lnTo>
                  <a:lnTo>
                    <a:pt x="0" y="36"/>
                  </a:lnTo>
                  <a:lnTo>
                    <a:pt x="0" y="35"/>
                  </a:lnTo>
                  <a:lnTo>
                    <a:pt x="0" y="33"/>
                  </a:lnTo>
                  <a:lnTo>
                    <a:pt x="0" y="31"/>
                  </a:lnTo>
                  <a:lnTo>
                    <a:pt x="0" y="29"/>
                  </a:lnTo>
                  <a:lnTo>
                    <a:pt x="0" y="28"/>
                  </a:lnTo>
                  <a:lnTo>
                    <a:pt x="0" y="26"/>
                  </a:lnTo>
                  <a:close/>
                  <a:moveTo>
                    <a:pt x="7" y="26"/>
                  </a:moveTo>
                  <a:lnTo>
                    <a:pt x="7" y="28"/>
                  </a:lnTo>
                  <a:lnTo>
                    <a:pt x="7" y="29"/>
                  </a:lnTo>
                  <a:lnTo>
                    <a:pt x="7" y="31"/>
                  </a:lnTo>
                  <a:lnTo>
                    <a:pt x="7" y="33"/>
                  </a:lnTo>
                  <a:lnTo>
                    <a:pt x="7" y="35"/>
                  </a:lnTo>
                  <a:lnTo>
                    <a:pt x="7" y="36"/>
                  </a:lnTo>
                  <a:lnTo>
                    <a:pt x="7" y="38"/>
                  </a:lnTo>
                  <a:lnTo>
                    <a:pt x="9" y="38"/>
                  </a:lnTo>
                  <a:lnTo>
                    <a:pt x="9" y="40"/>
                  </a:lnTo>
                  <a:lnTo>
                    <a:pt x="9" y="41"/>
                  </a:lnTo>
                  <a:lnTo>
                    <a:pt x="10" y="41"/>
                  </a:lnTo>
                  <a:lnTo>
                    <a:pt x="10" y="43"/>
                  </a:lnTo>
                  <a:lnTo>
                    <a:pt x="12" y="45"/>
                  </a:lnTo>
                  <a:lnTo>
                    <a:pt x="14" y="45"/>
                  </a:lnTo>
                  <a:lnTo>
                    <a:pt x="14" y="47"/>
                  </a:lnTo>
                  <a:lnTo>
                    <a:pt x="15" y="47"/>
                  </a:lnTo>
                  <a:lnTo>
                    <a:pt x="17" y="47"/>
                  </a:lnTo>
                  <a:lnTo>
                    <a:pt x="19" y="47"/>
                  </a:lnTo>
                  <a:lnTo>
                    <a:pt x="20" y="47"/>
                  </a:lnTo>
                  <a:lnTo>
                    <a:pt x="22" y="47"/>
                  </a:lnTo>
                  <a:lnTo>
                    <a:pt x="22" y="45"/>
                  </a:lnTo>
                  <a:lnTo>
                    <a:pt x="24" y="45"/>
                  </a:lnTo>
                  <a:lnTo>
                    <a:pt x="24" y="43"/>
                  </a:lnTo>
                  <a:lnTo>
                    <a:pt x="25" y="43"/>
                  </a:lnTo>
                  <a:lnTo>
                    <a:pt x="25" y="41"/>
                  </a:lnTo>
                  <a:lnTo>
                    <a:pt x="27" y="41"/>
                  </a:lnTo>
                  <a:lnTo>
                    <a:pt x="27" y="40"/>
                  </a:lnTo>
                  <a:lnTo>
                    <a:pt x="27" y="38"/>
                  </a:lnTo>
                  <a:lnTo>
                    <a:pt x="27" y="36"/>
                  </a:lnTo>
                  <a:lnTo>
                    <a:pt x="29" y="36"/>
                  </a:lnTo>
                  <a:lnTo>
                    <a:pt x="29" y="35"/>
                  </a:lnTo>
                  <a:lnTo>
                    <a:pt x="29" y="33"/>
                  </a:lnTo>
                  <a:lnTo>
                    <a:pt x="29" y="31"/>
                  </a:lnTo>
                  <a:lnTo>
                    <a:pt x="29" y="29"/>
                  </a:lnTo>
                  <a:lnTo>
                    <a:pt x="29" y="28"/>
                  </a:lnTo>
                  <a:lnTo>
                    <a:pt x="29" y="26"/>
                  </a:lnTo>
                  <a:lnTo>
                    <a:pt x="29" y="24"/>
                  </a:lnTo>
                  <a:lnTo>
                    <a:pt x="29" y="22"/>
                  </a:lnTo>
                  <a:lnTo>
                    <a:pt x="29" y="21"/>
                  </a:lnTo>
                  <a:lnTo>
                    <a:pt x="29" y="19"/>
                  </a:lnTo>
                  <a:lnTo>
                    <a:pt x="29" y="17"/>
                  </a:lnTo>
                  <a:lnTo>
                    <a:pt x="29" y="15"/>
                  </a:lnTo>
                  <a:lnTo>
                    <a:pt x="27" y="15"/>
                  </a:lnTo>
                  <a:lnTo>
                    <a:pt x="27" y="14"/>
                  </a:lnTo>
                  <a:lnTo>
                    <a:pt x="27" y="12"/>
                  </a:lnTo>
                  <a:lnTo>
                    <a:pt x="27" y="10"/>
                  </a:lnTo>
                  <a:lnTo>
                    <a:pt x="25" y="10"/>
                  </a:lnTo>
                  <a:lnTo>
                    <a:pt x="25" y="9"/>
                  </a:lnTo>
                  <a:lnTo>
                    <a:pt x="24" y="9"/>
                  </a:lnTo>
                  <a:lnTo>
                    <a:pt x="24" y="7"/>
                  </a:lnTo>
                  <a:lnTo>
                    <a:pt x="22" y="7"/>
                  </a:lnTo>
                  <a:lnTo>
                    <a:pt x="20" y="5"/>
                  </a:lnTo>
                  <a:lnTo>
                    <a:pt x="19" y="5"/>
                  </a:lnTo>
                  <a:lnTo>
                    <a:pt x="17" y="5"/>
                  </a:lnTo>
                  <a:lnTo>
                    <a:pt x="15" y="5"/>
                  </a:lnTo>
                  <a:lnTo>
                    <a:pt x="14" y="5"/>
                  </a:lnTo>
                  <a:lnTo>
                    <a:pt x="14" y="7"/>
                  </a:lnTo>
                  <a:lnTo>
                    <a:pt x="12" y="7"/>
                  </a:lnTo>
                  <a:lnTo>
                    <a:pt x="12" y="9"/>
                  </a:lnTo>
                  <a:lnTo>
                    <a:pt x="10" y="9"/>
                  </a:lnTo>
                  <a:lnTo>
                    <a:pt x="10" y="10"/>
                  </a:lnTo>
                  <a:lnTo>
                    <a:pt x="9" y="10"/>
                  </a:lnTo>
                  <a:lnTo>
                    <a:pt x="9" y="12"/>
                  </a:lnTo>
                  <a:lnTo>
                    <a:pt x="9" y="14"/>
                  </a:lnTo>
                  <a:lnTo>
                    <a:pt x="7" y="15"/>
                  </a:lnTo>
                  <a:lnTo>
                    <a:pt x="7" y="17"/>
                  </a:lnTo>
                  <a:lnTo>
                    <a:pt x="7" y="19"/>
                  </a:lnTo>
                  <a:lnTo>
                    <a:pt x="7" y="21"/>
                  </a:lnTo>
                  <a:lnTo>
                    <a:pt x="7" y="22"/>
                  </a:lnTo>
                  <a:lnTo>
                    <a:pt x="7" y="24"/>
                  </a:lnTo>
                  <a:lnTo>
                    <a:pt x="7" y="26"/>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52" name="Freeform 82"/>
            <p:cNvSpPr>
              <a:spLocks noEditPoints="1"/>
            </p:cNvSpPr>
            <p:nvPr/>
          </p:nvSpPr>
          <p:spPr bwMode="auto">
            <a:xfrm>
              <a:off x="2971" y="1062"/>
              <a:ext cx="37" cy="52"/>
            </a:xfrm>
            <a:custGeom>
              <a:avLst/>
              <a:gdLst>
                <a:gd name="T0" fmla="*/ 0 w 37"/>
                <a:gd name="T1" fmla="*/ 22 h 52"/>
                <a:gd name="T2" fmla="*/ 2 w 37"/>
                <a:gd name="T3" fmla="*/ 17 h 52"/>
                <a:gd name="T4" fmla="*/ 2 w 37"/>
                <a:gd name="T5" fmla="*/ 12 h 52"/>
                <a:gd name="T6" fmla="*/ 3 w 37"/>
                <a:gd name="T7" fmla="*/ 9 h 52"/>
                <a:gd name="T8" fmla="*/ 5 w 37"/>
                <a:gd name="T9" fmla="*/ 5 h 52"/>
                <a:gd name="T10" fmla="*/ 8 w 37"/>
                <a:gd name="T11" fmla="*/ 3 h 52"/>
                <a:gd name="T12" fmla="*/ 12 w 37"/>
                <a:gd name="T13" fmla="*/ 2 h 52"/>
                <a:gd name="T14" fmla="*/ 15 w 37"/>
                <a:gd name="T15" fmla="*/ 0 h 52"/>
                <a:gd name="T16" fmla="*/ 20 w 37"/>
                <a:gd name="T17" fmla="*/ 0 h 52"/>
                <a:gd name="T18" fmla="*/ 25 w 37"/>
                <a:gd name="T19" fmla="*/ 0 h 52"/>
                <a:gd name="T20" fmla="*/ 29 w 37"/>
                <a:gd name="T21" fmla="*/ 2 h 52"/>
                <a:gd name="T22" fmla="*/ 30 w 37"/>
                <a:gd name="T23" fmla="*/ 5 h 52"/>
                <a:gd name="T24" fmla="*/ 34 w 37"/>
                <a:gd name="T25" fmla="*/ 7 h 52"/>
                <a:gd name="T26" fmla="*/ 35 w 37"/>
                <a:gd name="T27" fmla="*/ 10 h 52"/>
                <a:gd name="T28" fmla="*/ 35 w 37"/>
                <a:gd name="T29" fmla="*/ 16 h 52"/>
                <a:gd name="T30" fmla="*/ 37 w 37"/>
                <a:gd name="T31" fmla="*/ 19 h 52"/>
                <a:gd name="T32" fmla="*/ 37 w 37"/>
                <a:gd name="T33" fmla="*/ 24 h 52"/>
                <a:gd name="T34" fmla="*/ 37 w 37"/>
                <a:gd name="T35" fmla="*/ 29 h 52"/>
                <a:gd name="T36" fmla="*/ 37 w 37"/>
                <a:gd name="T37" fmla="*/ 35 h 52"/>
                <a:gd name="T38" fmla="*/ 35 w 37"/>
                <a:gd name="T39" fmla="*/ 38 h 52"/>
                <a:gd name="T40" fmla="*/ 34 w 37"/>
                <a:gd name="T41" fmla="*/ 43 h 52"/>
                <a:gd name="T42" fmla="*/ 30 w 37"/>
                <a:gd name="T43" fmla="*/ 47 h 52"/>
                <a:gd name="T44" fmla="*/ 27 w 37"/>
                <a:gd name="T45" fmla="*/ 50 h 52"/>
                <a:gd name="T46" fmla="*/ 24 w 37"/>
                <a:gd name="T47" fmla="*/ 52 h 52"/>
                <a:gd name="T48" fmla="*/ 18 w 37"/>
                <a:gd name="T49" fmla="*/ 52 h 52"/>
                <a:gd name="T50" fmla="*/ 13 w 37"/>
                <a:gd name="T51" fmla="*/ 52 h 52"/>
                <a:gd name="T52" fmla="*/ 10 w 37"/>
                <a:gd name="T53" fmla="*/ 50 h 52"/>
                <a:gd name="T54" fmla="*/ 7 w 37"/>
                <a:gd name="T55" fmla="*/ 48 h 52"/>
                <a:gd name="T56" fmla="*/ 5 w 37"/>
                <a:gd name="T57" fmla="*/ 45 h 52"/>
                <a:gd name="T58" fmla="*/ 3 w 37"/>
                <a:gd name="T59" fmla="*/ 41 h 52"/>
                <a:gd name="T60" fmla="*/ 2 w 37"/>
                <a:gd name="T61" fmla="*/ 38 h 52"/>
                <a:gd name="T62" fmla="*/ 2 w 37"/>
                <a:gd name="T63" fmla="*/ 33 h 52"/>
                <a:gd name="T64" fmla="*/ 0 w 37"/>
                <a:gd name="T65" fmla="*/ 29 h 52"/>
                <a:gd name="T66" fmla="*/ 8 w 37"/>
                <a:gd name="T67" fmla="*/ 26 h 52"/>
                <a:gd name="T68" fmla="*/ 8 w 37"/>
                <a:gd name="T69" fmla="*/ 31 h 52"/>
                <a:gd name="T70" fmla="*/ 8 w 37"/>
                <a:gd name="T71" fmla="*/ 36 h 52"/>
                <a:gd name="T72" fmla="*/ 10 w 37"/>
                <a:gd name="T73" fmla="*/ 40 h 52"/>
                <a:gd name="T74" fmla="*/ 12 w 37"/>
                <a:gd name="T75" fmla="*/ 45 h 52"/>
                <a:gd name="T76" fmla="*/ 15 w 37"/>
                <a:gd name="T77" fmla="*/ 47 h 52"/>
                <a:gd name="T78" fmla="*/ 20 w 37"/>
                <a:gd name="T79" fmla="*/ 47 h 52"/>
                <a:gd name="T80" fmla="*/ 24 w 37"/>
                <a:gd name="T81" fmla="*/ 45 h 52"/>
                <a:gd name="T82" fmla="*/ 27 w 37"/>
                <a:gd name="T83" fmla="*/ 43 h 52"/>
                <a:gd name="T84" fmla="*/ 29 w 37"/>
                <a:gd name="T85" fmla="*/ 40 h 52"/>
                <a:gd name="T86" fmla="*/ 29 w 37"/>
                <a:gd name="T87" fmla="*/ 35 h 52"/>
                <a:gd name="T88" fmla="*/ 30 w 37"/>
                <a:gd name="T89" fmla="*/ 31 h 52"/>
                <a:gd name="T90" fmla="*/ 30 w 37"/>
                <a:gd name="T91" fmla="*/ 26 h 52"/>
                <a:gd name="T92" fmla="*/ 30 w 37"/>
                <a:gd name="T93" fmla="*/ 21 h 52"/>
                <a:gd name="T94" fmla="*/ 29 w 37"/>
                <a:gd name="T95" fmla="*/ 16 h 52"/>
                <a:gd name="T96" fmla="*/ 27 w 37"/>
                <a:gd name="T97" fmla="*/ 10 h 52"/>
                <a:gd name="T98" fmla="*/ 25 w 37"/>
                <a:gd name="T99" fmla="*/ 7 h 52"/>
                <a:gd name="T100" fmla="*/ 22 w 37"/>
                <a:gd name="T101" fmla="*/ 5 h 52"/>
                <a:gd name="T102" fmla="*/ 17 w 37"/>
                <a:gd name="T103" fmla="*/ 5 h 52"/>
                <a:gd name="T104" fmla="*/ 13 w 37"/>
                <a:gd name="T105" fmla="*/ 7 h 52"/>
                <a:gd name="T106" fmla="*/ 10 w 37"/>
                <a:gd name="T107" fmla="*/ 9 h 52"/>
                <a:gd name="T108" fmla="*/ 8 w 37"/>
                <a:gd name="T109" fmla="*/ 12 h 52"/>
                <a:gd name="T110" fmla="*/ 8 w 37"/>
                <a:gd name="T111" fmla="*/ 17 h 52"/>
                <a:gd name="T112" fmla="*/ 8 w 37"/>
                <a:gd name="T113" fmla="*/ 22 h 5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7"/>
                <a:gd name="T172" fmla="*/ 0 h 52"/>
                <a:gd name="T173" fmla="*/ 37 w 37"/>
                <a:gd name="T174" fmla="*/ 52 h 5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7" h="52">
                  <a:moveTo>
                    <a:pt x="0" y="26"/>
                  </a:moveTo>
                  <a:lnTo>
                    <a:pt x="0" y="24"/>
                  </a:lnTo>
                  <a:lnTo>
                    <a:pt x="0" y="22"/>
                  </a:lnTo>
                  <a:lnTo>
                    <a:pt x="2" y="21"/>
                  </a:lnTo>
                  <a:lnTo>
                    <a:pt x="2" y="19"/>
                  </a:lnTo>
                  <a:lnTo>
                    <a:pt x="2" y="17"/>
                  </a:lnTo>
                  <a:lnTo>
                    <a:pt x="2" y="16"/>
                  </a:lnTo>
                  <a:lnTo>
                    <a:pt x="2" y="14"/>
                  </a:lnTo>
                  <a:lnTo>
                    <a:pt x="2" y="12"/>
                  </a:lnTo>
                  <a:lnTo>
                    <a:pt x="3" y="12"/>
                  </a:lnTo>
                  <a:lnTo>
                    <a:pt x="3" y="10"/>
                  </a:lnTo>
                  <a:lnTo>
                    <a:pt x="3" y="9"/>
                  </a:lnTo>
                  <a:lnTo>
                    <a:pt x="5" y="9"/>
                  </a:lnTo>
                  <a:lnTo>
                    <a:pt x="5" y="7"/>
                  </a:lnTo>
                  <a:lnTo>
                    <a:pt x="5" y="5"/>
                  </a:lnTo>
                  <a:lnTo>
                    <a:pt x="7" y="5"/>
                  </a:lnTo>
                  <a:lnTo>
                    <a:pt x="7" y="3"/>
                  </a:lnTo>
                  <a:lnTo>
                    <a:pt x="8" y="3"/>
                  </a:lnTo>
                  <a:lnTo>
                    <a:pt x="8" y="2"/>
                  </a:lnTo>
                  <a:lnTo>
                    <a:pt x="10" y="2"/>
                  </a:lnTo>
                  <a:lnTo>
                    <a:pt x="12" y="2"/>
                  </a:lnTo>
                  <a:lnTo>
                    <a:pt x="12" y="0"/>
                  </a:lnTo>
                  <a:lnTo>
                    <a:pt x="13" y="0"/>
                  </a:lnTo>
                  <a:lnTo>
                    <a:pt x="15" y="0"/>
                  </a:lnTo>
                  <a:lnTo>
                    <a:pt x="17" y="0"/>
                  </a:lnTo>
                  <a:lnTo>
                    <a:pt x="18" y="0"/>
                  </a:lnTo>
                  <a:lnTo>
                    <a:pt x="20" y="0"/>
                  </a:lnTo>
                  <a:lnTo>
                    <a:pt x="22" y="0"/>
                  </a:lnTo>
                  <a:lnTo>
                    <a:pt x="24" y="0"/>
                  </a:lnTo>
                  <a:lnTo>
                    <a:pt x="25" y="0"/>
                  </a:lnTo>
                  <a:lnTo>
                    <a:pt x="25" y="2"/>
                  </a:lnTo>
                  <a:lnTo>
                    <a:pt x="27" y="2"/>
                  </a:lnTo>
                  <a:lnTo>
                    <a:pt x="29" y="2"/>
                  </a:lnTo>
                  <a:lnTo>
                    <a:pt x="29" y="3"/>
                  </a:lnTo>
                  <a:lnTo>
                    <a:pt x="30" y="3"/>
                  </a:lnTo>
                  <a:lnTo>
                    <a:pt x="30" y="5"/>
                  </a:lnTo>
                  <a:lnTo>
                    <a:pt x="32" y="5"/>
                  </a:lnTo>
                  <a:lnTo>
                    <a:pt x="32" y="7"/>
                  </a:lnTo>
                  <a:lnTo>
                    <a:pt x="34" y="7"/>
                  </a:lnTo>
                  <a:lnTo>
                    <a:pt x="34" y="9"/>
                  </a:lnTo>
                  <a:lnTo>
                    <a:pt x="34" y="10"/>
                  </a:lnTo>
                  <a:lnTo>
                    <a:pt x="35" y="10"/>
                  </a:lnTo>
                  <a:lnTo>
                    <a:pt x="35" y="12"/>
                  </a:lnTo>
                  <a:lnTo>
                    <a:pt x="35" y="14"/>
                  </a:lnTo>
                  <a:lnTo>
                    <a:pt x="35" y="16"/>
                  </a:lnTo>
                  <a:lnTo>
                    <a:pt x="35" y="17"/>
                  </a:lnTo>
                  <a:lnTo>
                    <a:pt x="37" y="17"/>
                  </a:lnTo>
                  <a:lnTo>
                    <a:pt x="37" y="19"/>
                  </a:lnTo>
                  <a:lnTo>
                    <a:pt x="37" y="21"/>
                  </a:lnTo>
                  <a:lnTo>
                    <a:pt x="37" y="22"/>
                  </a:lnTo>
                  <a:lnTo>
                    <a:pt x="37" y="24"/>
                  </a:lnTo>
                  <a:lnTo>
                    <a:pt x="37" y="26"/>
                  </a:lnTo>
                  <a:lnTo>
                    <a:pt x="37" y="28"/>
                  </a:lnTo>
                  <a:lnTo>
                    <a:pt x="37" y="29"/>
                  </a:lnTo>
                  <a:lnTo>
                    <a:pt x="37" y="31"/>
                  </a:lnTo>
                  <a:lnTo>
                    <a:pt x="37" y="33"/>
                  </a:lnTo>
                  <a:lnTo>
                    <a:pt x="37" y="35"/>
                  </a:lnTo>
                  <a:lnTo>
                    <a:pt x="35" y="35"/>
                  </a:lnTo>
                  <a:lnTo>
                    <a:pt x="35" y="36"/>
                  </a:lnTo>
                  <a:lnTo>
                    <a:pt x="35" y="38"/>
                  </a:lnTo>
                  <a:lnTo>
                    <a:pt x="35" y="40"/>
                  </a:lnTo>
                  <a:lnTo>
                    <a:pt x="34" y="41"/>
                  </a:lnTo>
                  <a:lnTo>
                    <a:pt x="34" y="43"/>
                  </a:lnTo>
                  <a:lnTo>
                    <a:pt x="32" y="45"/>
                  </a:lnTo>
                  <a:lnTo>
                    <a:pt x="32" y="47"/>
                  </a:lnTo>
                  <a:lnTo>
                    <a:pt x="30" y="47"/>
                  </a:lnTo>
                  <a:lnTo>
                    <a:pt x="30" y="48"/>
                  </a:lnTo>
                  <a:lnTo>
                    <a:pt x="29" y="48"/>
                  </a:lnTo>
                  <a:lnTo>
                    <a:pt x="27" y="50"/>
                  </a:lnTo>
                  <a:lnTo>
                    <a:pt x="25" y="50"/>
                  </a:lnTo>
                  <a:lnTo>
                    <a:pt x="24" y="50"/>
                  </a:lnTo>
                  <a:lnTo>
                    <a:pt x="24" y="52"/>
                  </a:lnTo>
                  <a:lnTo>
                    <a:pt x="22" y="52"/>
                  </a:lnTo>
                  <a:lnTo>
                    <a:pt x="20" y="52"/>
                  </a:lnTo>
                  <a:lnTo>
                    <a:pt x="18" y="52"/>
                  </a:lnTo>
                  <a:lnTo>
                    <a:pt x="17" y="52"/>
                  </a:lnTo>
                  <a:lnTo>
                    <a:pt x="15" y="52"/>
                  </a:lnTo>
                  <a:lnTo>
                    <a:pt x="13" y="52"/>
                  </a:lnTo>
                  <a:lnTo>
                    <a:pt x="13" y="50"/>
                  </a:lnTo>
                  <a:lnTo>
                    <a:pt x="12" y="50"/>
                  </a:lnTo>
                  <a:lnTo>
                    <a:pt x="10" y="50"/>
                  </a:lnTo>
                  <a:lnTo>
                    <a:pt x="10" y="48"/>
                  </a:lnTo>
                  <a:lnTo>
                    <a:pt x="8" y="48"/>
                  </a:lnTo>
                  <a:lnTo>
                    <a:pt x="7" y="48"/>
                  </a:lnTo>
                  <a:lnTo>
                    <a:pt x="7" y="47"/>
                  </a:lnTo>
                  <a:lnTo>
                    <a:pt x="5" y="47"/>
                  </a:lnTo>
                  <a:lnTo>
                    <a:pt x="5" y="45"/>
                  </a:lnTo>
                  <a:lnTo>
                    <a:pt x="5" y="43"/>
                  </a:lnTo>
                  <a:lnTo>
                    <a:pt x="3" y="43"/>
                  </a:lnTo>
                  <a:lnTo>
                    <a:pt x="3" y="41"/>
                  </a:lnTo>
                  <a:lnTo>
                    <a:pt x="3" y="40"/>
                  </a:lnTo>
                  <a:lnTo>
                    <a:pt x="2" y="40"/>
                  </a:lnTo>
                  <a:lnTo>
                    <a:pt x="2" y="38"/>
                  </a:lnTo>
                  <a:lnTo>
                    <a:pt x="2" y="36"/>
                  </a:lnTo>
                  <a:lnTo>
                    <a:pt x="2" y="35"/>
                  </a:lnTo>
                  <a:lnTo>
                    <a:pt x="2" y="33"/>
                  </a:lnTo>
                  <a:lnTo>
                    <a:pt x="2" y="31"/>
                  </a:lnTo>
                  <a:lnTo>
                    <a:pt x="2" y="29"/>
                  </a:lnTo>
                  <a:lnTo>
                    <a:pt x="0" y="29"/>
                  </a:lnTo>
                  <a:lnTo>
                    <a:pt x="0" y="28"/>
                  </a:lnTo>
                  <a:lnTo>
                    <a:pt x="0" y="26"/>
                  </a:lnTo>
                  <a:close/>
                  <a:moveTo>
                    <a:pt x="8" y="26"/>
                  </a:moveTo>
                  <a:lnTo>
                    <a:pt x="8" y="28"/>
                  </a:lnTo>
                  <a:lnTo>
                    <a:pt x="8" y="29"/>
                  </a:lnTo>
                  <a:lnTo>
                    <a:pt x="8" y="31"/>
                  </a:lnTo>
                  <a:lnTo>
                    <a:pt x="8" y="33"/>
                  </a:lnTo>
                  <a:lnTo>
                    <a:pt x="8" y="35"/>
                  </a:lnTo>
                  <a:lnTo>
                    <a:pt x="8" y="36"/>
                  </a:lnTo>
                  <a:lnTo>
                    <a:pt x="8" y="38"/>
                  </a:lnTo>
                  <a:lnTo>
                    <a:pt x="8" y="40"/>
                  </a:lnTo>
                  <a:lnTo>
                    <a:pt x="10" y="40"/>
                  </a:lnTo>
                  <a:lnTo>
                    <a:pt x="10" y="41"/>
                  </a:lnTo>
                  <a:lnTo>
                    <a:pt x="12" y="43"/>
                  </a:lnTo>
                  <a:lnTo>
                    <a:pt x="12" y="45"/>
                  </a:lnTo>
                  <a:lnTo>
                    <a:pt x="13" y="45"/>
                  </a:lnTo>
                  <a:lnTo>
                    <a:pt x="15" y="45"/>
                  </a:lnTo>
                  <a:lnTo>
                    <a:pt x="15" y="47"/>
                  </a:lnTo>
                  <a:lnTo>
                    <a:pt x="17" y="47"/>
                  </a:lnTo>
                  <a:lnTo>
                    <a:pt x="18" y="47"/>
                  </a:lnTo>
                  <a:lnTo>
                    <a:pt x="20" y="47"/>
                  </a:lnTo>
                  <a:lnTo>
                    <a:pt x="22" y="47"/>
                  </a:lnTo>
                  <a:lnTo>
                    <a:pt x="22" y="45"/>
                  </a:lnTo>
                  <a:lnTo>
                    <a:pt x="24" y="45"/>
                  </a:lnTo>
                  <a:lnTo>
                    <a:pt x="25" y="45"/>
                  </a:lnTo>
                  <a:lnTo>
                    <a:pt x="25" y="43"/>
                  </a:lnTo>
                  <a:lnTo>
                    <a:pt x="27" y="43"/>
                  </a:lnTo>
                  <a:lnTo>
                    <a:pt x="27" y="41"/>
                  </a:lnTo>
                  <a:lnTo>
                    <a:pt x="27" y="40"/>
                  </a:lnTo>
                  <a:lnTo>
                    <a:pt x="29" y="40"/>
                  </a:lnTo>
                  <a:lnTo>
                    <a:pt x="29" y="38"/>
                  </a:lnTo>
                  <a:lnTo>
                    <a:pt x="29" y="36"/>
                  </a:lnTo>
                  <a:lnTo>
                    <a:pt x="29" y="35"/>
                  </a:lnTo>
                  <a:lnTo>
                    <a:pt x="29" y="33"/>
                  </a:lnTo>
                  <a:lnTo>
                    <a:pt x="30" y="33"/>
                  </a:lnTo>
                  <a:lnTo>
                    <a:pt x="30" y="31"/>
                  </a:lnTo>
                  <a:lnTo>
                    <a:pt x="30" y="29"/>
                  </a:lnTo>
                  <a:lnTo>
                    <a:pt x="30" y="28"/>
                  </a:lnTo>
                  <a:lnTo>
                    <a:pt x="30" y="26"/>
                  </a:lnTo>
                  <a:lnTo>
                    <a:pt x="30" y="24"/>
                  </a:lnTo>
                  <a:lnTo>
                    <a:pt x="30" y="22"/>
                  </a:lnTo>
                  <a:lnTo>
                    <a:pt x="30" y="21"/>
                  </a:lnTo>
                  <a:lnTo>
                    <a:pt x="30" y="19"/>
                  </a:lnTo>
                  <a:lnTo>
                    <a:pt x="29" y="17"/>
                  </a:lnTo>
                  <a:lnTo>
                    <a:pt x="29" y="16"/>
                  </a:lnTo>
                  <a:lnTo>
                    <a:pt x="29" y="14"/>
                  </a:lnTo>
                  <a:lnTo>
                    <a:pt x="29" y="12"/>
                  </a:lnTo>
                  <a:lnTo>
                    <a:pt x="27" y="10"/>
                  </a:lnTo>
                  <a:lnTo>
                    <a:pt x="27" y="9"/>
                  </a:lnTo>
                  <a:lnTo>
                    <a:pt x="25" y="9"/>
                  </a:lnTo>
                  <a:lnTo>
                    <a:pt x="25" y="7"/>
                  </a:lnTo>
                  <a:lnTo>
                    <a:pt x="24" y="7"/>
                  </a:lnTo>
                  <a:lnTo>
                    <a:pt x="24" y="5"/>
                  </a:lnTo>
                  <a:lnTo>
                    <a:pt x="22" y="5"/>
                  </a:lnTo>
                  <a:lnTo>
                    <a:pt x="20" y="5"/>
                  </a:lnTo>
                  <a:lnTo>
                    <a:pt x="18" y="5"/>
                  </a:lnTo>
                  <a:lnTo>
                    <a:pt x="17" y="5"/>
                  </a:lnTo>
                  <a:lnTo>
                    <a:pt x="15" y="5"/>
                  </a:lnTo>
                  <a:lnTo>
                    <a:pt x="13" y="5"/>
                  </a:lnTo>
                  <a:lnTo>
                    <a:pt x="13" y="7"/>
                  </a:lnTo>
                  <a:lnTo>
                    <a:pt x="12" y="7"/>
                  </a:lnTo>
                  <a:lnTo>
                    <a:pt x="12" y="9"/>
                  </a:lnTo>
                  <a:lnTo>
                    <a:pt x="10" y="9"/>
                  </a:lnTo>
                  <a:lnTo>
                    <a:pt x="10" y="10"/>
                  </a:lnTo>
                  <a:lnTo>
                    <a:pt x="10" y="12"/>
                  </a:lnTo>
                  <a:lnTo>
                    <a:pt x="8" y="12"/>
                  </a:lnTo>
                  <a:lnTo>
                    <a:pt x="8" y="14"/>
                  </a:lnTo>
                  <a:lnTo>
                    <a:pt x="8" y="16"/>
                  </a:lnTo>
                  <a:lnTo>
                    <a:pt x="8" y="17"/>
                  </a:lnTo>
                  <a:lnTo>
                    <a:pt x="8" y="19"/>
                  </a:lnTo>
                  <a:lnTo>
                    <a:pt x="8" y="21"/>
                  </a:lnTo>
                  <a:lnTo>
                    <a:pt x="8" y="22"/>
                  </a:lnTo>
                  <a:lnTo>
                    <a:pt x="8" y="24"/>
                  </a:lnTo>
                  <a:lnTo>
                    <a:pt x="8" y="26"/>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53" name="Freeform 83"/>
            <p:cNvSpPr>
              <a:spLocks/>
            </p:cNvSpPr>
            <p:nvPr/>
          </p:nvSpPr>
          <p:spPr bwMode="auto">
            <a:xfrm>
              <a:off x="3020" y="1062"/>
              <a:ext cx="20" cy="50"/>
            </a:xfrm>
            <a:custGeom>
              <a:avLst/>
              <a:gdLst>
                <a:gd name="T0" fmla="*/ 20 w 20"/>
                <a:gd name="T1" fmla="*/ 50 h 50"/>
                <a:gd name="T2" fmla="*/ 13 w 20"/>
                <a:gd name="T3" fmla="*/ 50 h 50"/>
                <a:gd name="T4" fmla="*/ 13 w 20"/>
                <a:gd name="T5" fmla="*/ 10 h 50"/>
                <a:gd name="T6" fmla="*/ 13 w 20"/>
                <a:gd name="T7" fmla="*/ 12 h 50"/>
                <a:gd name="T8" fmla="*/ 12 w 20"/>
                <a:gd name="T9" fmla="*/ 12 h 50"/>
                <a:gd name="T10" fmla="*/ 12 w 20"/>
                <a:gd name="T11" fmla="*/ 14 h 50"/>
                <a:gd name="T12" fmla="*/ 10 w 20"/>
                <a:gd name="T13" fmla="*/ 14 h 50"/>
                <a:gd name="T14" fmla="*/ 8 w 20"/>
                <a:gd name="T15" fmla="*/ 14 h 50"/>
                <a:gd name="T16" fmla="*/ 8 w 20"/>
                <a:gd name="T17" fmla="*/ 16 h 50"/>
                <a:gd name="T18" fmla="*/ 6 w 20"/>
                <a:gd name="T19" fmla="*/ 16 h 50"/>
                <a:gd name="T20" fmla="*/ 5 w 20"/>
                <a:gd name="T21" fmla="*/ 16 h 50"/>
                <a:gd name="T22" fmla="*/ 5 w 20"/>
                <a:gd name="T23" fmla="*/ 17 h 50"/>
                <a:gd name="T24" fmla="*/ 3 w 20"/>
                <a:gd name="T25" fmla="*/ 17 h 50"/>
                <a:gd name="T26" fmla="*/ 1 w 20"/>
                <a:gd name="T27" fmla="*/ 17 h 50"/>
                <a:gd name="T28" fmla="*/ 1 w 20"/>
                <a:gd name="T29" fmla="*/ 19 h 50"/>
                <a:gd name="T30" fmla="*/ 0 w 20"/>
                <a:gd name="T31" fmla="*/ 19 h 50"/>
                <a:gd name="T32" fmla="*/ 0 w 20"/>
                <a:gd name="T33" fmla="*/ 12 h 50"/>
                <a:gd name="T34" fmla="*/ 1 w 20"/>
                <a:gd name="T35" fmla="*/ 12 h 50"/>
                <a:gd name="T36" fmla="*/ 3 w 20"/>
                <a:gd name="T37" fmla="*/ 12 h 50"/>
                <a:gd name="T38" fmla="*/ 3 w 20"/>
                <a:gd name="T39" fmla="*/ 10 h 50"/>
                <a:gd name="T40" fmla="*/ 5 w 20"/>
                <a:gd name="T41" fmla="*/ 10 h 50"/>
                <a:gd name="T42" fmla="*/ 6 w 20"/>
                <a:gd name="T43" fmla="*/ 9 h 50"/>
                <a:gd name="T44" fmla="*/ 8 w 20"/>
                <a:gd name="T45" fmla="*/ 9 h 50"/>
                <a:gd name="T46" fmla="*/ 8 w 20"/>
                <a:gd name="T47" fmla="*/ 7 h 50"/>
                <a:gd name="T48" fmla="*/ 10 w 20"/>
                <a:gd name="T49" fmla="*/ 7 h 50"/>
                <a:gd name="T50" fmla="*/ 10 w 20"/>
                <a:gd name="T51" fmla="*/ 5 h 50"/>
                <a:gd name="T52" fmla="*/ 12 w 20"/>
                <a:gd name="T53" fmla="*/ 5 h 50"/>
                <a:gd name="T54" fmla="*/ 12 w 20"/>
                <a:gd name="T55" fmla="*/ 3 h 50"/>
                <a:gd name="T56" fmla="*/ 13 w 20"/>
                <a:gd name="T57" fmla="*/ 3 h 50"/>
                <a:gd name="T58" fmla="*/ 13 w 20"/>
                <a:gd name="T59" fmla="*/ 2 h 50"/>
                <a:gd name="T60" fmla="*/ 15 w 20"/>
                <a:gd name="T61" fmla="*/ 2 h 50"/>
                <a:gd name="T62" fmla="*/ 15 w 20"/>
                <a:gd name="T63" fmla="*/ 0 h 50"/>
                <a:gd name="T64" fmla="*/ 17 w 20"/>
                <a:gd name="T65" fmla="*/ 0 h 50"/>
                <a:gd name="T66" fmla="*/ 20 w 20"/>
                <a:gd name="T67" fmla="*/ 0 h 50"/>
                <a:gd name="T68" fmla="*/ 20 w 20"/>
                <a:gd name="T69" fmla="*/ 50 h 5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0"/>
                <a:gd name="T106" fmla="*/ 0 h 50"/>
                <a:gd name="T107" fmla="*/ 20 w 20"/>
                <a:gd name="T108" fmla="*/ 50 h 5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0" h="50">
                  <a:moveTo>
                    <a:pt x="20" y="50"/>
                  </a:moveTo>
                  <a:lnTo>
                    <a:pt x="13" y="50"/>
                  </a:lnTo>
                  <a:lnTo>
                    <a:pt x="13" y="10"/>
                  </a:lnTo>
                  <a:lnTo>
                    <a:pt x="13" y="12"/>
                  </a:lnTo>
                  <a:lnTo>
                    <a:pt x="12" y="12"/>
                  </a:lnTo>
                  <a:lnTo>
                    <a:pt x="12" y="14"/>
                  </a:lnTo>
                  <a:lnTo>
                    <a:pt x="10" y="14"/>
                  </a:lnTo>
                  <a:lnTo>
                    <a:pt x="8" y="14"/>
                  </a:lnTo>
                  <a:lnTo>
                    <a:pt x="8" y="16"/>
                  </a:lnTo>
                  <a:lnTo>
                    <a:pt x="6" y="16"/>
                  </a:lnTo>
                  <a:lnTo>
                    <a:pt x="5" y="16"/>
                  </a:lnTo>
                  <a:lnTo>
                    <a:pt x="5" y="17"/>
                  </a:lnTo>
                  <a:lnTo>
                    <a:pt x="3" y="17"/>
                  </a:lnTo>
                  <a:lnTo>
                    <a:pt x="1" y="17"/>
                  </a:lnTo>
                  <a:lnTo>
                    <a:pt x="1" y="19"/>
                  </a:lnTo>
                  <a:lnTo>
                    <a:pt x="0" y="19"/>
                  </a:lnTo>
                  <a:lnTo>
                    <a:pt x="0" y="12"/>
                  </a:lnTo>
                  <a:lnTo>
                    <a:pt x="1" y="12"/>
                  </a:lnTo>
                  <a:lnTo>
                    <a:pt x="3" y="12"/>
                  </a:lnTo>
                  <a:lnTo>
                    <a:pt x="3" y="10"/>
                  </a:lnTo>
                  <a:lnTo>
                    <a:pt x="5" y="10"/>
                  </a:lnTo>
                  <a:lnTo>
                    <a:pt x="6" y="9"/>
                  </a:lnTo>
                  <a:lnTo>
                    <a:pt x="8" y="9"/>
                  </a:lnTo>
                  <a:lnTo>
                    <a:pt x="8" y="7"/>
                  </a:lnTo>
                  <a:lnTo>
                    <a:pt x="10" y="7"/>
                  </a:lnTo>
                  <a:lnTo>
                    <a:pt x="10" y="5"/>
                  </a:lnTo>
                  <a:lnTo>
                    <a:pt x="12" y="5"/>
                  </a:lnTo>
                  <a:lnTo>
                    <a:pt x="12" y="3"/>
                  </a:lnTo>
                  <a:lnTo>
                    <a:pt x="13" y="3"/>
                  </a:lnTo>
                  <a:lnTo>
                    <a:pt x="13" y="2"/>
                  </a:lnTo>
                  <a:lnTo>
                    <a:pt x="15" y="2"/>
                  </a:lnTo>
                  <a:lnTo>
                    <a:pt x="15" y="0"/>
                  </a:lnTo>
                  <a:lnTo>
                    <a:pt x="17" y="0"/>
                  </a:lnTo>
                  <a:lnTo>
                    <a:pt x="20" y="0"/>
                  </a:lnTo>
                  <a:lnTo>
                    <a:pt x="20" y="5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54" name="Freeform 84"/>
            <p:cNvSpPr>
              <a:spLocks/>
            </p:cNvSpPr>
            <p:nvPr/>
          </p:nvSpPr>
          <p:spPr bwMode="auto">
            <a:xfrm>
              <a:off x="3117" y="1121"/>
              <a:ext cx="20" cy="52"/>
            </a:xfrm>
            <a:custGeom>
              <a:avLst/>
              <a:gdLst>
                <a:gd name="T0" fmla="*/ 20 w 20"/>
                <a:gd name="T1" fmla="*/ 52 h 52"/>
                <a:gd name="T2" fmla="*/ 14 w 20"/>
                <a:gd name="T3" fmla="*/ 52 h 52"/>
                <a:gd name="T4" fmla="*/ 14 w 20"/>
                <a:gd name="T5" fmla="*/ 12 h 52"/>
                <a:gd name="T6" fmla="*/ 12 w 20"/>
                <a:gd name="T7" fmla="*/ 12 h 52"/>
                <a:gd name="T8" fmla="*/ 12 w 20"/>
                <a:gd name="T9" fmla="*/ 14 h 52"/>
                <a:gd name="T10" fmla="*/ 10 w 20"/>
                <a:gd name="T11" fmla="*/ 14 h 52"/>
                <a:gd name="T12" fmla="*/ 9 w 20"/>
                <a:gd name="T13" fmla="*/ 14 h 52"/>
                <a:gd name="T14" fmla="*/ 9 w 20"/>
                <a:gd name="T15" fmla="*/ 15 h 52"/>
                <a:gd name="T16" fmla="*/ 7 w 20"/>
                <a:gd name="T17" fmla="*/ 15 h 52"/>
                <a:gd name="T18" fmla="*/ 5 w 20"/>
                <a:gd name="T19" fmla="*/ 15 h 52"/>
                <a:gd name="T20" fmla="*/ 5 w 20"/>
                <a:gd name="T21" fmla="*/ 17 h 52"/>
                <a:gd name="T22" fmla="*/ 4 w 20"/>
                <a:gd name="T23" fmla="*/ 17 h 52"/>
                <a:gd name="T24" fmla="*/ 2 w 20"/>
                <a:gd name="T25" fmla="*/ 17 h 52"/>
                <a:gd name="T26" fmla="*/ 2 w 20"/>
                <a:gd name="T27" fmla="*/ 19 h 52"/>
                <a:gd name="T28" fmla="*/ 0 w 20"/>
                <a:gd name="T29" fmla="*/ 19 h 52"/>
                <a:gd name="T30" fmla="*/ 0 w 20"/>
                <a:gd name="T31" fmla="*/ 12 h 52"/>
                <a:gd name="T32" fmla="*/ 2 w 20"/>
                <a:gd name="T33" fmla="*/ 12 h 52"/>
                <a:gd name="T34" fmla="*/ 4 w 20"/>
                <a:gd name="T35" fmla="*/ 12 h 52"/>
                <a:gd name="T36" fmla="*/ 4 w 20"/>
                <a:gd name="T37" fmla="*/ 10 h 52"/>
                <a:gd name="T38" fmla="*/ 5 w 20"/>
                <a:gd name="T39" fmla="*/ 10 h 52"/>
                <a:gd name="T40" fmla="*/ 7 w 20"/>
                <a:gd name="T41" fmla="*/ 8 h 52"/>
                <a:gd name="T42" fmla="*/ 9 w 20"/>
                <a:gd name="T43" fmla="*/ 8 h 52"/>
                <a:gd name="T44" fmla="*/ 9 w 20"/>
                <a:gd name="T45" fmla="*/ 7 h 52"/>
                <a:gd name="T46" fmla="*/ 10 w 20"/>
                <a:gd name="T47" fmla="*/ 7 h 52"/>
                <a:gd name="T48" fmla="*/ 10 w 20"/>
                <a:gd name="T49" fmla="*/ 5 h 52"/>
                <a:gd name="T50" fmla="*/ 12 w 20"/>
                <a:gd name="T51" fmla="*/ 5 h 52"/>
                <a:gd name="T52" fmla="*/ 12 w 20"/>
                <a:gd name="T53" fmla="*/ 3 h 52"/>
                <a:gd name="T54" fmla="*/ 14 w 20"/>
                <a:gd name="T55" fmla="*/ 3 h 52"/>
                <a:gd name="T56" fmla="*/ 14 w 20"/>
                <a:gd name="T57" fmla="*/ 2 h 52"/>
                <a:gd name="T58" fmla="*/ 15 w 20"/>
                <a:gd name="T59" fmla="*/ 2 h 52"/>
                <a:gd name="T60" fmla="*/ 15 w 20"/>
                <a:gd name="T61" fmla="*/ 0 h 52"/>
                <a:gd name="T62" fmla="*/ 20 w 20"/>
                <a:gd name="T63" fmla="*/ 0 h 52"/>
                <a:gd name="T64" fmla="*/ 20 w 20"/>
                <a:gd name="T65" fmla="*/ 52 h 5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0"/>
                <a:gd name="T100" fmla="*/ 0 h 52"/>
                <a:gd name="T101" fmla="*/ 20 w 20"/>
                <a:gd name="T102" fmla="*/ 52 h 5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0" h="52">
                  <a:moveTo>
                    <a:pt x="20" y="52"/>
                  </a:moveTo>
                  <a:lnTo>
                    <a:pt x="14" y="52"/>
                  </a:lnTo>
                  <a:lnTo>
                    <a:pt x="14" y="12"/>
                  </a:lnTo>
                  <a:lnTo>
                    <a:pt x="12" y="12"/>
                  </a:lnTo>
                  <a:lnTo>
                    <a:pt x="12" y="14"/>
                  </a:lnTo>
                  <a:lnTo>
                    <a:pt x="10" y="14"/>
                  </a:lnTo>
                  <a:lnTo>
                    <a:pt x="9" y="14"/>
                  </a:lnTo>
                  <a:lnTo>
                    <a:pt x="9" y="15"/>
                  </a:lnTo>
                  <a:lnTo>
                    <a:pt x="7" y="15"/>
                  </a:lnTo>
                  <a:lnTo>
                    <a:pt x="5" y="15"/>
                  </a:lnTo>
                  <a:lnTo>
                    <a:pt x="5" y="17"/>
                  </a:lnTo>
                  <a:lnTo>
                    <a:pt x="4" y="17"/>
                  </a:lnTo>
                  <a:lnTo>
                    <a:pt x="2" y="17"/>
                  </a:lnTo>
                  <a:lnTo>
                    <a:pt x="2" y="19"/>
                  </a:lnTo>
                  <a:lnTo>
                    <a:pt x="0" y="19"/>
                  </a:lnTo>
                  <a:lnTo>
                    <a:pt x="0" y="12"/>
                  </a:lnTo>
                  <a:lnTo>
                    <a:pt x="2" y="12"/>
                  </a:lnTo>
                  <a:lnTo>
                    <a:pt x="4" y="12"/>
                  </a:lnTo>
                  <a:lnTo>
                    <a:pt x="4" y="10"/>
                  </a:lnTo>
                  <a:lnTo>
                    <a:pt x="5" y="10"/>
                  </a:lnTo>
                  <a:lnTo>
                    <a:pt x="7" y="8"/>
                  </a:lnTo>
                  <a:lnTo>
                    <a:pt x="9" y="8"/>
                  </a:lnTo>
                  <a:lnTo>
                    <a:pt x="9" y="7"/>
                  </a:lnTo>
                  <a:lnTo>
                    <a:pt x="10" y="7"/>
                  </a:lnTo>
                  <a:lnTo>
                    <a:pt x="10" y="5"/>
                  </a:lnTo>
                  <a:lnTo>
                    <a:pt x="12" y="5"/>
                  </a:lnTo>
                  <a:lnTo>
                    <a:pt x="12" y="3"/>
                  </a:lnTo>
                  <a:lnTo>
                    <a:pt x="14" y="3"/>
                  </a:lnTo>
                  <a:lnTo>
                    <a:pt x="14" y="2"/>
                  </a:lnTo>
                  <a:lnTo>
                    <a:pt x="15" y="2"/>
                  </a:lnTo>
                  <a:lnTo>
                    <a:pt x="15" y="0"/>
                  </a:lnTo>
                  <a:lnTo>
                    <a:pt x="20" y="0"/>
                  </a:lnTo>
                  <a:lnTo>
                    <a:pt x="20" y="52"/>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55" name="Freeform 85"/>
            <p:cNvSpPr>
              <a:spLocks/>
            </p:cNvSpPr>
            <p:nvPr/>
          </p:nvSpPr>
          <p:spPr bwMode="auto">
            <a:xfrm>
              <a:off x="3154" y="1121"/>
              <a:ext cx="20" cy="52"/>
            </a:xfrm>
            <a:custGeom>
              <a:avLst/>
              <a:gdLst>
                <a:gd name="T0" fmla="*/ 20 w 20"/>
                <a:gd name="T1" fmla="*/ 52 h 52"/>
                <a:gd name="T2" fmla="*/ 14 w 20"/>
                <a:gd name="T3" fmla="*/ 52 h 52"/>
                <a:gd name="T4" fmla="*/ 14 w 20"/>
                <a:gd name="T5" fmla="*/ 12 h 52"/>
                <a:gd name="T6" fmla="*/ 12 w 20"/>
                <a:gd name="T7" fmla="*/ 12 h 52"/>
                <a:gd name="T8" fmla="*/ 12 w 20"/>
                <a:gd name="T9" fmla="*/ 14 h 52"/>
                <a:gd name="T10" fmla="*/ 10 w 20"/>
                <a:gd name="T11" fmla="*/ 14 h 52"/>
                <a:gd name="T12" fmla="*/ 9 w 20"/>
                <a:gd name="T13" fmla="*/ 14 h 52"/>
                <a:gd name="T14" fmla="*/ 9 w 20"/>
                <a:gd name="T15" fmla="*/ 15 h 52"/>
                <a:gd name="T16" fmla="*/ 7 w 20"/>
                <a:gd name="T17" fmla="*/ 15 h 52"/>
                <a:gd name="T18" fmla="*/ 5 w 20"/>
                <a:gd name="T19" fmla="*/ 15 h 52"/>
                <a:gd name="T20" fmla="*/ 5 w 20"/>
                <a:gd name="T21" fmla="*/ 17 h 52"/>
                <a:gd name="T22" fmla="*/ 4 w 20"/>
                <a:gd name="T23" fmla="*/ 17 h 52"/>
                <a:gd name="T24" fmla="*/ 2 w 20"/>
                <a:gd name="T25" fmla="*/ 17 h 52"/>
                <a:gd name="T26" fmla="*/ 2 w 20"/>
                <a:gd name="T27" fmla="*/ 19 h 52"/>
                <a:gd name="T28" fmla="*/ 0 w 20"/>
                <a:gd name="T29" fmla="*/ 19 h 52"/>
                <a:gd name="T30" fmla="*/ 0 w 20"/>
                <a:gd name="T31" fmla="*/ 12 h 52"/>
                <a:gd name="T32" fmla="*/ 2 w 20"/>
                <a:gd name="T33" fmla="*/ 12 h 52"/>
                <a:gd name="T34" fmla="*/ 4 w 20"/>
                <a:gd name="T35" fmla="*/ 12 h 52"/>
                <a:gd name="T36" fmla="*/ 4 w 20"/>
                <a:gd name="T37" fmla="*/ 10 h 52"/>
                <a:gd name="T38" fmla="*/ 5 w 20"/>
                <a:gd name="T39" fmla="*/ 10 h 52"/>
                <a:gd name="T40" fmla="*/ 7 w 20"/>
                <a:gd name="T41" fmla="*/ 10 h 52"/>
                <a:gd name="T42" fmla="*/ 7 w 20"/>
                <a:gd name="T43" fmla="*/ 8 h 52"/>
                <a:gd name="T44" fmla="*/ 9 w 20"/>
                <a:gd name="T45" fmla="*/ 8 h 52"/>
                <a:gd name="T46" fmla="*/ 9 w 20"/>
                <a:gd name="T47" fmla="*/ 7 h 52"/>
                <a:gd name="T48" fmla="*/ 10 w 20"/>
                <a:gd name="T49" fmla="*/ 7 h 52"/>
                <a:gd name="T50" fmla="*/ 10 w 20"/>
                <a:gd name="T51" fmla="*/ 5 h 52"/>
                <a:gd name="T52" fmla="*/ 12 w 20"/>
                <a:gd name="T53" fmla="*/ 5 h 52"/>
                <a:gd name="T54" fmla="*/ 14 w 20"/>
                <a:gd name="T55" fmla="*/ 3 h 52"/>
                <a:gd name="T56" fmla="*/ 14 w 20"/>
                <a:gd name="T57" fmla="*/ 2 h 52"/>
                <a:gd name="T58" fmla="*/ 15 w 20"/>
                <a:gd name="T59" fmla="*/ 2 h 52"/>
                <a:gd name="T60" fmla="*/ 15 w 20"/>
                <a:gd name="T61" fmla="*/ 0 h 52"/>
                <a:gd name="T62" fmla="*/ 20 w 20"/>
                <a:gd name="T63" fmla="*/ 0 h 52"/>
                <a:gd name="T64" fmla="*/ 20 w 20"/>
                <a:gd name="T65" fmla="*/ 52 h 5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0"/>
                <a:gd name="T100" fmla="*/ 0 h 52"/>
                <a:gd name="T101" fmla="*/ 20 w 20"/>
                <a:gd name="T102" fmla="*/ 52 h 5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0" h="52">
                  <a:moveTo>
                    <a:pt x="20" y="52"/>
                  </a:moveTo>
                  <a:lnTo>
                    <a:pt x="14" y="52"/>
                  </a:lnTo>
                  <a:lnTo>
                    <a:pt x="14" y="12"/>
                  </a:lnTo>
                  <a:lnTo>
                    <a:pt x="12" y="12"/>
                  </a:lnTo>
                  <a:lnTo>
                    <a:pt x="12" y="14"/>
                  </a:lnTo>
                  <a:lnTo>
                    <a:pt x="10" y="14"/>
                  </a:lnTo>
                  <a:lnTo>
                    <a:pt x="9" y="14"/>
                  </a:lnTo>
                  <a:lnTo>
                    <a:pt x="9" y="15"/>
                  </a:lnTo>
                  <a:lnTo>
                    <a:pt x="7" y="15"/>
                  </a:lnTo>
                  <a:lnTo>
                    <a:pt x="5" y="15"/>
                  </a:lnTo>
                  <a:lnTo>
                    <a:pt x="5" y="17"/>
                  </a:lnTo>
                  <a:lnTo>
                    <a:pt x="4" y="17"/>
                  </a:lnTo>
                  <a:lnTo>
                    <a:pt x="2" y="17"/>
                  </a:lnTo>
                  <a:lnTo>
                    <a:pt x="2" y="19"/>
                  </a:lnTo>
                  <a:lnTo>
                    <a:pt x="0" y="19"/>
                  </a:lnTo>
                  <a:lnTo>
                    <a:pt x="0" y="12"/>
                  </a:lnTo>
                  <a:lnTo>
                    <a:pt x="2" y="12"/>
                  </a:lnTo>
                  <a:lnTo>
                    <a:pt x="4" y="12"/>
                  </a:lnTo>
                  <a:lnTo>
                    <a:pt x="4" y="10"/>
                  </a:lnTo>
                  <a:lnTo>
                    <a:pt x="5" y="10"/>
                  </a:lnTo>
                  <a:lnTo>
                    <a:pt x="7" y="10"/>
                  </a:lnTo>
                  <a:lnTo>
                    <a:pt x="7" y="8"/>
                  </a:lnTo>
                  <a:lnTo>
                    <a:pt x="9" y="8"/>
                  </a:lnTo>
                  <a:lnTo>
                    <a:pt x="9" y="7"/>
                  </a:lnTo>
                  <a:lnTo>
                    <a:pt x="10" y="7"/>
                  </a:lnTo>
                  <a:lnTo>
                    <a:pt x="10" y="5"/>
                  </a:lnTo>
                  <a:lnTo>
                    <a:pt x="12" y="5"/>
                  </a:lnTo>
                  <a:lnTo>
                    <a:pt x="14" y="3"/>
                  </a:lnTo>
                  <a:lnTo>
                    <a:pt x="14" y="2"/>
                  </a:lnTo>
                  <a:lnTo>
                    <a:pt x="15" y="2"/>
                  </a:lnTo>
                  <a:lnTo>
                    <a:pt x="15" y="0"/>
                  </a:lnTo>
                  <a:lnTo>
                    <a:pt x="20" y="0"/>
                  </a:lnTo>
                  <a:lnTo>
                    <a:pt x="20" y="52"/>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56" name="Freeform 86"/>
            <p:cNvSpPr>
              <a:spLocks/>
            </p:cNvSpPr>
            <p:nvPr/>
          </p:nvSpPr>
          <p:spPr bwMode="auto">
            <a:xfrm>
              <a:off x="3252" y="1180"/>
              <a:ext cx="20" cy="51"/>
            </a:xfrm>
            <a:custGeom>
              <a:avLst/>
              <a:gdLst>
                <a:gd name="T0" fmla="*/ 20 w 20"/>
                <a:gd name="T1" fmla="*/ 51 h 51"/>
                <a:gd name="T2" fmla="*/ 13 w 20"/>
                <a:gd name="T3" fmla="*/ 51 h 51"/>
                <a:gd name="T4" fmla="*/ 13 w 20"/>
                <a:gd name="T5" fmla="*/ 12 h 51"/>
                <a:gd name="T6" fmla="*/ 11 w 20"/>
                <a:gd name="T7" fmla="*/ 12 h 51"/>
                <a:gd name="T8" fmla="*/ 11 w 20"/>
                <a:gd name="T9" fmla="*/ 13 h 51"/>
                <a:gd name="T10" fmla="*/ 10 w 20"/>
                <a:gd name="T11" fmla="*/ 13 h 51"/>
                <a:gd name="T12" fmla="*/ 8 w 20"/>
                <a:gd name="T13" fmla="*/ 13 h 51"/>
                <a:gd name="T14" fmla="*/ 8 w 20"/>
                <a:gd name="T15" fmla="*/ 15 h 51"/>
                <a:gd name="T16" fmla="*/ 6 w 20"/>
                <a:gd name="T17" fmla="*/ 15 h 51"/>
                <a:gd name="T18" fmla="*/ 5 w 20"/>
                <a:gd name="T19" fmla="*/ 17 h 51"/>
                <a:gd name="T20" fmla="*/ 3 w 20"/>
                <a:gd name="T21" fmla="*/ 17 h 51"/>
                <a:gd name="T22" fmla="*/ 1 w 20"/>
                <a:gd name="T23" fmla="*/ 17 h 51"/>
                <a:gd name="T24" fmla="*/ 1 w 20"/>
                <a:gd name="T25" fmla="*/ 19 h 51"/>
                <a:gd name="T26" fmla="*/ 0 w 20"/>
                <a:gd name="T27" fmla="*/ 19 h 51"/>
                <a:gd name="T28" fmla="*/ 0 w 20"/>
                <a:gd name="T29" fmla="*/ 13 h 51"/>
                <a:gd name="T30" fmla="*/ 0 w 20"/>
                <a:gd name="T31" fmla="*/ 12 h 51"/>
                <a:gd name="T32" fmla="*/ 1 w 20"/>
                <a:gd name="T33" fmla="*/ 12 h 51"/>
                <a:gd name="T34" fmla="*/ 3 w 20"/>
                <a:gd name="T35" fmla="*/ 12 h 51"/>
                <a:gd name="T36" fmla="*/ 3 w 20"/>
                <a:gd name="T37" fmla="*/ 10 h 51"/>
                <a:gd name="T38" fmla="*/ 5 w 20"/>
                <a:gd name="T39" fmla="*/ 10 h 51"/>
                <a:gd name="T40" fmla="*/ 6 w 20"/>
                <a:gd name="T41" fmla="*/ 10 h 51"/>
                <a:gd name="T42" fmla="*/ 6 w 20"/>
                <a:gd name="T43" fmla="*/ 8 h 51"/>
                <a:gd name="T44" fmla="*/ 8 w 20"/>
                <a:gd name="T45" fmla="*/ 8 h 51"/>
                <a:gd name="T46" fmla="*/ 8 w 20"/>
                <a:gd name="T47" fmla="*/ 7 h 51"/>
                <a:gd name="T48" fmla="*/ 10 w 20"/>
                <a:gd name="T49" fmla="*/ 7 h 51"/>
                <a:gd name="T50" fmla="*/ 11 w 20"/>
                <a:gd name="T51" fmla="*/ 5 h 51"/>
                <a:gd name="T52" fmla="*/ 13 w 20"/>
                <a:gd name="T53" fmla="*/ 3 h 51"/>
                <a:gd name="T54" fmla="*/ 13 w 20"/>
                <a:gd name="T55" fmla="*/ 1 h 51"/>
                <a:gd name="T56" fmla="*/ 15 w 20"/>
                <a:gd name="T57" fmla="*/ 1 h 51"/>
                <a:gd name="T58" fmla="*/ 15 w 20"/>
                <a:gd name="T59" fmla="*/ 0 h 51"/>
                <a:gd name="T60" fmla="*/ 20 w 20"/>
                <a:gd name="T61" fmla="*/ 0 h 51"/>
                <a:gd name="T62" fmla="*/ 20 w 20"/>
                <a:gd name="T63" fmla="*/ 51 h 5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0"/>
                <a:gd name="T97" fmla="*/ 0 h 51"/>
                <a:gd name="T98" fmla="*/ 20 w 20"/>
                <a:gd name="T99" fmla="*/ 51 h 5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0" h="51">
                  <a:moveTo>
                    <a:pt x="20" y="51"/>
                  </a:moveTo>
                  <a:lnTo>
                    <a:pt x="13" y="51"/>
                  </a:lnTo>
                  <a:lnTo>
                    <a:pt x="13" y="12"/>
                  </a:lnTo>
                  <a:lnTo>
                    <a:pt x="11" y="12"/>
                  </a:lnTo>
                  <a:lnTo>
                    <a:pt x="11" y="13"/>
                  </a:lnTo>
                  <a:lnTo>
                    <a:pt x="10" y="13"/>
                  </a:lnTo>
                  <a:lnTo>
                    <a:pt x="8" y="13"/>
                  </a:lnTo>
                  <a:lnTo>
                    <a:pt x="8" y="15"/>
                  </a:lnTo>
                  <a:lnTo>
                    <a:pt x="6" y="15"/>
                  </a:lnTo>
                  <a:lnTo>
                    <a:pt x="5" y="17"/>
                  </a:lnTo>
                  <a:lnTo>
                    <a:pt x="3" y="17"/>
                  </a:lnTo>
                  <a:lnTo>
                    <a:pt x="1" y="17"/>
                  </a:lnTo>
                  <a:lnTo>
                    <a:pt x="1" y="19"/>
                  </a:lnTo>
                  <a:lnTo>
                    <a:pt x="0" y="19"/>
                  </a:lnTo>
                  <a:lnTo>
                    <a:pt x="0" y="13"/>
                  </a:lnTo>
                  <a:lnTo>
                    <a:pt x="0" y="12"/>
                  </a:lnTo>
                  <a:lnTo>
                    <a:pt x="1" y="12"/>
                  </a:lnTo>
                  <a:lnTo>
                    <a:pt x="3" y="12"/>
                  </a:lnTo>
                  <a:lnTo>
                    <a:pt x="3" y="10"/>
                  </a:lnTo>
                  <a:lnTo>
                    <a:pt x="5" y="10"/>
                  </a:lnTo>
                  <a:lnTo>
                    <a:pt x="6" y="10"/>
                  </a:lnTo>
                  <a:lnTo>
                    <a:pt x="6" y="8"/>
                  </a:lnTo>
                  <a:lnTo>
                    <a:pt x="8" y="8"/>
                  </a:lnTo>
                  <a:lnTo>
                    <a:pt x="8" y="7"/>
                  </a:lnTo>
                  <a:lnTo>
                    <a:pt x="10" y="7"/>
                  </a:lnTo>
                  <a:lnTo>
                    <a:pt x="11" y="5"/>
                  </a:lnTo>
                  <a:lnTo>
                    <a:pt x="13" y="3"/>
                  </a:lnTo>
                  <a:lnTo>
                    <a:pt x="13" y="1"/>
                  </a:lnTo>
                  <a:lnTo>
                    <a:pt x="15" y="1"/>
                  </a:lnTo>
                  <a:lnTo>
                    <a:pt x="15" y="0"/>
                  </a:lnTo>
                  <a:lnTo>
                    <a:pt x="20" y="0"/>
                  </a:lnTo>
                  <a:lnTo>
                    <a:pt x="20" y="51"/>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57" name="Freeform 87"/>
            <p:cNvSpPr>
              <a:spLocks noEditPoints="1"/>
            </p:cNvSpPr>
            <p:nvPr/>
          </p:nvSpPr>
          <p:spPr bwMode="auto">
            <a:xfrm>
              <a:off x="3289" y="1180"/>
              <a:ext cx="35" cy="51"/>
            </a:xfrm>
            <a:custGeom>
              <a:avLst/>
              <a:gdLst>
                <a:gd name="T0" fmla="*/ 0 w 35"/>
                <a:gd name="T1" fmla="*/ 22 h 51"/>
                <a:gd name="T2" fmla="*/ 0 w 35"/>
                <a:gd name="T3" fmla="*/ 17 h 51"/>
                <a:gd name="T4" fmla="*/ 1 w 35"/>
                <a:gd name="T5" fmla="*/ 13 h 51"/>
                <a:gd name="T6" fmla="*/ 3 w 35"/>
                <a:gd name="T7" fmla="*/ 10 h 51"/>
                <a:gd name="T8" fmla="*/ 5 w 35"/>
                <a:gd name="T9" fmla="*/ 7 h 51"/>
                <a:gd name="T10" fmla="*/ 6 w 35"/>
                <a:gd name="T11" fmla="*/ 3 h 51"/>
                <a:gd name="T12" fmla="*/ 10 w 35"/>
                <a:gd name="T13" fmla="*/ 1 h 51"/>
                <a:gd name="T14" fmla="*/ 15 w 35"/>
                <a:gd name="T15" fmla="*/ 1 h 51"/>
                <a:gd name="T16" fmla="*/ 18 w 35"/>
                <a:gd name="T17" fmla="*/ 0 h 51"/>
                <a:gd name="T18" fmla="*/ 23 w 35"/>
                <a:gd name="T19" fmla="*/ 1 h 51"/>
                <a:gd name="T20" fmla="*/ 27 w 35"/>
                <a:gd name="T21" fmla="*/ 3 h 51"/>
                <a:gd name="T22" fmla="*/ 30 w 35"/>
                <a:gd name="T23" fmla="*/ 5 h 51"/>
                <a:gd name="T24" fmla="*/ 32 w 35"/>
                <a:gd name="T25" fmla="*/ 8 h 51"/>
                <a:gd name="T26" fmla="*/ 33 w 35"/>
                <a:gd name="T27" fmla="*/ 12 h 51"/>
                <a:gd name="T28" fmla="*/ 35 w 35"/>
                <a:gd name="T29" fmla="*/ 15 h 51"/>
                <a:gd name="T30" fmla="*/ 35 w 35"/>
                <a:gd name="T31" fmla="*/ 20 h 51"/>
                <a:gd name="T32" fmla="*/ 35 w 35"/>
                <a:gd name="T33" fmla="*/ 26 h 51"/>
                <a:gd name="T34" fmla="*/ 35 w 35"/>
                <a:gd name="T35" fmla="*/ 31 h 51"/>
                <a:gd name="T36" fmla="*/ 35 w 35"/>
                <a:gd name="T37" fmla="*/ 36 h 51"/>
                <a:gd name="T38" fmla="*/ 33 w 35"/>
                <a:gd name="T39" fmla="*/ 39 h 51"/>
                <a:gd name="T40" fmla="*/ 32 w 35"/>
                <a:gd name="T41" fmla="*/ 43 h 51"/>
                <a:gd name="T42" fmla="*/ 30 w 35"/>
                <a:gd name="T43" fmla="*/ 46 h 51"/>
                <a:gd name="T44" fmla="*/ 28 w 35"/>
                <a:gd name="T45" fmla="*/ 50 h 51"/>
                <a:gd name="T46" fmla="*/ 25 w 35"/>
                <a:gd name="T47" fmla="*/ 51 h 51"/>
                <a:gd name="T48" fmla="*/ 20 w 35"/>
                <a:gd name="T49" fmla="*/ 51 h 51"/>
                <a:gd name="T50" fmla="*/ 15 w 35"/>
                <a:gd name="T51" fmla="*/ 51 h 51"/>
                <a:gd name="T52" fmla="*/ 10 w 35"/>
                <a:gd name="T53" fmla="*/ 51 h 51"/>
                <a:gd name="T54" fmla="*/ 6 w 35"/>
                <a:gd name="T55" fmla="*/ 48 h 51"/>
                <a:gd name="T56" fmla="*/ 3 w 35"/>
                <a:gd name="T57" fmla="*/ 43 h 51"/>
                <a:gd name="T58" fmla="*/ 1 w 35"/>
                <a:gd name="T59" fmla="*/ 38 h 51"/>
                <a:gd name="T60" fmla="*/ 0 w 35"/>
                <a:gd name="T61" fmla="*/ 34 h 51"/>
                <a:gd name="T62" fmla="*/ 0 w 35"/>
                <a:gd name="T63" fmla="*/ 29 h 51"/>
                <a:gd name="T64" fmla="*/ 6 w 35"/>
                <a:gd name="T65" fmla="*/ 26 h 51"/>
                <a:gd name="T66" fmla="*/ 6 w 35"/>
                <a:gd name="T67" fmla="*/ 31 h 51"/>
                <a:gd name="T68" fmla="*/ 6 w 35"/>
                <a:gd name="T69" fmla="*/ 36 h 51"/>
                <a:gd name="T70" fmla="*/ 8 w 35"/>
                <a:gd name="T71" fmla="*/ 39 h 51"/>
                <a:gd name="T72" fmla="*/ 10 w 35"/>
                <a:gd name="T73" fmla="*/ 43 h 51"/>
                <a:gd name="T74" fmla="*/ 13 w 35"/>
                <a:gd name="T75" fmla="*/ 45 h 51"/>
                <a:gd name="T76" fmla="*/ 17 w 35"/>
                <a:gd name="T77" fmla="*/ 46 h 51"/>
                <a:gd name="T78" fmla="*/ 22 w 35"/>
                <a:gd name="T79" fmla="*/ 46 h 51"/>
                <a:gd name="T80" fmla="*/ 25 w 35"/>
                <a:gd name="T81" fmla="*/ 45 h 51"/>
                <a:gd name="T82" fmla="*/ 27 w 35"/>
                <a:gd name="T83" fmla="*/ 41 h 51"/>
                <a:gd name="T84" fmla="*/ 28 w 35"/>
                <a:gd name="T85" fmla="*/ 38 h 51"/>
                <a:gd name="T86" fmla="*/ 28 w 35"/>
                <a:gd name="T87" fmla="*/ 32 h 51"/>
                <a:gd name="T88" fmla="*/ 28 w 35"/>
                <a:gd name="T89" fmla="*/ 27 h 51"/>
                <a:gd name="T90" fmla="*/ 28 w 35"/>
                <a:gd name="T91" fmla="*/ 22 h 51"/>
                <a:gd name="T92" fmla="*/ 28 w 35"/>
                <a:gd name="T93" fmla="*/ 17 h 51"/>
                <a:gd name="T94" fmla="*/ 27 w 35"/>
                <a:gd name="T95" fmla="*/ 13 h 51"/>
                <a:gd name="T96" fmla="*/ 25 w 35"/>
                <a:gd name="T97" fmla="*/ 10 h 51"/>
                <a:gd name="T98" fmla="*/ 23 w 35"/>
                <a:gd name="T99" fmla="*/ 7 h 51"/>
                <a:gd name="T100" fmla="*/ 20 w 35"/>
                <a:gd name="T101" fmla="*/ 5 h 51"/>
                <a:gd name="T102" fmla="*/ 15 w 35"/>
                <a:gd name="T103" fmla="*/ 5 h 51"/>
                <a:gd name="T104" fmla="*/ 11 w 35"/>
                <a:gd name="T105" fmla="*/ 7 h 51"/>
                <a:gd name="T106" fmla="*/ 10 w 35"/>
                <a:gd name="T107" fmla="*/ 10 h 51"/>
                <a:gd name="T108" fmla="*/ 8 w 35"/>
                <a:gd name="T109" fmla="*/ 15 h 51"/>
                <a:gd name="T110" fmla="*/ 6 w 35"/>
                <a:gd name="T111" fmla="*/ 19 h 51"/>
                <a:gd name="T112" fmla="*/ 6 w 35"/>
                <a:gd name="T113" fmla="*/ 24 h 5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5"/>
                <a:gd name="T172" fmla="*/ 0 h 51"/>
                <a:gd name="T173" fmla="*/ 35 w 35"/>
                <a:gd name="T174" fmla="*/ 51 h 5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5" h="51">
                  <a:moveTo>
                    <a:pt x="0" y="26"/>
                  </a:moveTo>
                  <a:lnTo>
                    <a:pt x="0" y="24"/>
                  </a:lnTo>
                  <a:lnTo>
                    <a:pt x="0" y="22"/>
                  </a:lnTo>
                  <a:lnTo>
                    <a:pt x="0" y="20"/>
                  </a:lnTo>
                  <a:lnTo>
                    <a:pt x="0" y="19"/>
                  </a:lnTo>
                  <a:lnTo>
                    <a:pt x="0" y="17"/>
                  </a:lnTo>
                  <a:lnTo>
                    <a:pt x="0" y="15"/>
                  </a:lnTo>
                  <a:lnTo>
                    <a:pt x="1" y="15"/>
                  </a:lnTo>
                  <a:lnTo>
                    <a:pt x="1" y="13"/>
                  </a:lnTo>
                  <a:lnTo>
                    <a:pt x="1" y="12"/>
                  </a:lnTo>
                  <a:lnTo>
                    <a:pt x="1" y="10"/>
                  </a:lnTo>
                  <a:lnTo>
                    <a:pt x="3" y="10"/>
                  </a:lnTo>
                  <a:lnTo>
                    <a:pt x="3" y="8"/>
                  </a:lnTo>
                  <a:lnTo>
                    <a:pt x="3" y="7"/>
                  </a:lnTo>
                  <a:lnTo>
                    <a:pt x="5" y="7"/>
                  </a:lnTo>
                  <a:lnTo>
                    <a:pt x="5" y="5"/>
                  </a:lnTo>
                  <a:lnTo>
                    <a:pt x="6" y="5"/>
                  </a:lnTo>
                  <a:lnTo>
                    <a:pt x="6" y="3"/>
                  </a:lnTo>
                  <a:lnTo>
                    <a:pt x="8" y="3"/>
                  </a:lnTo>
                  <a:lnTo>
                    <a:pt x="10" y="3"/>
                  </a:lnTo>
                  <a:lnTo>
                    <a:pt x="10" y="1"/>
                  </a:lnTo>
                  <a:lnTo>
                    <a:pt x="11" y="1"/>
                  </a:lnTo>
                  <a:lnTo>
                    <a:pt x="13" y="1"/>
                  </a:lnTo>
                  <a:lnTo>
                    <a:pt x="15" y="1"/>
                  </a:lnTo>
                  <a:lnTo>
                    <a:pt x="15" y="0"/>
                  </a:lnTo>
                  <a:lnTo>
                    <a:pt x="17" y="0"/>
                  </a:lnTo>
                  <a:lnTo>
                    <a:pt x="18" y="0"/>
                  </a:lnTo>
                  <a:lnTo>
                    <a:pt x="20" y="0"/>
                  </a:lnTo>
                  <a:lnTo>
                    <a:pt x="22" y="1"/>
                  </a:lnTo>
                  <a:lnTo>
                    <a:pt x="23" y="1"/>
                  </a:lnTo>
                  <a:lnTo>
                    <a:pt x="25" y="1"/>
                  </a:lnTo>
                  <a:lnTo>
                    <a:pt x="27" y="1"/>
                  </a:lnTo>
                  <a:lnTo>
                    <a:pt x="27" y="3"/>
                  </a:lnTo>
                  <a:lnTo>
                    <a:pt x="28" y="3"/>
                  </a:lnTo>
                  <a:lnTo>
                    <a:pt x="28" y="5"/>
                  </a:lnTo>
                  <a:lnTo>
                    <a:pt x="30" y="5"/>
                  </a:lnTo>
                  <a:lnTo>
                    <a:pt x="30" y="7"/>
                  </a:lnTo>
                  <a:lnTo>
                    <a:pt x="32" y="7"/>
                  </a:lnTo>
                  <a:lnTo>
                    <a:pt x="32" y="8"/>
                  </a:lnTo>
                  <a:lnTo>
                    <a:pt x="32" y="10"/>
                  </a:lnTo>
                  <a:lnTo>
                    <a:pt x="33" y="10"/>
                  </a:lnTo>
                  <a:lnTo>
                    <a:pt x="33" y="12"/>
                  </a:lnTo>
                  <a:lnTo>
                    <a:pt x="33" y="13"/>
                  </a:lnTo>
                  <a:lnTo>
                    <a:pt x="35" y="13"/>
                  </a:lnTo>
                  <a:lnTo>
                    <a:pt x="35" y="15"/>
                  </a:lnTo>
                  <a:lnTo>
                    <a:pt x="35" y="17"/>
                  </a:lnTo>
                  <a:lnTo>
                    <a:pt x="35" y="19"/>
                  </a:lnTo>
                  <a:lnTo>
                    <a:pt x="35" y="20"/>
                  </a:lnTo>
                  <a:lnTo>
                    <a:pt x="35" y="22"/>
                  </a:lnTo>
                  <a:lnTo>
                    <a:pt x="35" y="24"/>
                  </a:lnTo>
                  <a:lnTo>
                    <a:pt x="35" y="26"/>
                  </a:lnTo>
                  <a:lnTo>
                    <a:pt x="35" y="27"/>
                  </a:lnTo>
                  <a:lnTo>
                    <a:pt x="35" y="29"/>
                  </a:lnTo>
                  <a:lnTo>
                    <a:pt x="35" y="31"/>
                  </a:lnTo>
                  <a:lnTo>
                    <a:pt x="35" y="32"/>
                  </a:lnTo>
                  <a:lnTo>
                    <a:pt x="35" y="34"/>
                  </a:lnTo>
                  <a:lnTo>
                    <a:pt x="35" y="36"/>
                  </a:lnTo>
                  <a:lnTo>
                    <a:pt x="35" y="38"/>
                  </a:lnTo>
                  <a:lnTo>
                    <a:pt x="35" y="39"/>
                  </a:lnTo>
                  <a:lnTo>
                    <a:pt x="33" y="39"/>
                  </a:lnTo>
                  <a:lnTo>
                    <a:pt x="33" y="41"/>
                  </a:lnTo>
                  <a:lnTo>
                    <a:pt x="33" y="43"/>
                  </a:lnTo>
                  <a:lnTo>
                    <a:pt x="32" y="43"/>
                  </a:lnTo>
                  <a:lnTo>
                    <a:pt x="32" y="45"/>
                  </a:lnTo>
                  <a:lnTo>
                    <a:pt x="32" y="46"/>
                  </a:lnTo>
                  <a:lnTo>
                    <a:pt x="30" y="46"/>
                  </a:lnTo>
                  <a:lnTo>
                    <a:pt x="30" y="48"/>
                  </a:lnTo>
                  <a:lnTo>
                    <a:pt x="28" y="48"/>
                  </a:lnTo>
                  <a:lnTo>
                    <a:pt x="28" y="50"/>
                  </a:lnTo>
                  <a:lnTo>
                    <a:pt x="27" y="50"/>
                  </a:lnTo>
                  <a:lnTo>
                    <a:pt x="25" y="50"/>
                  </a:lnTo>
                  <a:lnTo>
                    <a:pt x="25" y="51"/>
                  </a:lnTo>
                  <a:lnTo>
                    <a:pt x="23" y="51"/>
                  </a:lnTo>
                  <a:lnTo>
                    <a:pt x="22" y="51"/>
                  </a:lnTo>
                  <a:lnTo>
                    <a:pt x="20" y="51"/>
                  </a:lnTo>
                  <a:lnTo>
                    <a:pt x="18" y="51"/>
                  </a:lnTo>
                  <a:lnTo>
                    <a:pt x="17" y="51"/>
                  </a:lnTo>
                  <a:lnTo>
                    <a:pt x="15" y="51"/>
                  </a:lnTo>
                  <a:lnTo>
                    <a:pt x="13" y="51"/>
                  </a:lnTo>
                  <a:lnTo>
                    <a:pt x="11" y="51"/>
                  </a:lnTo>
                  <a:lnTo>
                    <a:pt x="10" y="51"/>
                  </a:lnTo>
                  <a:lnTo>
                    <a:pt x="10" y="50"/>
                  </a:lnTo>
                  <a:lnTo>
                    <a:pt x="8" y="50"/>
                  </a:lnTo>
                  <a:lnTo>
                    <a:pt x="6" y="48"/>
                  </a:lnTo>
                  <a:lnTo>
                    <a:pt x="5" y="46"/>
                  </a:lnTo>
                  <a:lnTo>
                    <a:pt x="3" y="45"/>
                  </a:lnTo>
                  <a:lnTo>
                    <a:pt x="3" y="43"/>
                  </a:lnTo>
                  <a:lnTo>
                    <a:pt x="1" y="41"/>
                  </a:lnTo>
                  <a:lnTo>
                    <a:pt x="1" y="39"/>
                  </a:lnTo>
                  <a:lnTo>
                    <a:pt x="1" y="38"/>
                  </a:lnTo>
                  <a:lnTo>
                    <a:pt x="1" y="36"/>
                  </a:lnTo>
                  <a:lnTo>
                    <a:pt x="0" y="36"/>
                  </a:lnTo>
                  <a:lnTo>
                    <a:pt x="0" y="34"/>
                  </a:lnTo>
                  <a:lnTo>
                    <a:pt x="0" y="32"/>
                  </a:lnTo>
                  <a:lnTo>
                    <a:pt x="0" y="31"/>
                  </a:lnTo>
                  <a:lnTo>
                    <a:pt x="0" y="29"/>
                  </a:lnTo>
                  <a:lnTo>
                    <a:pt x="0" y="27"/>
                  </a:lnTo>
                  <a:lnTo>
                    <a:pt x="0" y="26"/>
                  </a:lnTo>
                  <a:close/>
                  <a:moveTo>
                    <a:pt x="6" y="26"/>
                  </a:moveTo>
                  <a:lnTo>
                    <a:pt x="6" y="27"/>
                  </a:lnTo>
                  <a:lnTo>
                    <a:pt x="6" y="29"/>
                  </a:lnTo>
                  <a:lnTo>
                    <a:pt x="6" y="31"/>
                  </a:lnTo>
                  <a:lnTo>
                    <a:pt x="6" y="32"/>
                  </a:lnTo>
                  <a:lnTo>
                    <a:pt x="6" y="34"/>
                  </a:lnTo>
                  <a:lnTo>
                    <a:pt x="6" y="36"/>
                  </a:lnTo>
                  <a:lnTo>
                    <a:pt x="8" y="36"/>
                  </a:lnTo>
                  <a:lnTo>
                    <a:pt x="8" y="38"/>
                  </a:lnTo>
                  <a:lnTo>
                    <a:pt x="8" y="39"/>
                  </a:lnTo>
                  <a:lnTo>
                    <a:pt x="8" y="41"/>
                  </a:lnTo>
                  <a:lnTo>
                    <a:pt x="10" y="41"/>
                  </a:lnTo>
                  <a:lnTo>
                    <a:pt x="10" y="43"/>
                  </a:lnTo>
                  <a:lnTo>
                    <a:pt x="10" y="45"/>
                  </a:lnTo>
                  <a:lnTo>
                    <a:pt x="11" y="45"/>
                  </a:lnTo>
                  <a:lnTo>
                    <a:pt x="13" y="45"/>
                  </a:lnTo>
                  <a:lnTo>
                    <a:pt x="13" y="46"/>
                  </a:lnTo>
                  <a:lnTo>
                    <a:pt x="15" y="46"/>
                  </a:lnTo>
                  <a:lnTo>
                    <a:pt x="17" y="46"/>
                  </a:lnTo>
                  <a:lnTo>
                    <a:pt x="18" y="46"/>
                  </a:lnTo>
                  <a:lnTo>
                    <a:pt x="20" y="46"/>
                  </a:lnTo>
                  <a:lnTo>
                    <a:pt x="22" y="46"/>
                  </a:lnTo>
                  <a:lnTo>
                    <a:pt x="23" y="46"/>
                  </a:lnTo>
                  <a:lnTo>
                    <a:pt x="23" y="45"/>
                  </a:lnTo>
                  <a:lnTo>
                    <a:pt x="25" y="45"/>
                  </a:lnTo>
                  <a:lnTo>
                    <a:pt x="25" y="43"/>
                  </a:lnTo>
                  <a:lnTo>
                    <a:pt x="27" y="43"/>
                  </a:lnTo>
                  <a:lnTo>
                    <a:pt x="27" y="41"/>
                  </a:lnTo>
                  <a:lnTo>
                    <a:pt x="27" y="39"/>
                  </a:lnTo>
                  <a:lnTo>
                    <a:pt x="27" y="38"/>
                  </a:lnTo>
                  <a:lnTo>
                    <a:pt x="28" y="38"/>
                  </a:lnTo>
                  <a:lnTo>
                    <a:pt x="28" y="36"/>
                  </a:lnTo>
                  <a:lnTo>
                    <a:pt x="28" y="34"/>
                  </a:lnTo>
                  <a:lnTo>
                    <a:pt x="28" y="32"/>
                  </a:lnTo>
                  <a:lnTo>
                    <a:pt x="28" y="31"/>
                  </a:lnTo>
                  <a:lnTo>
                    <a:pt x="28" y="29"/>
                  </a:lnTo>
                  <a:lnTo>
                    <a:pt x="28" y="27"/>
                  </a:lnTo>
                  <a:lnTo>
                    <a:pt x="28" y="26"/>
                  </a:lnTo>
                  <a:lnTo>
                    <a:pt x="28" y="24"/>
                  </a:lnTo>
                  <a:lnTo>
                    <a:pt x="28" y="22"/>
                  </a:lnTo>
                  <a:lnTo>
                    <a:pt x="28" y="20"/>
                  </a:lnTo>
                  <a:lnTo>
                    <a:pt x="28" y="19"/>
                  </a:lnTo>
                  <a:lnTo>
                    <a:pt x="28" y="17"/>
                  </a:lnTo>
                  <a:lnTo>
                    <a:pt x="28" y="15"/>
                  </a:lnTo>
                  <a:lnTo>
                    <a:pt x="28" y="13"/>
                  </a:lnTo>
                  <a:lnTo>
                    <a:pt x="27" y="13"/>
                  </a:lnTo>
                  <a:lnTo>
                    <a:pt x="27" y="12"/>
                  </a:lnTo>
                  <a:lnTo>
                    <a:pt x="27" y="10"/>
                  </a:lnTo>
                  <a:lnTo>
                    <a:pt x="25" y="10"/>
                  </a:lnTo>
                  <a:lnTo>
                    <a:pt x="25" y="8"/>
                  </a:lnTo>
                  <a:lnTo>
                    <a:pt x="23" y="8"/>
                  </a:lnTo>
                  <a:lnTo>
                    <a:pt x="23" y="7"/>
                  </a:lnTo>
                  <a:lnTo>
                    <a:pt x="22" y="7"/>
                  </a:lnTo>
                  <a:lnTo>
                    <a:pt x="20" y="7"/>
                  </a:lnTo>
                  <a:lnTo>
                    <a:pt x="20" y="5"/>
                  </a:lnTo>
                  <a:lnTo>
                    <a:pt x="18" y="5"/>
                  </a:lnTo>
                  <a:lnTo>
                    <a:pt x="17" y="5"/>
                  </a:lnTo>
                  <a:lnTo>
                    <a:pt x="15" y="5"/>
                  </a:lnTo>
                  <a:lnTo>
                    <a:pt x="15" y="7"/>
                  </a:lnTo>
                  <a:lnTo>
                    <a:pt x="13" y="7"/>
                  </a:lnTo>
                  <a:lnTo>
                    <a:pt x="11" y="7"/>
                  </a:lnTo>
                  <a:lnTo>
                    <a:pt x="11" y="8"/>
                  </a:lnTo>
                  <a:lnTo>
                    <a:pt x="10" y="8"/>
                  </a:lnTo>
                  <a:lnTo>
                    <a:pt x="10" y="10"/>
                  </a:lnTo>
                  <a:lnTo>
                    <a:pt x="8" y="12"/>
                  </a:lnTo>
                  <a:lnTo>
                    <a:pt x="8" y="13"/>
                  </a:lnTo>
                  <a:lnTo>
                    <a:pt x="8" y="15"/>
                  </a:lnTo>
                  <a:lnTo>
                    <a:pt x="8" y="17"/>
                  </a:lnTo>
                  <a:lnTo>
                    <a:pt x="6" y="17"/>
                  </a:lnTo>
                  <a:lnTo>
                    <a:pt x="6" y="19"/>
                  </a:lnTo>
                  <a:lnTo>
                    <a:pt x="6" y="20"/>
                  </a:lnTo>
                  <a:lnTo>
                    <a:pt x="6" y="22"/>
                  </a:lnTo>
                  <a:lnTo>
                    <a:pt x="6" y="24"/>
                  </a:lnTo>
                  <a:lnTo>
                    <a:pt x="6" y="26"/>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58" name="Freeform 88"/>
            <p:cNvSpPr>
              <a:spLocks noEditPoints="1"/>
            </p:cNvSpPr>
            <p:nvPr/>
          </p:nvSpPr>
          <p:spPr bwMode="auto">
            <a:xfrm>
              <a:off x="2729" y="1084"/>
              <a:ext cx="35" cy="52"/>
            </a:xfrm>
            <a:custGeom>
              <a:avLst/>
              <a:gdLst>
                <a:gd name="T0" fmla="*/ 0 w 35"/>
                <a:gd name="T1" fmla="*/ 23 h 52"/>
                <a:gd name="T2" fmla="*/ 0 w 35"/>
                <a:gd name="T3" fmla="*/ 18 h 52"/>
                <a:gd name="T4" fmla="*/ 2 w 35"/>
                <a:gd name="T5" fmla="*/ 14 h 52"/>
                <a:gd name="T6" fmla="*/ 3 w 35"/>
                <a:gd name="T7" fmla="*/ 9 h 52"/>
                <a:gd name="T8" fmla="*/ 5 w 35"/>
                <a:gd name="T9" fmla="*/ 6 h 52"/>
                <a:gd name="T10" fmla="*/ 8 w 35"/>
                <a:gd name="T11" fmla="*/ 4 h 52"/>
                <a:gd name="T12" fmla="*/ 12 w 35"/>
                <a:gd name="T13" fmla="*/ 2 h 52"/>
                <a:gd name="T14" fmla="*/ 15 w 35"/>
                <a:gd name="T15" fmla="*/ 0 h 52"/>
                <a:gd name="T16" fmla="*/ 20 w 35"/>
                <a:gd name="T17" fmla="*/ 0 h 52"/>
                <a:gd name="T18" fmla="*/ 23 w 35"/>
                <a:gd name="T19" fmla="*/ 2 h 52"/>
                <a:gd name="T20" fmla="*/ 29 w 35"/>
                <a:gd name="T21" fmla="*/ 4 h 52"/>
                <a:gd name="T22" fmla="*/ 30 w 35"/>
                <a:gd name="T23" fmla="*/ 7 h 52"/>
                <a:gd name="T24" fmla="*/ 32 w 35"/>
                <a:gd name="T25" fmla="*/ 11 h 52"/>
                <a:gd name="T26" fmla="*/ 34 w 35"/>
                <a:gd name="T27" fmla="*/ 14 h 52"/>
                <a:gd name="T28" fmla="*/ 35 w 35"/>
                <a:gd name="T29" fmla="*/ 18 h 52"/>
                <a:gd name="T30" fmla="*/ 35 w 35"/>
                <a:gd name="T31" fmla="*/ 23 h 52"/>
                <a:gd name="T32" fmla="*/ 35 w 35"/>
                <a:gd name="T33" fmla="*/ 28 h 52"/>
                <a:gd name="T34" fmla="*/ 35 w 35"/>
                <a:gd name="T35" fmla="*/ 33 h 52"/>
                <a:gd name="T36" fmla="*/ 34 w 35"/>
                <a:gd name="T37" fmla="*/ 39 h 52"/>
                <a:gd name="T38" fmla="*/ 34 w 35"/>
                <a:gd name="T39" fmla="*/ 44 h 52"/>
                <a:gd name="T40" fmla="*/ 30 w 35"/>
                <a:gd name="T41" fmla="*/ 45 h 52"/>
                <a:gd name="T42" fmla="*/ 27 w 35"/>
                <a:gd name="T43" fmla="*/ 49 h 52"/>
                <a:gd name="T44" fmla="*/ 23 w 35"/>
                <a:gd name="T45" fmla="*/ 52 h 52"/>
                <a:gd name="T46" fmla="*/ 18 w 35"/>
                <a:gd name="T47" fmla="*/ 52 h 52"/>
                <a:gd name="T48" fmla="*/ 13 w 35"/>
                <a:gd name="T49" fmla="*/ 52 h 52"/>
                <a:gd name="T50" fmla="*/ 10 w 35"/>
                <a:gd name="T51" fmla="*/ 51 h 52"/>
                <a:gd name="T52" fmla="*/ 7 w 35"/>
                <a:gd name="T53" fmla="*/ 49 h 52"/>
                <a:gd name="T54" fmla="*/ 3 w 35"/>
                <a:gd name="T55" fmla="*/ 45 h 52"/>
                <a:gd name="T56" fmla="*/ 2 w 35"/>
                <a:gd name="T57" fmla="*/ 42 h 52"/>
                <a:gd name="T58" fmla="*/ 0 w 35"/>
                <a:gd name="T59" fmla="*/ 39 h 52"/>
                <a:gd name="T60" fmla="*/ 0 w 35"/>
                <a:gd name="T61" fmla="*/ 33 h 52"/>
                <a:gd name="T62" fmla="*/ 0 w 35"/>
                <a:gd name="T63" fmla="*/ 28 h 52"/>
                <a:gd name="T64" fmla="*/ 7 w 35"/>
                <a:gd name="T65" fmla="*/ 28 h 52"/>
                <a:gd name="T66" fmla="*/ 7 w 35"/>
                <a:gd name="T67" fmla="*/ 33 h 52"/>
                <a:gd name="T68" fmla="*/ 7 w 35"/>
                <a:gd name="T69" fmla="*/ 39 h 52"/>
                <a:gd name="T70" fmla="*/ 8 w 35"/>
                <a:gd name="T71" fmla="*/ 42 h 52"/>
                <a:gd name="T72" fmla="*/ 10 w 35"/>
                <a:gd name="T73" fmla="*/ 45 h 52"/>
                <a:gd name="T74" fmla="*/ 15 w 35"/>
                <a:gd name="T75" fmla="*/ 47 h 52"/>
                <a:gd name="T76" fmla="*/ 20 w 35"/>
                <a:gd name="T77" fmla="*/ 47 h 52"/>
                <a:gd name="T78" fmla="*/ 23 w 35"/>
                <a:gd name="T79" fmla="*/ 45 h 52"/>
                <a:gd name="T80" fmla="*/ 27 w 35"/>
                <a:gd name="T81" fmla="*/ 42 h 52"/>
                <a:gd name="T82" fmla="*/ 27 w 35"/>
                <a:gd name="T83" fmla="*/ 37 h 52"/>
                <a:gd name="T84" fmla="*/ 29 w 35"/>
                <a:gd name="T85" fmla="*/ 33 h 52"/>
                <a:gd name="T86" fmla="*/ 29 w 35"/>
                <a:gd name="T87" fmla="*/ 28 h 52"/>
                <a:gd name="T88" fmla="*/ 29 w 35"/>
                <a:gd name="T89" fmla="*/ 23 h 52"/>
                <a:gd name="T90" fmla="*/ 29 w 35"/>
                <a:gd name="T91" fmla="*/ 18 h 52"/>
                <a:gd name="T92" fmla="*/ 27 w 35"/>
                <a:gd name="T93" fmla="*/ 13 h 52"/>
                <a:gd name="T94" fmla="*/ 23 w 35"/>
                <a:gd name="T95" fmla="*/ 9 h 52"/>
                <a:gd name="T96" fmla="*/ 20 w 35"/>
                <a:gd name="T97" fmla="*/ 7 h 52"/>
                <a:gd name="T98" fmla="*/ 17 w 35"/>
                <a:gd name="T99" fmla="*/ 6 h 52"/>
                <a:gd name="T100" fmla="*/ 13 w 35"/>
                <a:gd name="T101" fmla="*/ 7 h 52"/>
                <a:gd name="T102" fmla="*/ 10 w 35"/>
                <a:gd name="T103" fmla="*/ 9 h 52"/>
                <a:gd name="T104" fmla="*/ 8 w 35"/>
                <a:gd name="T105" fmla="*/ 13 h 52"/>
                <a:gd name="T106" fmla="*/ 7 w 35"/>
                <a:gd name="T107" fmla="*/ 16 h 52"/>
                <a:gd name="T108" fmla="*/ 7 w 35"/>
                <a:gd name="T109" fmla="*/ 21 h 52"/>
                <a:gd name="T110" fmla="*/ 7 w 35"/>
                <a:gd name="T111" fmla="*/ 26 h 5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5"/>
                <a:gd name="T169" fmla="*/ 0 h 52"/>
                <a:gd name="T170" fmla="*/ 35 w 35"/>
                <a:gd name="T171" fmla="*/ 52 h 5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5" h="52">
                  <a:moveTo>
                    <a:pt x="0" y="26"/>
                  </a:moveTo>
                  <a:lnTo>
                    <a:pt x="0" y="25"/>
                  </a:lnTo>
                  <a:lnTo>
                    <a:pt x="0" y="23"/>
                  </a:lnTo>
                  <a:lnTo>
                    <a:pt x="0" y="21"/>
                  </a:lnTo>
                  <a:lnTo>
                    <a:pt x="0" y="19"/>
                  </a:lnTo>
                  <a:lnTo>
                    <a:pt x="0" y="18"/>
                  </a:lnTo>
                  <a:lnTo>
                    <a:pt x="0" y="16"/>
                  </a:lnTo>
                  <a:lnTo>
                    <a:pt x="0" y="14"/>
                  </a:lnTo>
                  <a:lnTo>
                    <a:pt x="2" y="14"/>
                  </a:lnTo>
                  <a:lnTo>
                    <a:pt x="2" y="13"/>
                  </a:lnTo>
                  <a:lnTo>
                    <a:pt x="2" y="11"/>
                  </a:lnTo>
                  <a:lnTo>
                    <a:pt x="3" y="9"/>
                  </a:lnTo>
                  <a:lnTo>
                    <a:pt x="3" y="7"/>
                  </a:lnTo>
                  <a:lnTo>
                    <a:pt x="5" y="7"/>
                  </a:lnTo>
                  <a:lnTo>
                    <a:pt x="5" y="6"/>
                  </a:lnTo>
                  <a:lnTo>
                    <a:pt x="7" y="6"/>
                  </a:lnTo>
                  <a:lnTo>
                    <a:pt x="7" y="4"/>
                  </a:lnTo>
                  <a:lnTo>
                    <a:pt x="8" y="4"/>
                  </a:lnTo>
                  <a:lnTo>
                    <a:pt x="8" y="2"/>
                  </a:lnTo>
                  <a:lnTo>
                    <a:pt x="10" y="2"/>
                  </a:lnTo>
                  <a:lnTo>
                    <a:pt x="12" y="2"/>
                  </a:lnTo>
                  <a:lnTo>
                    <a:pt x="13" y="2"/>
                  </a:lnTo>
                  <a:lnTo>
                    <a:pt x="13" y="0"/>
                  </a:lnTo>
                  <a:lnTo>
                    <a:pt x="15" y="0"/>
                  </a:lnTo>
                  <a:lnTo>
                    <a:pt x="17" y="0"/>
                  </a:lnTo>
                  <a:lnTo>
                    <a:pt x="18" y="0"/>
                  </a:lnTo>
                  <a:lnTo>
                    <a:pt x="20" y="0"/>
                  </a:lnTo>
                  <a:lnTo>
                    <a:pt x="22" y="0"/>
                  </a:lnTo>
                  <a:lnTo>
                    <a:pt x="22" y="2"/>
                  </a:lnTo>
                  <a:lnTo>
                    <a:pt x="23" y="2"/>
                  </a:lnTo>
                  <a:lnTo>
                    <a:pt x="25" y="2"/>
                  </a:lnTo>
                  <a:lnTo>
                    <a:pt x="27" y="4"/>
                  </a:lnTo>
                  <a:lnTo>
                    <a:pt x="29" y="4"/>
                  </a:lnTo>
                  <a:lnTo>
                    <a:pt x="29" y="6"/>
                  </a:lnTo>
                  <a:lnTo>
                    <a:pt x="30" y="6"/>
                  </a:lnTo>
                  <a:lnTo>
                    <a:pt x="30" y="7"/>
                  </a:lnTo>
                  <a:lnTo>
                    <a:pt x="32" y="7"/>
                  </a:lnTo>
                  <a:lnTo>
                    <a:pt x="32" y="9"/>
                  </a:lnTo>
                  <a:lnTo>
                    <a:pt x="32" y="11"/>
                  </a:lnTo>
                  <a:lnTo>
                    <a:pt x="34" y="11"/>
                  </a:lnTo>
                  <a:lnTo>
                    <a:pt x="34" y="13"/>
                  </a:lnTo>
                  <a:lnTo>
                    <a:pt x="34" y="14"/>
                  </a:lnTo>
                  <a:lnTo>
                    <a:pt x="34" y="16"/>
                  </a:lnTo>
                  <a:lnTo>
                    <a:pt x="35" y="16"/>
                  </a:lnTo>
                  <a:lnTo>
                    <a:pt x="35" y="18"/>
                  </a:lnTo>
                  <a:lnTo>
                    <a:pt x="35" y="19"/>
                  </a:lnTo>
                  <a:lnTo>
                    <a:pt x="35" y="21"/>
                  </a:lnTo>
                  <a:lnTo>
                    <a:pt x="35" y="23"/>
                  </a:lnTo>
                  <a:lnTo>
                    <a:pt x="35" y="25"/>
                  </a:lnTo>
                  <a:lnTo>
                    <a:pt x="35" y="26"/>
                  </a:lnTo>
                  <a:lnTo>
                    <a:pt x="35" y="28"/>
                  </a:lnTo>
                  <a:lnTo>
                    <a:pt x="35" y="30"/>
                  </a:lnTo>
                  <a:lnTo>
                    <a:pt x="35" y="32"/>
                  </a:lnTo>
                  <a:lnTo>
                    <a:pt x="35" y="33"/>
                  </a:lnTo>
                  <a:lnTo>
                    <a:pt x="35" y="35"/>
                  </a:lnTo>
                  <a:lnTo>
                    <a:pt x="35" y="37"/>
                  </a:lnTo>
                  <a:lnTo>
                    <a:pt x="34" y="39"/>
                  </a:lnTo>
                  <a:lnTo>
                    <a:pt x="34" y="40"/>
                  </a:lnTo>
                  <a:lnTo>
                    <a:pt x="34" y="42"/>
                  </a:lnTo>
                  <a:lnTo>
                    <a:pt x="34" y="44"/>
                  </a:lnTo>
                  <a:lnTo>
                    <a:pt x="32" y="44"/>
                  </a:lnTo>
                  <a:lnTo>
                    <a:pt x="32" y="45"/>
                  </a:lnTo>
                  <a:lnTo>
                    <a:pt x="30" y="45"/>
                  </a:lnTo>
                  <a:lnTo>
                    <a:pt x="30" y="47"/>
                  </a:lnTo>
                  <a:lnTo>
                    <a:pt x="29" y="49"/>
                  </a:lnTo>
                  <a:lnTo>
                    <a:pt x="27" y="49"/>
                  </a:lnTo>
                  <a:lnTo>
                    <a:pt x="27" y="51"/>
                  </a:lnTo>
                  <a:lnTo>
                    <a:pt x="25" y="51"/>
                  </a:lnTo>
                  <a:lnTo>
                    <a:pt x="23" y="52"/>
                  </a:lnTo>
                  <a:lnTo>
                    <a:pt x="22" y="52"/>
                  </a:lnTo>
                  <a:lnTo>
                    <a:pt x="20" y="52"/>
                  </a:lnTo>
                  <a:lnTo>
                    <a:pt x="18" y="52"/>
                  </a:lnTo>
                  <a:lnTo>
                    <a:pt x="17" y="52"/>
                  </a:lnTo>
                  <a:lnTo>
                    <a:pt x="15" y="52"/>
                  </a:lnTo>
                  <a:lnTo>
                    <a:pt x="13" y="52"/>
                  </a:lnTo>
                  <a:lnTo>
                    <a:pt x="12" y="52"/>
                  </a:lnTo>
                  <a:lnTo>
                    <a:pt x="10" y="52"/>
                  </a:lnTo>
                  <a:lnTo>
                    <a:pt x="10" y="51"/>
                  </a:lnTo>
                  <a:lnTo>
                    <a:pt x="8" y="51"/>
                  </a:lnTo>
                  <a:lnTo>
                    <a:pt x="7" y="51"/>
                  </a:lnTo>
                  <a:lnTo>
                    <a:pt x="7" y="49"/>
                  </a:lnTo>
                  <a:lnTo>
                    <a:pt x="5" y="49"/>
                  </a:lnTo>
                  <a:lnTo>
                    <a:pt x="5" y="47"/>
                  </a:lnTo>
                  <a:lnTo>
                    <a:pt x="3" y="45"/>
                  </a:lnTo>
                  <a:lnTo>
                    <a:pt x="3" y="44"/>
                  </a:lnTo>
                  <a:lnTo>
                    <a:pt x="2" y="44"/>
                  </a:lnTo>
                  <a:lnTo>
                    <a:pt x="2" y="42"/>
                  </a:lnTo>
                  <a:lnTo>
                    <a:pt x="2" y="40"/>
                  </a:lnTo>
                  <a:lnTo>
                    <a:pt x="2" y="39"/>
                  </a:lnTo>
                  <a:lnTo>
                    <a:pt x="0" y="39"/>
                  </a:lnTo>
                  <a:lnTo>
                    <a:pt x="0" y="37"/>
                  </a:lnTo>
                  <a:lnTo>
                    <a:pt x="0" y="35"/>
                  </a:lnTo>
                  <a:lnTo>
                    <a:pt x="0" y="33"/>
                  </a:lnTo>
                  <a:lnTo>
                    <a:pt x="0" y="32"/>
                  </a:lnTo>
                  <a:lnTo>
                    <a:pt x="0" y="30"/>
                  </a:lnTo>
                  <a:lnTo>
                    <a:pt x="0" y="28"/>
                  </a:lnTo>
                  <a:lnTo>
                    <a:pt x="0" y="26"/>
                  </a:lnTo>
                  <a:close/>
                  <a:moveTo>
                    <a:pt x="7" y="26"/>
                  </a:moveTo>
                  <a:lnTo>
                    <a:pt x="7" y="28"/>
                  </a:lnTo>
                  <a:lnTo>
                    <a:pt x="7" y="30"/>
                  </a:lnTo>
                  <a:lnTo>
                    <a:pt x="7" y="32"/>
                  </a:lnTo>
                  <a:lnTo>
                    <a:pt x="7" y="33"/>
                  </a:lnTo>
                  <a:lnTo>
                    <a:pt x="7" y="35"/>
                  </a:lnTo>
                  <a:lnTo>
                    <a:pt x="7" y="37"/>
                  </a:lnTo>
                  <a:lnTo>
                    <a:pt x="7" y="39"/>
                  </a:lnTo>
                  <a:lnTo>
                    <a:pt x="8" y="39"/>
                  </a:lnTo>
                  <a:lnTo>
                    <a:pt x="8" y="40"/>
                  </a:lnTo>
                  <a:lnTo>
                    <a:pt x="8" y="42"/>
                  </a:lnTo>
                  <a:lnTo>
                    <a:pt x="8" y="44"/>
                  </a:lnTo>
                  <a:lnTo>
                    <a:pt x="10" y="44"/>
                  </a:lnTo>
                  <a:lnTo>
                    <a:pt x="10" y="45"/>
                  </a:lnTo>
                  <a:lnTo>
                    <a:pt x="12" y="45"/>
                  </a:lnTo>
                  <a:lnTo>
                    <a:pt x="13" y="47"/>
                  </a:lnTo>
                  <a:lnTo>
                    <a:pt x="15" y="47"/>
                  </a:lnTo>
                  <a:lnTo>
                    <a:pt x="17" y="47"/>
                  </a:lnTo>
                  <a:lnTo>
                    <a:pt x="18" y="47"/>
                  </a:lnTo>
                  <a:lnTo>
                    <a:pt x="20" y="47"/>
                  </a:lnTo>
                  <a:lnTo>
                    <a:pt x="22" y="47"/>
                  </a:lnTo>
                  <a:lnTo>
                    <a:pt x="22" y="45"/>
                  </a:lnTo>
                  <a:lnTo>
                    <a:pt x="23" y="45"/>
                  </a:lnTo>
                  <a:lnTo>
                    <a:pt x="25" y="44"/>
                  </a:lnTo>
                  <a:lnTo>
                    <a:pt x="25" y="42"/>
                  </a:lnTo>
                  <a:lnTo>
                    <a:pt x="27" y="42"/>
                  </a:lnTo>
                  <a:lnTo>
                    <a:pt x="27" y="40"/>
                  </a:lnTo>
                  <a:lnTo>
                    <a:pt x="27" y="39"/>
                  </a:lnTo>
                  <a:lnTo>
                    <a:pt x="27" y="37"/>
                  </a:lnTo>
                  <a:lnTo>
                    <a:pt x="29" y="37"/>
                  </a:lnTo>
                  <a:lnTo>
                    <a:pt x="29" y="35"/>
                  </a:lnTo>
                  <a:lnTo>
                    <a:pt x="29" y="33"/>
                  </a:lnTo>
                  <a:lnTo>
                    <a:pt x="29" y="32"/>
                  </a:lnTo>
                  <a:lnTo>
                    <a:pt x="29" y="30"/>
                  </a:lnTo>
                  <a:lnTo>
                    <a:pt x="29" y="28"/>
                  </a:lnTo>
                  <a:lnTo>
                    <a:pt x="29" y="26"/>
                  </a:lnTo>
                  <a:lnTo>
                    <a:pt x="29" y="25"/>
                  </a:lnTo>
                  <a:lnTo>
                    <a:pt x="29" y="23"/>
                  </a:lnTo>
                  <a:lnTo>
                    <a:pt x="29" y="21"/>
                  </a:lnTo>
                  <a:lnTo>
                    <a:pt x="29" y="19"/>
                  </a:lnTo>
                  <a:lnTo>
                    <a:pt x="29" y="18"/>
                  </a:lnTo>
                  <a:lnTo>
                    <a:pt x="27" y="16"/>
                  </a:lnTo>
                  <a:lnTo>
                    <a:pt x="27" y="14"/>
                  </a:lnTo>
                  <a:lnTo>
                    <a:pt x="27" y="13"/>
                  </a:lnTo>
                  <a:lnTo>
                    <a:pt x="25" y="11"/>
                  </a:lnTo>
                  <a:lnTo>
                    <a:pt x="25" y="9"/>
                  </a:lnTo>
                  <a:lnTo>
                    <a:pt x="23" y="9"/>
                  </a:lnTo>
                  <a:lnTo>
                    <a:pt x="23" y="7"/>
                  </a:lnTo>
                  <a:lnTo>
                    <a:pt x="22" y="7"/>
                  </a:lnTo>
                  <a:lnTo>
                    <a:pt x="20" y="7"/>
                  </a:lnTo>
                  <a:lnTo>
                    <a:pt x="20" y="6"/>
                  </a:lnTo>
                  <a:lnTo>
                    <a:pt x="18" y="6"/>
                  </a:lnTo>
                  <a:lnTo>
                    <a:pt x="17" y="6"/>
                  </a:lnTo>
                  <a:lnTo>
                    <a:pt x="15" y="6"/>
                  </a:lnTo>
                  <a:lnTo>
                    <a:pt x="15" y="7"/>
                  </a:lnTo>
                  <a:lnTo>
                    <a:pt x="13" y="7"/>
                  </a:lnTo>
                  <a:lnTo>
                    <a:pt x="12" y="7"/>
                  </a:lnTo>
                  <a:lnTo>
                    <a:pt x="12" y="9"/>
                  </a:lnTo>
                  <a:lnTo>
                    <a:pt x="10" y="9"/>
                  </a:lnTo>
                  <a:lnTo>
                    <a:pt x="10" y="11"/>
                  </a:lnTo>
                  <a:lnTo>
                    <a:pt x="8" y="11"/>
                  </a:lnTo>
                  <a:lnTo>
                    <a:pt x="8" y="13"/>
                  </a:lnTo>
                  <a:lnTo>
                    <a:pt x="8" y="14"/>
                  </a:lnTo>
                  <a:lnTo>
                    <a:pt x="8" y="16"/>
                  </a:lnTo>
                  <a:lnTo>
                    <a:pt x="7" y="16"/>
                  </a:lnTo>
                  <a:lnTo>
                    <a:pt x="7" y="18"/>
                  </a:lnTo>
                  <a:lnTo>
                    <a:pt x="7" y="19"/>
                  </a:lnTo>
                  <a:lnTo>
                    <a:pt x="7" y="21"/>
                  </a:lnTo>
                  <a:lnTo>
                    <a:pt x="7" y="23"/>
                  </a:lnTo>
                  <a:lnTo>
                    <a:pt x="7" y="25"/>
                  </a:lnTo>
                  <a:lnTo>
                    <a:pt x="7" y="26"/>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59" name="Freeform 89"/>
            <p:cNvSpPr>
              <a:spLocks/>
            </p:cNvSpPr>
            <p:nvPr/>
          </p:nvSpPr>
          <p:spPr bwMode="auto">
            <a:xfrm>
              <a:off x="2734" y="1252"/>
              <a:ext cx="20" cy="50"/>
            </a:xfrm>
            <a:custGeom>
              <a:avLst/>
              <a:gdLst>
                <a:gd name="T0" fmla="*/ 20 w 20"/>
                <a:gd name="T1" fmla="*/ 50 h 50"/>
                <a:gd name="T2" fmla="*/ 13 w 20"/>
                <a:gd name="T3" fmla="*/ 50 h 50"/>
                <a:gd name="T4" fmla="*/ 13 w 20"/>
                <a:gd name="T5" fmla="*/ 12 h 50"/>
                <a:gd name="T6" fmla="*/ 12 w 20"/>
                <a:gd name="T7" fmla="*/ 12 h 50"/>
                <a:gd name="T8" fmla="*/ 12 w 20"/>
                <a:gd name="T9" fmla="*/ 14 h 50"/>
                <a:gd name="T10" fmla="*/ 10 w 20"/>
                <a:gd name="T11" fmla="*/ 14 h 50"/>
                <a:gd name="T12" fmla="*/ 8 w 20"/>
                <a:gd name="T13" fmla="*/ 14 h 50"/>
                <a:gd name="T14" fmla="*/ 8 w 20"/>
                <a:gd name="T15" fmla="*/ 16 h 50"/>
                <a:gd name="T16" fmla="*/ 7 w 20"/>
                <a:gd name="T17" fmla="*/ 16 h 50"/>
                <a:gd name="T18" fmla="*/ 5 w 20"/>
                <a:gd name="T19" fmla="*/ 16 h 50"/>
                <a:gd name="T20" fmla="*/ 5 w 20"/>
                <a:gd name="T21" fmla="*/ 18 h 50"/>
                <a:gd name="T22" fmla="*/ 3 w 20"/>
                <a:gd name="T23" fmla="*/ 18 h 50"/>
                <a:gd name="T24" fmla="*/ 2 w 20"/>
                <a:gd name="T25" fmla="*/ 18 h 50"/>
                <a:gd name="T26" fmla="*/ 2 w 20"/>
                <a:gd name="T27" fmla="*/ 19 h 50"/>
                <a:gd name="T28" fmla="*/ 0 w 20"/>
                <a:gd name="T29" fmla="*/ 19 h 50"/>
                <a:gd name="T30" fmla="*/ 0 w 20"/>
                <a:gd name="T31" fmla="*/ 12 h 50"/>
                <a:gd name="T32" fmla="*/ 2 w 20"/>
                <a:gd name="T33" fmla="*/ 12 h 50"/>
                <a:gd name="T34" fmla="*/ 3 w 20"/>
                <a:gd name="T35" fmla="*/ 12 h 50"/>
                <a:gd name="T36" fmla="*/ 3 w 20"/>
                <a:gd name="T37" fmla="*/ 11 h 50"/>
                <a:gd name="T38" fmla="*/ 5 w 20"/>
                <a:gd name="T39" fmla="*/ 11 h 50"/>
                <a:gd name="T40" fmla="*/ 7 w 20"/>
                <a:gd name="T41" fmla="*/ 9 h 50"/>
                <a:gd name="T42" fmla="*/ 8 w 20"/>
                <a:gd name="T43" fmla="*/ 9 h 50"/>
                <a:gd name="T44" fmla="*/ 8 w 20"/>
                <a:gd name="T45" fmla="*/ 7 h 50"/>
                <a:gd name="T46" fmla="*/ 10 w 20"/>
                <a:gd name="T47" fmla="*/ 7 h 50"/>
                <a:gd name="T48" fmla="*/ 10 w 20"/>
                <a:gd name="T49" fmla="*/ 5 h 50"/>
                <a:gd name="T50" fmla="*/ 12 w 20"/>
                <a:gd name="T51" fmla="*/ 5 h 50"/>
                <a:gd name="T52" fmla="*/ 12 w 20"/>
                <a:gd name="T53" fmla="*/ 4 h 50"/>
                <a:gd name="T54" fmla="*/ 13 w 20"/>
                <a:gd name="T55" fmla="*/ 4 h 50"/>
                <a:gd name="T56" fmla="*/ 13 w 20"/>
                <a:gd name="T57" fmla="*/ 2 h 50"/>
                <a:gd name="T58" fmla="*/ 15 w 20"/>
                <a:gd name="T59" fmla="*/ 2 h 50"/>
                <a:gd name="T60" fmla="*/ 15 w 20"/>
                <a:gd name="T61" fmla="*/ 0 h 50"/>
                <a:gd name="T62" fmla="*/ 20 w 20"/>
                <a:gd name="T63" fmla="*/ 0 h 50"/>
                <a:gd name="T64" fmla="*/ 20 w 20"/>
                <a:gd name="T65" fmla="*/ 50 h 5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0"/>
                <a:gd name="T100" fmla="*/ 0 h 50"/>
                <a:gd name="T101" fmla="*/ 20 w 20"/>
                <a:gd name="T102" fmla="*/ 50 h 5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0" h="50">
                  <a:moveTo>
                    <a:pt x="20" y="50"/>
                  </a:moveTo>
                  <a:lnTo>
                    <a:pt x="13" y="50"/>
                  </a:lnTo>
                  <a:lnTo>
                    <a:pt x="13" y="12"/>
                  </a:lnTo>
                  <a:lnTo>
                    <a:pt x="12" y="12"/>
                  </a:lnTo>
                  <a:lnTo>
                    <a:pt x="12" y="14"/>
                  </a:lnTo>
                  <a:lnTo>
                    <a:pt x="10" y="14"/>
                  </a:lnTo>
                  <a:lnTo>
                    <a:pt x="8" y="14"/>
                  </a:lnTo>
                  <a:lnTo>
                    <a:pt x="8" y="16"/>
                  </a:lnTo>
                  <a:lnTo>
                    <a:pt x="7" y="16"/>
                  </a:lnTo>
                  <a:lnTo>
                    <a:pt x="5" y="16"/>
                  </a:lnTo>
                  <a:lnTo>
                    <a:pt x="5" y="18"/>
                  </a:lnTo>
                  <a:lnTo>
                    <a:pt x="3" y="18"/>
                  </a:lnTo>
                  <a:lnTo>
                    <a:pt x="2" y="18"/>
                  </a:lnTo>
                  <a:lnTo>
                    <a:pt x="2" y="19"/>
                  </a:lnTo>
                  <a:lnTo>
                    <a:pt x="0" y="19"/>
                  </a:lnTo>
                  <a:lnTo>
                    <a:pt x="0" y="12"/>
                  </a:lnTo>
                  <a:lnTo>
                    <a:pt x="2" y="12"/>
                  </a:lnTo>
                  <a:lnTo>
                    <a:pt x="3" y="12"/>
                  </a:lnTo>
                  <a:lnTo>
                    <a:pt x="3" y="11"/>
                  </a:lnTo>
                  <a:lnTo>
                    <a:pt x="5" y="11"/>
                  </a:lnTo>
                  <a:lnTo>
                    <a:pt x="7" y="9"/>
                  </a:lnTo>
                  <a:lnTo>
                    <a:pt x="8" y="9"/>
                  </a:lnTo>
                  <a:lnTo>
                    <a:pt x="8" y="7"/>
                  </a:lnTo>
                  <a:lnTo>
                    <a:pt x="10" y="7"/>
                  </a:lnTo>
                  <a:lnTo>
                    <a:pt x="10" y="5"/>
                  </a:lnTo>
                  <a:lnTo>
                    <a:pt x="12" y="5"/>
                  </a:lnTo>
                  <a:lnTo>
                    <a:pt x="12" y="4"/>
                  </a:lnTo>
                  <a:lnTo>
                    <a:pt x="13" y="4"/>
                  </a:lnTo>
                  <a:lnTo>
                    <a:pt x="13" y="2"/>
                  </a:lnTo>
                  <a:lnTo>
                    <a:pt x="15" y="2"/>
                  </a:lnTo>
                  <a:lnTo>
                    <a:pt x="15" y="0"/>
                  </a:lnTo>
                  <a:lnTo>
                    <a:pt x="20" y="0"/>
                  </a:lnTo>
                  <a:lnTo>
                    <a:pt x="20" y="5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60" name="Freeform 90"/>
            <p:cNvSpPr>
              <a:spLocks/>
            </p:cNvSpPr>
            <p:nvPr/>
          </p:nvSpPr>
          <p:spPr bwMode="auto">
            <a:xfrm>
              <a:off x="2783" y="1555"/>
              <a:ext cx="139" cy="220"/>
            </a:xfrm>
            <a:custGeom>
              <a:avLst/>
              <a:gdLst>
                <a:gd name="T0" fmla="*/ 0 w 139"/>
                <a:gd name="T1" fmla="*/ 0 h 220"/>
                <a:gd name="T2" fmla="*/ 139 w 139"/>
                <a:gd name="T3" fmla="*/ 60 h 220"/>
                <a:gd name="T4" fmla="*/ 139 w 139"/>
                <a:gd name="T5" fmla="*/ 220 h 220"/>
                <a:gd name="T6" fmla="*/ 0 w 139"/>
                <a:gd name="T7" fmla="*/ 161 h 220"/>
                <a:gd name="T8" fmla="*/ 0 w 139"/>
                <a:gd name="T9" fmla="*/ 0 h 220"/>
                <a:gd name="T10" fmla="*/ 0 60000 65536"/>
                <a:gd name="T11" fmla="*/ 0 60000 65536"/>
                <a:gd name="T12" fmla="*/ 0 60000 65536"/>
                <a:gd name="T13" fmla="*/ 0 60000 65536"/>
                <a:gd name="T14" fmla="*/ 0 60000 65536"/>
                <a:gd name="T15" fmla="*/ 0 w 139"/>
                <a:gd name="T16" fmla="*/ 0 h 220"/>
                <a:gd name="T17" fmla="*/ 139 w 139"/>
                <a:gd name="T18" fmla="*/ 220 h 220"/>
              </a:gdLst>
              <a:ahLst/>
              <a:cxnLst>
                <a:cxn ang="T10">
                  <a:pos x="T0" y="T1"/>
                </a:cxn>
                <a:cxn ang="T11">
                  <a:pos x="T2" y="T3"/>
                </a:cxn>
                <a:cxn ang="T12">
                  <a:pos x="T4" y="T5"/>
                </a:cxn>
                <a:cxn ang="T13">
                  <a:pos x="T6" y="T7"/>
                </a:cxn>
                <a:cxn ang="T14">
                  <a:pos x="T8" y="T9"/>
                </a:cxn>
              </a:cxnLst>
              <a:rect l="T15" t="T16" r="T17" b="T18"/>
              <a:pathLst>
                <a:path w="139" h="220">
                  <a:moveTo>
                    <a:pt x="0" y="0"/>
                  </a:moveTo>
                  <a:lnTo>
                    <a:pt x="139" y="60"/>
                  </a:lnTo>
                  <a:lnTo>
                    <a:pt x="139" y="220"/>
                  </a:lnTo>
                  <a:lnTo>
                    <a:pt x="0" y="161"/>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61" name="Freeform 91"/>
            <p:cNvSpPr>
              <a:spLocks/>
            </p:cNvSpPr>
            <p:nvPr/>
          </p:nvSpPr>
          <p:spPr bwMode="auto">
            <a:xfrm>
              <a:off x="2783" y="1555"/>
              <a:ext cx="139" cy="220"/>
            </a:xfrm>
            <a:custGeom>
              <a:avLst/>
              <a:gdLst>
                <a:gd name="T0" fmla="*/ 0 w 139"/>
                <a:gd name="T1" fmla="*/ 0 h 220"/>
                <a:gd name="T2" fmla="*/ 139 w 139"/>
                <a:gd name="T3" fmla="*/ 60 h 220"/>
                <a:gd name="T4" fmla="*/ 139 w 139"/>
                <a:gd name="T5" fmla="*/ 220 h 220"/>
                <a:gd name="T6" fmla="*/ 0 w 139"/>
                <a:gd name="T7" fmla="*/ 161 h 220"/>
                <a:gd name="T8" fmla="*/ 0 w 139"/>
                <a:gd name="T9" fmla="*/ 0 h 220"/>
                <a:gd name="T10" fmla="*/ 0 60000 65536"/>
                <a:gd name="T11" fmla="*/ 0 60000 65536"/>
                <a:gd name="T12" fmla="*/ 0 60000 65536"/>
                <a:gd name="T13" fmla="*/ 0 60000 65536"/>
                <a:gd name="T14" fmla="*/ 0 60000 65536"/>
                <a:gd name="T15" fmla="*/ 0 w 139"/>
                <a:gd name="T16" fmla="*/ 0 h 220"/>
                <a:gd name="T17" fmla="*/ 139 w 139"/>
                <a:gd name="T18" fmla="*/ 220 h 220"/>
              </a:gdLst>
              <a:ahLst/>
              <a:cxnLst>
                <a:cxn ang="T10">
                  <a:pos x="T0" y="T1"/>
                </a:cxn>
                <a:cxn ang="T11">
                  <a:pos x="T2" y="T3"/>
                </a:cxn>
                <a:cxn ang="T12">
                  <a:pos x="T4" y="T5"/>
                </a:cxn>
                <a:cxn ang="T13">
                  <a:pos x="T6" y="T7"/>
                </a:cxn>
                <a:cxn ang="T14">
                  <a:pos x="T8" y="T9"/>
                </a:cxn>
              </a:cxnLst>
              <a:rect l="T15" t="T16" r="T17" b="T18"/>
              <a:pathLst>
                <a:path w="139" h="220">
                  <a:moveTo>
                    <a:pt x="0" y="0"/>
                  </a:moveTo>
                  <a:lnTo>
                    <a:pt x="139" y="60"/>
                  </a:lnTo>
                  <a:lnTo>
                    <a:pt x="139" y="220"/>
                  </a:lnTo>
                  <a:lnTo>
                    <a:pt x="0" y="161"/>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162" name="Freeform 92"/>
            <p:cNvSpPr>
              <a:spLocks/>
            </p:cNvSpPr>
            <p:nvPr/>
          </p:nvSpPr>
          <p:spPr bwMode="auto">
            <a:xfrm>
              <a:off x="2783" y="1716"/>
              <a:ext cx="139" cy="219"/>
            </a:xfrm>
            <a:custGeom>
              <a:avLst/>
              <a:gdLst>
                <a:gd name="T0" fmla="*/ 0 w 139"/>
                <a:gd name="T1" fmla="*/ 0 h 219"/>
                <a:gd name="T2" fmla="*/ 139 w 139"/>
                <a:gd name="T3" fmla="*/ 59 h 219"/>
                <a:gd name="T4" fmla="*/ 139 w 139"/>
                <a:gd name="T5" fmla="*/ 219 h 219"/>
                <a:gd name="T6" fmla="*/ 0 w 139"/>
                <a:gd name="T7" fmla="*/ 159 h 219"/>
                <a:gd name="T8" fmla="*/ 0 w 139"/>
                <a:gd name="T9" fmla="*/ 0 h 219"/>
                <a:gd name="T10" fmla="*/ 0 60000 65536"/>
                <a:gd name="T11" fmla="*/ 0 60000 65536"/>
                <a:gd name="T12" fmla="*/ 0 60000 65536"/>
                <a:gd name="T13" fmla="*/ 0 60000 65536"/>
                <a:gd name="T14" fmla="*/ 0 60000 65536"/>
                <a:gd name="T15" fmla="*/ 0 w 139"/>
                <a:gd name="T16" fmla="*/ 0 h 219"/>
                <a:gd name="T17" fmla="*/ 139 w 139"/>
                <a:gd name="T18" fmla="*/ 219 h 219"/>
              </a:gdLst>
              <a:ahLst/>
              <a:cxnLst>
                <a:cxn ang="T10">
                  <a:pos x="T0" y="T1"/>
                </a:cxn>
                <a:cxn ang="T11">
                  <a:pos x="T2" y="T3"/>
                </a:cxn>
                <a:cxn ang="T12">
                  <a:pos x="T4" y="T5"/>
                </a:cxn>
                <a:cxn ang="T13">
                  <a:pos x="T6" y="T7"/>
                </a:cxn>
                <a:cxn ang="T14">
                  <a:pos x="T8" y="T9"/>
                </a:cxn>
              </a:cxnLst>
              <a:rect l="T15" t="T16" r="T17" b="T18"/>
              <a:pathLst>
                <a:path w="139" h="219">
                  <a:moveTo>
                    <a:pt x="0" y="0"/>
                  </a:moveTo>
                  <a:lnTo>
                    <a:pt x="139" y="59"/>
                  </a:lnTo>
                  <a:lnTo>
                    <a:pt x="139" y="219"/>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63" name="Freeform 93"/>
            <p:cNvSpPr>
              <a:spLocks/>
            </p:cNvSpPr>
            <p:nvPr/>
          </p:nvSpPr>
          <p:spPr bwMode="auto">
            <a:xfrm>
              <a:off x="2783" y="1716"/>
              <a:ext cx="139" cy="219"/>
            </a:xfrm>
            <a:custGeom>
              <a:avLst/>
              <a:gdLst>
                <a:gd name="T0" fmla="*/ 0 w 139"/>
                <a:gd name="T1" fmla="*/ 0 h 219"/>
                <a:gd name="T2" fmla="*/ 139 w 139"/>
                <a:gd name="T3" fmla="*/ 59 h 219"/>
                <a:gd name="T4" fmla="*/ 139 w 139"/>
                <a:gd name="T5" fmla="*/ 219 h 219"/>
                <a:gd name="T6" fmla="*/ 0 w 139"/>
                <a:gd name="T7" fmla="*/ 159 h 219"/>
                <a:gd name="T8" fmla="*/ 0 w 139"/>
                <a:gd name="T9" fmla="*/ 0 h 219"/>
                <a:gd name="T10" fmla="*/ 0 60000 65536"/>
                <a:gd name="T11" fmla="*/ 0 60000 65536"/>
                <a:gd name="T12" fmla="*/ 0 60000 65536"/>
                <a:gd name="T13" fmla="*/ 0 60000 65536"/>
                <a:gd name="T14" fmla="*/ 0 60000 65536"/>
                <a:gd name="T15" fmla="*/ 0 w 139"/>
                <a:gd name="T16" fmla="*/ 0 h 219"/>
                <a:gd name="T17" fmla="*/ 139 w 139"/>
                <a:gd name="T18" fmla="*/ 219 h 219"/>
              </a:gdLst>
              <a:ahLst/>
              <a:cxnLst>
                <a:cxn ang="T10">
                  <a:pos x="T0" y="T1"/>
                </a:cxn>
                <a:cxn ang="T11">
                  <a:pos x="T2" y="T3"/>
                </a:cxn>
                <a:cxn ang="T12">
                  <a:pos x="T4" y="T5"/>
                </a:cxn>
                <a:cxn ang="T13">
                  <a:pos x="T6" y="T7"/>
                </a:cxn>
                <a:cxn ang="T14">
                  <a:pos x="T8" y="T9"/>
                </a:cxn>
              </a:cxnLst>
              <a:rect l="T15" t="T16" r="T17" b="T18"/>
              <a:pathLst>
                <a:path w="139" h="219">
                  <a:moveTo>
                    <a:pt x="0" y="0"/>
                  </a:moveTo>
                  <a:lnTo>
                    <a:pt x="139" y="59"/>
                  </a:lnTo>
                  <a:lnTo>
                    <a:pt x="139" y="219"/>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164" name="Freeform 94"/>
            <p:cNvSpPr>
              <a:spLocks/>
            </p:cNvSpPr>
            <p:nvPr/>
          </p:nvSpPr>
          <p:spPr bwMode="auto">
            <a:xfrm>
              <a:off x="2922" y="1615"/>
              <a:ext cx="138" cy="220"/>
            </a:xfrm>
            <a:custGeom>
              <a:avLst/>
              <a:gdLst>
                <a:gd name="T0" fmla="*/ 0 w 138"/>
                <a:gd name="T1" fmla="*/ 0 h 220"/>
                <a:gd name="T2" fmla="*/ 138 w 138"/>
                <a:gd name="T3" fmla="*/ 61 h 220"/>
                <a:gd name="T4" fmla="*/ 138 w 138"/>
                <a:gd name="T5" fmla="*/ 220 h 220"/>
                <a:gd name="T6" fmla="*/ 0 w 138"/>
                <a:gd name="T7" fmla="*/ 160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1"/>
                  </a:lnTo>
                  <a:lnTo>
                    <a:pt x="138" y="220"/>
                  </a:lnTo>
                  <a:lnTo>
                    <a:pt x="0" y="160"/>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65" name="Freeform 95"/>
            <p:cNvSpPr>
              <a:spLocks/>
            </p:cNvSpPr>
            <p:nvPr/>
          </p:nvSpPr>
          <p:spPr bwMode="auto">
            <a:xfrm>
              <a:off x="2922" y="1615"/>
              <a:ext cx="138" cy="220"/>
            </a:xfrm>
            <a:custGeom>
              <a:avLst/>
              <a:gdLst>
                <a:gd name="T0" fmla="*/ 0 w 138"/>
                <a:gd name="T1" fmla="*/ 0 h 220"/>
                <a:gd name="T2" fmla="*/ 138 w 138"/>
                <a:gd name="T3" fmla="*/ 61 h 220"/>
                <a:gd name="T4" fmla="*/ 138 w 138"/>
                <a:gd name="T5" fmla="*/ 220 h 220"/>
                <a:gd name="T6" fmla="*/ 0 w 138"/>
                <a:gd name="T7" fmla="*/ 160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1"/>
                  </a:lnTo>
                  <a:lnTo>
                    <a:pt x="138" y="220"/>
                  </a:lnTo>
                  <a:lnTo>
                    <a:pt x="0" y="160"/>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166" name="Freeform 96"/>
            <p:cNvSpPr>
              <a:spLocks/>
            </p:cNvSpPr>
            <p:nvPr/>
          </p:nvSpPr>
          <p:spPr bwMode="auto">
            <a:xfrm>
              <a:off x="2922" y="1775"/>
              <a:ext cx="138" cy="221"/>
            </a:xfrm>
            <a:custGeom>
              <a:avLst/>
              <a:gdLst>
                <a:gd name="T0" fmla="*/ 0 w 138"/>
                <a:gd name="T1" fmla="*/ 0 h 221"/>
                <a:gd name="T2" fmla="*/ 138 w 138"/>
                <a:gd name="T3" fmla="*/ 60 h 221"/>
                <a:gd name="T4" fmla="*/ 138 w 138"/>
                <a:gd name="T5" fmla="*/ 221 h 221"/>
                <a:gd name="T6" fmla="*/ 0 w 138"/>
                <a:gd name="T7" fmla="*/ 160 h 221"/>
                <a:gd name="T8" fmla="*/ 0 w 138"/>
                <a:gd name="T9" fmla="*/ 0 h 221"/>
                <a:gd name="T10" fmla="*/ 0 60000 65536"/>
                <a:gd name="T11" fmla="*/ 0 60000 65536"/>
                <a:gd name="T12" fmla="*/ 0 60000 65536"/>
                <a:gd name="T13" fmla="*/ 0 60000 65536"/>
                <a:gd name="T14" fmla="*/ 0 60000 65536"/>
                <a:gd name="T15" fmla="*/ 0 w 138"/>
                <a:gd name="T16" fmla="*/ 0 h 221"/>
                <a:gd name="T17" fmla="*/ 138 w 138"/>
                <a:gd name="T18" fmla="*/ 221 h 221"/>
              </a:gdLst>
              <a:ahLst/>
              <a:cxnLst>
                <a:cxn ang="T10">
                  <a:pos x="T0" y="T1"/>
                </a:cxn>
                <a:cxn ang="T11">
                  <a:pos x="T2" y="T3"/>
                </a:cxn>
                <a:cxn ang="T12">
                  <a:pos x="T4" y="T5"/>
                </a:cxn>
                <a:cxn ang="T13">
                  <a:pos x="T6" y="T7"/>
                </a:cxn>
                <a:cxn ang="T14">
                  <a:pos x="T8" y="T9"/>
                </a:cxn>
              </a:cxnLst>
              <a:rect l="T15" t="T16" r="T17" b="T18"/>
              <a:pathLst>
                <a:path w="138" h="221">
                  <a:moveTo>
                    <a:pt x="0" y="0"/>
                  </a:moveTo>
                  <a:lnTo>
                    <a:pt x="138" y="60"/>
                  </a:lnTo>
                  <a:lnTo>
                    <a:pt x="138" y="221"/>
                  </a:lnTo>
                  <a:lnTo>
                    <a:pt x="0" y="160"/>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67" name="Freeform 97"/>
            <p:cNvSpPr>
              <a:spLocks/>
            </p:cNvSpPr>
            <p:nvPr/>
          </p:nvSpPr>
          <p:spPr bwMode="auto">
            <a:xfrm>
              <a:off x="2922" y="1775"/>
              <a:ext cx="138" cy="221"/>
            </a:xfrm>
            <a:custGeom>
              <a:avLst/>
              <a:gdLst>
                <a:gd name="T0" fmla="*/ 0 w 138"/>
                <a:gd name="T1" fmla="*/ 0 h 221"/>
                <a:gd name="T2" fmla="*/ 138 w 138"/>
                <a:gd name="T3" fmla="*/ 60 h 221"/>
                <a:gd name="T4" fmla="*/ 138 w 138"/>
                <a:gd name="T5" fmla="*/ 221 h 221"/>
                <a:gd name="T6" fmla="*/ 0 w 138"/>
                <a:gd name="T7" fmla="*/ 160 h 221"/>
                <a:gd name="T8" fmla="*/ 0 w 138"/>
                <a:gd name="T9" fmla="*/ 0 h 221"/>
                <a:gd name="T10" fmla="*/ 0 60000 65536"/>
                <a:gd name="T11" fmla="*/ 0 60000 65536"/>
                <a:gd name="T12" fmla="*/ 0 60000 65536"/>
                <a:gd name="T13" fmla="*/ 0 60000 65536"/>
                <a:gd name="T14" fmla="*/ 0 60000 65536"/>
                <a:gd name="T15" fmla="*/ 0 w 138"/>
                <a:gd name="T16" fmla="*/ 0 h 221"/>
                <a:gd name="T17" fmla="*/ 138 w 138"/>
                <a:gd name="T18" fmla="*/ 221 h 221"/>
              </a:gdLst>
              <a:ahLst/>
              <a:cxnLst>
                <a:cxn ang="T10">
                  <a:pos x="T0" y="T1"/>
                </a:cxn>
                <a:cxn ang="T11">
                  <a:pos x="T2" y="T3"/>
                </a:cxn>
                <a:cxn ang="T12">
                  <a:pos x="T4" y="T5"/>
                </a:cxn>
                <a:cxn ang="T13">
                  <a:pos x="T6" y="T7"/>
                </a:cxn>
                <a:cxn ang="T14">
                  <a:pos x="T8" y="T9"/>
                </a:cxn>
              </a:cxnLst>
              <a:rect l="T15" t="T16" r="T17" b="T18"/>
              <a:pathLst>
                <a:path w="138" h="221">
                  <a:moveTo>
                    <a:pt x="0" y="0"/>
                  </a:moveTo>
                  <a:lnTo>
                    <a:pt x="138" y="60"/>
                  </a:lnTo>
                  <a:lnTo>
                    <a:pt x="138" y="221"/>
                  </a:lnTo>
                  <a:lnTo>
                    <a:pt x="0" y="160"/>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168" name="Freeform 98"/>
            <p:cNvSpPr>
              <a:spLocks/>
            </p:cNvSpPr>
            <p:nvPr/>
          </p:nvSpPr>
          <p:spPr bwMode="auto">
            <a:xfrm>
              <a:off x="3060" y="1676"/>
              <a:ext cx="140" cy="220"/>
            </a:xfrm>
            <a:custGeom>
              <a:avLst/>
              <a:gdLst>
                <a:gd name="T0" fmla="*/ 0 w 140"/>
                <a:gd name="T1" fmla="*/ 0 h 220"/>
                <a:gd name="T2" fmla="*/ 140 w 140"/>
                <a:gd name="T3" fmla="*/ 61 h 220"/>
                <a:gd name="T4" fmla="*/ 140 w 140"/>
                <a:gd name="T5" fmla="*/ 220 h 220"/>
                <a:gd name="T6" fmla="*/ 0 w 140"/>
                <a:gd name="T7" fmla="*/ 159 h 220"/>
                <a:gd name="T8" fmla="*/ 0 w 140"/>
                <a:gd name="T9" fmla="*/ 0 h 220"/>
                <a:gd name="T10" fmla="*/ 0 60000 65536"/>
                <a:gd name="T11" fmla="*/ 0 60000 65536"/>
                <a:gd name="T12" fmla="*/ 0 60000 65536"/>
                <a:gd name="T13" fmla="*/ 0 60000 65536"/>
                <a:gd name="T14" fmla="*/ 0 60000 65536"/>
                <a:gd name="T15" fmla="*/ 0 w 140"/>
                <a:gd name="T16" fmla="*/ 0 h 220"/>
                <a:gd name="T17" fmla="*/ 140 w 140"/>
                <a:gd name="T18" fmla="*/ 220 h 220"/>
              </a:gdLst>
              <a:ahLst/>
              <a:cxnLst>
                <a:cxn ang="T10">
                  <a:pos x="T0" y="T1"/>
                </a:cxn>
                <a:cxn ang="T11">
                  <a:pos x="T2" y="T3"/>
                </a:cxn>
                <a:cxn ang="T12">
                  <a:pos x="T4" y="T5"/>
                </a:cxn>
                <a:cxn ang="T13">
                  <a:pos x="T6" y="T7"/>
                </a:cxn>
                <a:cxn ang="T14">
                  <a:pos x="T8" y="T9"/>
                </a:cxn>
              </a:cxnLst>
              <a:rect l="T15" t="T16" r="T17" b="T18"/>
              <a:pathLst>
                <a:path w="140" h="220">
                  <a:moveTo>
                    <a:pt x="0" y="0"/>
                  </a:moveTo>
                  <a:lnTo>
                    <a:pt x="140" y="61"/>
                  </a:lnTo>
                  <a:lnTo>
                    <a:pt x="140"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69" name="Freeform 99"/>
            <p:cNvSpPr>
              <a:spLocks/>
            </p:cNvSpPr>
            <p:nvPr/>
          </p:nvSpPr>
          <p:spPr bwMode="auto">
            <a:xfrm>
              <a:off x="3060" y="1676"/>
              <a:ext cx="140" cy="220"/>
            </a:xfrm>
            <a:custGeom>
              <a:avLst/>
              <a:gdLst>
                <a:gd name="T0" fmla="*/ 0 w 140"/>
                <a:gd name="T1" fmla="*/ 0 h 220"/>
                <a:gd name="T2" fmla="*/ 140 w 140"/>
                <a:gd name="T3" fmla="*/ 61 h 220"/>
                <a:gd name="T4" fmla="*/ 140 w 140"/>
                <a:gd name="T5" fmla="*/ 220 h 220"/>
                <a:gd name="T6" fmla="*/ 0 w 140"/>
                <a:gd name="T7" fmla="*/ 159 h 220"/>
                <a:gd name="T8" fmla="*/ 0 w 140"/>
                <a:gd name="T9" fmla="*/ 0 h 220"/>
                <a:gd name="T10" fmla="*/ 0 60000 65536"/>
                <a:gd name="T11" fmla="*/ 0 60000 65536"/>
                <a:gd name="T12" fmla="*/ 0 60000 65536"/>
                <a:gd name="T13" fmla="*/ 0 60000 65536"/>
                <a:gd name="T14" fmla="*/ 0 60000 65536"/>
                <a:gd name="T15" fmla="*/ 0 w 140"/>
                <a:gd name="T16" fmla="*/ 0 h 220"/>
                <a:gd name="T17" fmla="*/ 140 w 140"/>
                <a:gd name="T18" fmla="*/ 220 h 220"/>
              </a:gdLst>
              <a:ahLst/>
              <a:cxnLst>
                <a:cxn ang="T10">
                  <a:pos x="T0" y="T1"/>
                </a:cxn>
                <a:cxn ang="T11">
                  <a:pos x="T2" y="T3"/>
                </a:cxn>
                <a:cxn ang="T12">
                  <a:pos x="T4" y="T5"/>
                </a:cxn>
                <a:cxn ang="T13">
                  <a:pos x="T6" y="T7"/>
                </a:cxn>
                <a:cxn ang="T14">
                  <a:pos x="T8" y="T9"/>
                </a:cxn>
              </a:cxnLst>
              <a:rect l="T15" t="T16" r="T17" b="T18"/>
              <a:pathLst>
                <a:path w="140" h="220">
                  <a:moveTo>
                    <a:pt x="0" y="0"/>
                  </a:moveTo>
                  <a:lnTo>
                    <a:pt x="140" y="61"/>
                  </a:lnTo>
                  <a:lnTo>
                    <a:pt x="140"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170" name="Freeform 100"/>
            <p:cNvSpPr>
              <a:spLocks/>
            </p:cNvSpPr>
            <p:nvPr/>
          </p:nvSpPr>
          <p:spPr bwMode="auto">
            <a:xfrm>
              <a:off x="3060" y="1835"/>
              <a:ext cx="140" cy="220"/>
            </a:xfrm>
            <a:custGeom>
              <a:avLst/>
              <a:gdLst>
                <a:gd name="T0" fmla="*/ 0 w 140"/>
                <a:gd name="T1" fmla="*/ 0 h 220"/>
                <a:gd name="T2" fmla="*/ 140 w 140"/>
                <a:gd name="T3" fmla="*/ 61 h 220"/>
                <a:gd name="T4" fmla="*/ 140 w 140"/>
                <a:gd name="T5" fmla="*/ 220 h 220"/>
                <a:gd name="T6" fmla="*/ 0 w 140"/>
                <a:gd name="T7" fmla="*/ 161 h 220"/>
                <a:gd name="T8" fmla="*/ 0 w 140"/>
                <a:gd name="T9" fmla="*/ 0 h 220"/>
                <a:gd name="T10" fmla="*/ 0 60000 65536"/>
                <a:gd name="T11" fmla="*/ 0 60000 65536"/>
                <a:gd name="T12" fmla="*/ 0 60000 65536"/>
                <a:gd name="T13" fmla="*/ 0 60000 65536"/>
                <a:gd name="T14" fmla="*/ 0 60000 65536"/>
                <a:gd name="T15" fmla="*/ 0 w 140"/>
                <a:gd name="T16" fmla="*/ 0 h 220"/>
                <a:gd name="T17" fmla="*/ 140 w 140"/>
                <a:gd name="T18" fmla="*/ 220 h 220"/>
              </a:gdLst>
              <a:ahLst/>
              <a:cxnLst>
                <a:cxn ang="T10">
                  <a:pos x="T0" y="T1"/>
                </a:cxn>
                <a:cxn ang="T11">
                  <a:pos x="T2" y="T3"/>
                </a:cxn>
                <a:cxn ang="T12">
                  <a:pos x="T4" y="T5"/>
                </a:cxn>
                <a:cxn ang="T13">
                  <a:pos x="T6" y="T7"/>
                </a:cxn>
                <a:cxn ang="T14">
                  <a:pos x="T8" y="T9"/>
                </a:cxn>
              </a:cxnLst>
              <a:rect l="T15" t="T16" r="T17" b="T18"/>
              <a:pathLst>
                <a:path w="140" h="220">
                  <a:moveTo>
                    <a:pt x="0" y="0"/>
                  </a:moveTo>
                  <a:lnTo>
                    <a:pt x="140" y="61"/>
                  </a:lnTo>
                  <a:lnTo>
                    <a:pt x="140" y="220"/>
                  </a:lnTo>
                  <a:lnTo>
                    <a:pt x="0" y="161"/>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71" name="Freeform 101"/>
            <p:cNvSpPr>
              <a:spLocks/>
            </p:cNvSpPr>
            <p:nvPr/>
          </p:nvSpPr>
          <p:spPr bwMode="auto">
            <a:xfrm>
              <a:off x="3060" y="1835"/>
              <a:ext cx="140" cy="220"/>
            </a:xfrm>
            <a:custGeom>
              <a:avLst/>
              <a:gdLst>
                <a:gd name="T0" fmla="*/ 0 w 140"/>
                <a:gd name="T1" fmla="*/ 0 h 220"/>
                <a:gd name="T2" fmla="*/ 140 w 140"/>
                <a:gd name="T3" fmla="*/ 61 h 220"/>
                <a:gd name="T4" fmla="*/ 140 w 140"/>
                <a:gd name="T5" fmla="*/ 220 h 220"/>
                <a:gd name="T6" fmla="*/ 0 w 140"/>
                <a:gd name="T7" fmla="*/ 161 h 220"/>
                <a:gd name="T8" fmla="*/ 0 w 140"/>
                <a:gd name="T9" fmla="*/ 0 h 220"/>
                <a:gd name="T10" fmla="*/ 0 60000 65536"/>
                <a:gd name="T11" fmla="*/ 0 60000 65536"/>
                <a:gd name="T12" fmla="*/ 0 60000 65536"/>
                <a:gd name="T13" fmla="*/ 0 60000 65536"/>
                <a:gd name="T14" fmla="*/ 0 60000 65536"/>
                <a:gd name="T15" fmla="*/ 0 w 140"/>
                <a:gd name="T16" fmla="*/ 0 h 220"/>
                <a:gd name="T17" fmla="*/ 140 w 140"/>
                <a:gd name="T18" fmla="*/ 220 h 220"/>
              </a:gdLst>
              <a:ahLst/>
              <a:cxnLst>
                <a:cxn ang="T10">
                  <a:pos x="T0" y="T1"/>
                </a:cxn>
                <a:cxn ang="T11">
                  <a:pos x="T2" y="T3"/>
                </a:cxn>
                <a:cxn ang="T12">
                  <a:pos x="T4" y="T5"/>
                </a:cxn>
                <a:cxn ang="T13">
                  <a:pos x="T6" y="T7"/>
                </a:cxn>
                <a:cxn ang="T14">
                  <a:pos x="T8" y="T9"/>
                </a:cxn>
              </a:cxnLst>
              <a:rect l="T15" t="T16" r="T17" b="T18"/>
              <a:pathLst>
                <a:path w="140" h="220">
                  <a:moveTo>
                    <a:pt x="0" y="0"/>
                  </a:moveTo>
                  <a:lnTo>
                    <a:pt x="140" y="61"/>
                  </a:lnTo>
                  <a:lnTo>
                    <a:pt x="140" y="220"/>
                  </a:lnTo>
                  <a:lnTo>
                    <a:pt x="0" y="161"/>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172" name="Freeform 102"/>
            <p:cNvSpPr>
              <a:spLocks/>
            </p:cNvSpPr>
            <p:nvPr/>
          </p:nvSpPr>
          <p:spPr bwMode="auto">
            <a:xfrm>
              <a:off x="3200" y="1737"/>
              <a:ext cx="137" cy="219"/>
            </a:xfrm>
            <a:custGeom>
              <a:avLst/>
              <a:gdLst>
                <a:gd name="T0" fmla="*/ 0 w 137"/>
                <a:gd name="T1" fmla="*/ 0 h 219"/>
                <a:gd name="T2" fmla="*/ 137 w 137"/>
                <a:gd name="T3" fmla="*/ 60 h 219"/>
                <a:gd name="T4" fmla="*/ 137 w 137"/>
                <a:gd name="T5" fmla="*/ 219 h 219"/>
                <a:gd name="T6" fmla="*/ 0 w 137"/>
                <a:gd name="T7" fmla="*/ 159 h 219"/>
                <a:gd name="T8" fmla="*/ 0 w 137"/>
                <a:gd name="T9" fmla="*/ 0 h 219"/>
                <a:gd name="T10" fmla="*/ 0 60000 65536"/>
                <a:gd name="T11" fmla="*/ 0 60000 65536"/>
                <a:gd name="T12" fmla="*/ 0 60000 65536"/>
                <a:gd name="T13" fmla="*/ 0 60000 65536"/>
                <a:gd name="T14" fmla="*/ 0 60000 65536"/>
                <a:gd name="T15" fmla="*/ 0 w 137"/>
                <a:gd name="T16" fmla="*/ 0 h 219"/>
                <a:gd name="T17" fmla="*/ 137 w 137"/>
                <a:gd name="T18" fmla="*/ 219 h 219"/>
              </a:gdLst>
              <a:ahLst/>
              <a:cxnLst>
                <a:cxn ang="T10">
                  <a:pos x="T0" y="T1"/>
                </a:cxn>
                <a:cxn ang="T11">
                  <a:pos x="T2" y="T3"/>
                </a:cxn>
                <a:cxn ang="T12">
                  <a:pos x="T4" y="T5"/>
                </a:cxn>
                <a:cxn ang="T13">
                  <a:pos x="T6" y="T7"/>
                </a:cxn>
                <a:cxn ang="T14">
                  <a:pos x="T8" y="T9"/>
                </a:cxn>
              </a:cxnLst>
              <a:rect l="T15" t="T16" r="T17" b="T18"/>
              <a:pathLst>
                <a:path w="137" h="219">
                  <a:moveTo>
                    <a:pt x="0" y="0"/>
                  </a:moveTo>
                  <a:lnTo>
                    <a:pt x="137" y="60"/>
                  </a:lnTo>
                  <a:lnTo>
                    <a:pt x="137" y="219"/>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73" name="Freeform 103"/>
            <p:cNvSpPr>
              <a:spLocks/>
            </p:cNvSpPr>
            <p:nvPr/>
          </p:nvSpPr>
          <p:spPr bwMode="auto">
            <a:xfrm>
              <a:off x="3200" y="1737"/>
              <a:ext cx="137" cy="219"/>
            </a:xfrm>
            <a:custGeom>
              <a:avLst/>
              <a:gdLst>
                <a:gd name="T0" fmla="*/ 0 w 137"/>
                <a:gd name="T1" fmla="*/ 0 h 219"/>
                <a:gd name="T2" fmla="*/ 137 w 137"/>
                <a:gd name="T3" fmla="*/ 60 h 219"/>
                <a:gd name="T4" fmla="*/ 137 w 137"/>
                <a:gd name="T5" fmla="*/ 219 h 219"/>
                <a:gd name="T6" fmla="*/ 0 w 137"/>
                <a:gd name="T7" fmla="*/ 159 h 219"/>
                <a:gd name="T8" fmla="*/ 0 w 137"/>
                <a:gd name="T9" fmla="*/ 0 h 219"/>
                <a:gd name="T10" fmla="*/ 0 60000 65536"/>
                <a:gd name="T11" fmla="*/ 0 60000 65536"/>
                <a:gd name="T12" fmla="*/ 0 60000 65536"/>
                <a:gd name="T13" fmla="*/ 0 60000 65536"/>
                <a:gd name="T14" fmla="*/ 0 60000 65536"/>
                <a:gd name="T15" fmla="*/ 0 w 137"/>
                <a:gd name="T16" fmla="*/ 0 h 219"/>
                <a:gd name="T17" fmla="*/ 137 w 137"/>
                <a:gd name="T18" fmla="*/ 219 h 219"/>
              </a:gdLst>
              <a:ahLst/>
              <a:cxnLst>
                <a:cxn ang="T10">
                  <a:pos x="T0" y="T1"/>
                </a:cxn>
                <a:cxn ang="T11">
                  <a:pos x="T2" y="T3"/>
                </a:cxn>
                <a:cxn ang="T12">
                  <a:pos x="T4" y="T5"/>
                </a:cxn>
                <a:cxn ang="T13">
                  <a:pos x="T6" y="T7"/>
                </a:cxn>
                <a:cxn ang="T14">
                  <a:pos x="T8" y="T9"/>
                </a:cxn>
              </a:cxnLst>
              <a:rect l="T15" t="T16" r="T17" b="T18"/>
              <a:pathLst>
                <a:path w="137" h="219">
                  <a:moveTo>
                    <a:pt x="0" y="0"/>
                  </a:moveTo>
                  <a:lnTo>
                    <a:pt x="137" y="60"/>
                  </a:lnTo>
                  <a:lnTo>
                    <a:pt x="137" y="219"/>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174" name="Freeform 104"/>
            <p:cNvSpPr>
              <a:spLocks/>
            </p:cNvSpPr>
            <p:nvPr/>
          </p:nvSpPr>
          <p:spPr bwMode="auto">
            <a:xfrm>
              <a:off x="3200" y="1896"/>
              <a:ext cx="137" cy="219"/>
            </a:xfrm>
            <a:custGeom>
              <a:avLst/>
              <a:gdLst>
                <a:gd name="T0" fmla="*/ 0 w 137"/>
                <a:gd name="T1" fmla="*/ 0 h 219"/>
                <a:gd name="T2" fmla="*/ 137 w 137"/>
                <a:gd name="T3" fmla="*/ 60 h 219"/>
                <a:gd name="T4" fmla="*/ 137 w 137"/>
                <a:gd name="T5" fmla="*/ 219 h 219"/>
                <a:gd name="T6" fmla="*/ 0 w 137"/>
                <a:gd name="T7" fmla="*/ 159 h 219"/>
                <a:gd name="T8" fmla="*/ 0 w 137"/>
                <a:gd name="T9" fmla="*/ 0 h 219"/>
                <a:gd name="T10" fmla="*/ 0 60000 65536"/>
                <a:gd name="T11" fmla="*/ 0 60000 65536"/>
                <a:gd name="T12" fmla="*/ 0 60000 65536"/>
                <a:gd name="T13" fmla="*/ 0 60000 65536"/>
                <a:gd name="T14" fmla="*/ 0 60000 65536"/>
                <a:gd name="T15" fmla="*/ 0 w 137"/>
                <a:gd name="T16" fmla="*/ 0 h 219"/>
                <a:gd name="T17" fmla="*/ 137 w 137"/>
                <a:gd name="T18" fmla="*/ 219 h 219"/>
              </a:gdLst>
              <a:ahLst/>
              <a:cxnLst>
                <a:cxn ang="T10">
                  <a:pos x="T0" y="T1"/>
                </a:cxn>
                <a:cxn ang="T11">
                  <a:pos x="T2" y="T3"/>
                </a:cxn>
                <a:cxn ang="T12">
                  <a:pos x="T4" y="T5"/>
                </a:cxn>
                <a:cxn ang="T13">
                  <a:pos x="T6" y="T7"/>
                </a:cxn>
                <a:cxn ang="T14">
                  <a:pos x="T8" y="T9"/>
                </a:cxn>
              </a:cxnLst>
              <a:rect l="T15" t="T16" r="T17" b="T18"/>
              <a:pathLst>
                <a:path w="137" h="219">
                  <a:moveTo>
                    <a:pt x="0" y="0"/>
                  </a:moveTo>
                  <a:lnTo>
                    <a:pt x="137" y="60"/>
                  </a:lnTo>
                  <a:lnTo>
                    <a:pt x="137" y="219"/>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75" name="Freeform 105"/>
            <p:cNvSpPr>
              <a:spLocks/>
            </p:cNvSpPr>
            <p:nvPr/>
          </p:nvSpPr>
          <p:spPr bwMode="auto">
            <a:xfrm>
              <a:off x="3200" y="1896"/>
              <a:ext cx="137" cy="219"/>
            </a:xfrm>
            <a:custGeom>
              <a:avLst/>
              <a:gdLst>
                <a:gd name="T0" fmla="*/ 0 w 137"/>
                <a:gd name="T1" fmla="*/ 0 h 219"/>
                <a:gd name="T2" fmla="*/ 137 w 137"/>
                <a:gd name="T3" fmla="*/ 60 h 219"/>
                <a:gd name="T4" fmla="*/ 137 w 137"/>
                <a:gd name="T5" fmla="*/ 219 h 219"/>
                <a:gd name="T6" fmla="*/ 0 w 137"/>
                <a:gd name="T7" fmla="*/ 159 h 219"/>
                <a:gd name="T8" fmla="*/ 0 w 137"/>
                <a:gd name="T9" fmla="*/ 0 h 219"/>
                <a:gd name="T10" fmla="*/ 0 60000 65536"/>
                <a:gd name="T11" fmla="*/ 0 60000 65536"/>
                <a:gd name="T12" fmla="*/ 0 60000 65536"/>
                <a:gd name="T13" fmla="*/ 0 60000 65536"/>
                <a:gd name="T14" fmla="*/ 0 60000 65536"/>
                <a:gd name="T15" fmla="*/ 0 w 137"/>
                <a:gd name="T16" fmla="*/ 0 h 219"/>
                <a:gd name="T17" fmla="*/ 137 w 137"/>
                <a:gd name="T18" fmla="*/ 219 h 219"/>
              </a:gdLst>
              <a:ahLst/>
              <a:cxnLst>
                <a:cxn ang="T10">
                  <a:pos x="T0" y="T1"/>
                </a:cxn>
                <a:cxn ang="T11">
                  <a:pos x="T2" y="T3"/>
                </a:cxn>
                <a:cxn ang="T12">
                  <a:pos x="T4" y="T5"/>
                </a:cxn>
                <a:cxn ang="T13">
                  <a:pos x="T6" y="T7"/>
                </a:cxn>
                <a:cxn ang="T14">
                  <a:pos x="T8" y="T9"/>
                </a:cxn>
              </a:cxnLst>
              <a:rect l="T15" t="T16" r="T17" b="T18"/>
              <a:pathLst>
                <a:path w="137" h="219">
                  <a:moveTo>
                    <a:pt x="0" y="0"/>
                  </a:moveTo>
                  <a:lnTo>
                    <a:pt x="137" y="60"/>
                  </a:lnTo>
                  <a:lnTo>
                    <a:pt x="137" y="219"/>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176" name="Freeform 106"/>
            <p:cNvSpPr>
              <a:spLocks/>
            </p:cNvSpPr>
            <p:nvPr/>
          </p:nvSpPr>
          <p:spPr bwMode="auto">
            <a:xfrm>
              <a:off x="3489" y="1863"/>
              <a:ext cx="138" cy="219"/>
            </a:xfrm>
            <a:custGeom>
              <a:avLst/>
              <a:gdLst>
                <a:gd name="T0" fmla="*/ 0 w 138"/>
                <a:gd name="T1" fmla="*/ 0 h 219"/>
                <a:gd name="T2" fmla="*/ 138 w 138"/>
                <a:gd name="T3" fmla="*/ 60 h 219"/>
                <a:gd name="T4" fmla="*/ 138 w 138"/>
                <a:gd name="T5" fmla="*/ 219 h 219"/>
                <a:gd name="T6" fmla="*/ 0 w 138"/>
                <a:gd name="T7" fmla="*/ 159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60"/>
                  </a:lnTo>
                  <a:lnTo>
                    <a:pt x="138" y="219"/>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77" name="Freeform 107"/>
            <p:cNvSpPr>
              <a:spLocks/>
            </p:cNvSpPr>
            <p:nvPr/>
          </p:nvSpPr>
          <p:spPr bwMode="auto">
            <a:xfrm>
              <a:off x="3489" y="1863"/>
              <a:ext cx="138" cy="219"/>
            </a:xfrm>
            <a:custGeom>
              <a:avLst/>
              <a:gdLst>
                <a:gd name="T0" fmla="*/ 0 w 138"/>
                <a:gd name="T1" fmla="*/ 0 h 219"/>
                <a:gd name="T2" fmla="*/ 138 w 138"/>
                <a:gd name="T3" fmla="*/ 60 h 219"/>
                <a:gd name="T4" fmla="*/ 138 w 138"/>
                <a:gd name="T5" fmla="*/ 219 h 219"/>
                <a:gd name="T6" fmla="*/ 0 w 138"/>
                <a:gd name="T7" fmla="*/ 159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60"/>
                  </a:lnTo>
                  <a:lnTo>
                    <a:pt x="138" y="219"/>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178" name="Freeform 108"/>
            <p:cNvSpPr>
              <a:spLocks/>
            </p:cNvSpPr>
            <p:nvPr/>
          </p:nvSpPr>
          <p:spPr bwMode="auto">
            <a:xfrm>
              <a:off x="3489" y="2022"/>
              <a:ext cx="138" cy="220"/>
            </a:xfrm>
            <a:custGeom>
              <a:avLst/>
              <a:gdLst>
                <a:gd name="T0" fmla="*/ 0 w 138"/>
                <a:gd name="T1" fmla="*/ 0 h 220"/>
                <a:gd name="T2" fmla="*/ 138 w 138"/>
                <a:gd name="T3" fmla="*/ 60 h 220"/>
                <a:gd name="T4" fmla="*/ 138 w 138"/>
                <a:gd name="T5" fmla="*/ 220 h 220"/>
                <a:gd name="T6" fmla="*/ 0 w 138"/>
                <a:gd name="T7" fmla="*/ 159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0"/>
                  </a:lnTo>
                  <a:lnTo>
                    <a:pt x="138"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79" name="Freeform 109"/>
            <p:cNvSpPr>
              <a:spLocks/>
            </p:cNvSpPr>
            <p:nvPr/>
          </p:nvSpPr>
          <p:spPr bwMode="auto">
            <a:xfrm>
              <a:off x="3489" y="2022"/>
              <a:ext cx="138" cy="220"/>
            </a:xfrm>
            <a:custGeom>
              <a:avLst/>
              <a:gdLst>
                <a:gd name="T0" fmla="*/ 0 w 138"/>
                <a:gd name="T1" fmla="*/ 0 h 220"/>
                <a:gd name="T2" fmla="*/ 138 w 138"/>
                <a:gd name="T3" fmla="*/ 60 h 220"/>
                <a:gd name="T4" fmla="*/ 138 w 138"/>
                <a:gd name="T5" fmla="*/ 220 h 220"/>
                <a:gd name="T6" fmla="*/ 0 w 138"/>
                <a:gd name="T7" fmla="*/ 159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0"/>
                  </a:lnTo>
                  <a:lnTo>
                    <a:pt x="138"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180" name="Freeform 110"/>
            <p:cNvSpPr>
              <a:spLocks/>
            </p:cNvSpPr>
            <p:nvPr/>
          </p:nvSpPr>
          <p:spPr bwMode="auto">
            <a:xfrm>
              <a:off x="3627" y="1923"/>
              <a:ext cx="137" cy="220"/>
            </a:xfrm>
            <a:custGeom>
              <a:avLst/>
              <a:gdLst>
                <a:gd name="T0" fmla="*/ 0 w 137"/>
                <a:gd name="T1" fmla="*/ 0 h 220"/>
                <a:gd name="T2" fmla="*/ 137 w 137"/>
                <a:gd name="T3" fmla="*/ 61 h 220"/>
                <a:gd name="T4" fmla="*/ 137 w 137"/>
                <a:gd name="T5" fmla="*/ 220 h 220"/>
                <a:gd name="T6" fmla="*/ 0 w 137"/>
                <a:gd name="T7" fmla="*/ 159 h 220"/>
                <a:gd name="T8" fmla="*/ 0 w 137"/>
                <a:gd name="T9" fmla="*/ 0 h 220"/>
                <a:gd name="T10" fmla="*/ 0 60000 65536"/>
                <a:gd name="T11" fmla="*/ 0 60000 65536"/>
                <a:gd name="T12" fmla="*/ 0 60000 65536"/>
                <a:gd name="T13" fmla="*/ 0 60000 65536"/>
                <a:gd name="T14" fmla="*/ 0 60000 65536"/>
                <a:gd name="T15" fmla="*/ 0 w 137"/>
                <a:gd name="T16" fmla="*/ 0 h 220"/>
                <a:gd name="T17" fmla="*/ 137 w 137"/>
                <a:gd name="T18" fmla="*/ 220 h 220"/>
              </a:gdLst>
              <a:ahLst/>
              <a:cxnLst>
                <a:cxn ang="T10">
                  <a:pos x="T0" y="T1"/>
                </a:cxn>
                <a:cxn ang="T11">
                  <a:pos x="T2" y="T3"/>
                </a:cxn>
                <a:cxn ang="T12">
                  <a:pos x="T4" y="T5"/>
                </a:cxn>
                <a:cxn ang="T13">
                  <a:pos x="T6" y="T7"/>
                </a:cxn>
                <a:cxn ang="T14">
                  <a:pos x="T8" y="T9"/>
                </a:cxn>
              </a:cxnLst>
              <a:rect l="T15" t="T16" r="T17" b="T18"/>
              <a:pathLst>
                <a:path w="137" h="220">
                  <a:moveTo>
                    <a:pt x="0" y="0"/>
                  </a:moveTo>
                  <a:lnTo>
                    <a:pt x="137" y="61"/>
                  </a:lnTo>
                  <a:lnTo>
                    <a:pt x="137"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81" name="Freeform 111"/>
            <p:cNvSpPr>
              <a:spLocks/>
            </p:cNvSpPr>
            <p:nvPr/>
          </p:nvSpPr>
          <p:spPr bwMode="auto">
            <a:xfrm>
              <a:off x="3627" y="1923"/>
              <a:ext cx="137" cy="220"/>
            </a:xfrm>
            <a:custGeom>
              <a:avLst/>
              <a:gdLst>
                <a:gd name="T0" fmla="*/ 0 w 137"/>
                <a:gd name="T1" fmla="*/ 0 h 220"/>
                <a:gd name="T2" fmla="*/ 137 w 137"/>
                <a:gd name="T3" fmla="*/ 61 h 220"/>
                <a:gd name="T4" fmla="*/ 137 w 137"/>
                <a:gd name="T5" fmla="*/ 220 h 220"/>
                <a:gd name="T6" fmla="*/ 0 w 137"/>
                <a:gd name="T7" fmla="*/ 159 h 220"/>
                <a:gd name="T8" fmla="*/ 0 w 137"/>
                <a:gd name="T9" fmla="*/ 0 h 220"/>
                <a:gd name="T10" fmla="*/ 0 60000 65536"/>
                <a:gd name="T11" fmla="*/ 0 60000 65536"/>
                <a:gd name="T12" fmla="*/ 0 60000 65536"/>
                <a:gd name="T13" fmla="*/ 0 60000 65536"/>
                <a:gd name="T14" fmla="*/ 0 60000 65536"/>
                <a:gd name="T15" fmla="*/ 0 w 137"/>
                <a:gd name="T16" fmla="*/ 0 h 220"/>
                <a:gd name="T17" fmla="*/ 137 w 137"/>
                <a:gd name="T18" fmla="*/ 220 h 220"/>
              </a:gdLst>
              <a:ahLst/>
              <a:cxnLst>
                <a:cxn ang="T10">
                  <a:pos x="T0" y="T1"/>
                </a:cxn>
                <a:cxn ang="T11">
                  <a:pos x="T2" y="T3"/>
                </a:cxn>
                <a:cxn ang="T12">
                  <a:pos x="T4" y="T5"/>
                </a:cxn>
                <a:cxn ang="T13">
                  <a:pos x="T6" y="T7"/>
                </a:cxn>
                <a:cxn ang="T14">
                  <a:pos x="T8" y="T9"/>
                </a:cxn>
              </a:cxnLst>
              <a:rect l="T15" t="T16" r="T17" b="T18"/>
              <a:pathLst>
                <a:path w="137" h="220">
                  <a:moveTo>
                    <a:pt x="0" y="0"/>
                  </a:moveTo>
                  <a:lnTo>
                    <a:pt x="137" y="61"/>
                  </a:lnTo>
                  <a:lnTo>
                    <a:pt x="137"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182" name="Freeform 112"/>
            <p:cNvSpPr>
              <a:spLocks/>
            </p:cNvSpPr>
            <p:nvPr/>
          </p:nvSpPr>
          <p:spPr bwMode="auto">
            <a:xfrm>
              <a:off x="3627" y="2082"/>
              <a:ext cx="137" cy="220"/>
            </a:xfrm>
            <a:custGeom>
              <a:avLst/>
              <a:gdLst>
                <a:gd name="T0" fmla="*/ 0 w 137"/>
                <a:gd name="T1" fmla="*/ 0 h 220"/>
                <a:gd name="T2" fmla="*/ 137 w 137"/>
                <a:gd name="T3" fmla="*/ 61 h 220"/>
                <a:gd name="T4" fmla="*/ 137 w 137"/>
                <a:gd name="T5" fmla="*/ 220 h 220"/>
                <a:gd name="T6" fmla="*/ 0 w 137"/>
                <a:gd name="T7" fmla="*/ 160 h 220"/>
                <a:gd name="T8" fmla="*/ 0 w 137"/>
                <a:gd name="T9" fmla="*/ 0 h 220"/>
                <a:gd name="T10" fmla="*/ 0 60000 65536"/>
                <a:gd name="T11" fmla="*/ 0 60000 65536"/>
                <a:gd name="T12" fmla="*/ 0 60000 65536"/>
                <a:gd name="T13" fmla="*/ 0 60000 65536"/>
                <a:gd name="T14" fmla="*/ 0 60000 65536"/>
                <a:gd name="T15" fmla="*/ 0 w 137"/>
                <a:gd name="T16" fmla="*/ 0 h 220"/>
                <a:gd name="T17" fmla="*/ 137 w 137"/>
                <a:gd name="T18" fmla="*/ 220 h 220"/>
              </a:gdLst>
              <a:ahLst/>
              <a:cxnLst>
                <a:cxn ang="T10">
                  <a:pos x="T0" y="T1"/>
                </a:cxn>
                <a:cxn ang="T11">
                  <a:pos x="T2" y="T3"/>
                </a:cxn>
                <a:cxn ang="T12">
                  <a:pos x="T4" y="T5"/>
                </a:cxn>
                <a:cxn ang="T13">
                  <a:pos x="T6" y="T7"/>
                </a:cxn>
                <a:cxn ang="T14">
                  <a:pos x="T8" y="T9"/>
                </a:cxn>
              </a:cxnLst>
              <a:rect l="T15" t="T16" r="T17" b="T18"/>
              <a:pathLst>
                <a:path w="137" h="220">
                  <a:moveTo>
                    <a:pt x="0" y="0"/>
                  </a:moveTo>
                  <a:lnTo>
                    <a:pt x="137" y="61"/>
                  </a:lnTo>
                  <a:lnTo>
                    <a:pt x="137" y="220"/>
                  </a:lnTo>
                  <a:lnTo>
                    <a:pt x="0" y="160"/>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83" name="Freeform 113"/>
            <p:cNvSpPr>
              <a:spLocks/>
            </p:cNvSpPr>
            <p:nvPr/>
          </p:nvSpPr>
          <p:spPr bwMode="auto">
            <a:xfrm>
              <a:off x="3627" y="2082"/>
              <a:ext cx="137" cy="220"/>
            </a:xfrm>
            <a:custGeom>
              <a:avLst/>
              <a:gdLst>
                <a:gd name="T0" fmla="*/ 0 w 137"/>
                <a:gd name="T1" fmla="*/ 0 h 220"/>
                <a:gd name="T2" fmla="*/ 137 w 137"/>
                <a:gd name="T3" fmla="*/ 61 h 220"/>
                <a:gd name="T4" fmla="*/ 137 w 137"/>
                <a:gd name="T5" fmla="*/ 220 h 220"/>
                <a:gd name="T6" fmla="*/ 0 w 137"/>
                <a:gd name="T7" fmla="*/ 160 h 220"/>
                <a:gd name="T8" fmla="*/ 0 w 137"/>
                <a:gd name="T9" fmla="*/ 0 h 220"/>
                <a:gd name="T10" fmla="*/ 0 60000 65536"/>
                <a:gd name="T11" fmla="*/ 0 60000 65536"/>
                <a:gd name="T12" fmla="*/ 0 60000 65536"/>
                <a:gd name="T13" fmla="*/ 0 60000 65536"/>
                <a:gd name="T14" fmla="*/ 0 60000 65536"/>
                <a:gd name="T15" fmla="*/ 0 w 137"/>
                <a:gd name="T16" fmla="*/ 0 h 220"/>
                <a:gd name="T17" fmla="*/ 137 w 137"/>
                <a:gd name="T18" fmla="*/ 220 h 220"/>
              </a:gdLst>
              <a:ahLst/>
              <a:cxnLst>
                <a:cxn ang="T10">
                  <a:pos x="T0" y="T1"/>
                </a:cxn>
                <a:cxn ang="T11">
                  <a:pos x="T2" y="T3"/>
                </a:cxn>
                <a:cxn ang="T12">
                  <a:pos x="T4" y="T5"/>
                </a:cxn>
                <a:cxn ang="T13">
                  <a:pos x="T6" y="T7"/>
                </a:cxn>
                <a:cxn ang="T14">
                  <a:pos x="T8" y="T9"/>
                </a:cxn>
              </a:cxnLst>
              <a:rect l="T15" t="T16" r="T17" b="T18"/>
              <a:pathLst>
                <a:path w="137" h="220">
                  <a:moveTo>
                    <a:pt x="0" y="0"/>
                  </a:moveTo>
                  <a:lnTo>
                    <a:pt x="137" y="61"/>
                  </a:lnTo>
                  <a:lnTo>
                    <a:pt x="137" y="220"/>
                  </a:lnTo>
                  <a:lnTo>
                    <a:pt x="0" y="160"/>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184" name="Freeform 114"/>
            <p:cNvSpPr>
              <a:spLocks/>
            </p:cNvSpPr>
            <p:nvPr/>
          </p:nvSpPr>
          <p:spPr bwMode="auto">
            <a:xfrm>
              <a:off x="3764" y="1984"/>
              <a:ext cx="140" cy="220"/>
            </a:xfrm>
            <a:custGeom>
              <a:avLst/>
              <a:gdLst>
                <a:gd name="T0" fmla="*/ 0 w 140"/>
                <a:gd name="T1" fmla="*/ 0 h 220"/>
                <a:gd name="T2" fmla="*/ 140 w 140"/>
                <a:gd name="T3" fmla="*/ 60 h 220"/>
                <a:gd name="T4" fmla="*/ 140 w 140"/>
                <a:gd name="T5" fmla="*/ 220 h 220"/>
                <a:gd name="T6" fmla="*/ 0 w 140"/>
                <a:gd name="T7" fmla="*/ 159 h 220"/>
                <a:gd name="T8" fmla="*/ 0 w 140"/>
                <a:gd name="T9" fmla="*/ 0 h 220"/>
                <a:gd name="T10" fmla="*/ 0 60000 65536"/>
                <a:gd name="T11" fmla="*/ 0 60000 65536"/>
                <a:gd name="T12" fmla="*/ 0 60000 65536"/>
                <a:gd name="T13" fmla="*/ 0 60000 65536"/>
                <a:gd name="T14" fmla="*/ 0 60000 65536"/>
                <a:gd name="T15" fmla="*/ 0 w 140"/>
                <a:gd name="T16" fmla="*/ 0 h 220"/>
                <a:gd name="T17" fmla="*/ 140 w 140"/>
                <a:gd name="T18" fmla="*/ 220 h 220"/>
              </a:gdLst>
              <a:ahLst/>
              <a:cxnLst>
                <a:cxn ang="T10">
                  <a:pos x="T0" y="T1"/>
                </a:cxn>
                <a:cxn ang="T11">
                  <a:pos x="T2" y="T3"/>
                </a:cxn>
                <a:cxn ang="T12">
                  <a:pos x="T4" y="T5"/>
                </a:cxn>
                <a:cxn ang="T13">
                  <a:pos x="T6" y="T7"/>
                </a:cxn>
                <a:cxn ang="T14">
                  <a:pos x="T8" y="T9"/>
                </a:cxn>
              </a:cxnLst>
              <a:rect l="T15" t="T16" r="T17" b="T18"/>
              <a:pathLst>
                <a:path w="140" h="220">
                  <a:moveTo>
                    <a:pt x="0" y="0"/>
                  </a:moveTo>
                  <a:lnTo>
                    <a:pt x="140" y="60"/>
                  </a:lnTo>
                  <a:lnTo>
                    <a:pt x="140"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85" name="Freeform 115"/>
            <p:cNvSpPr>
              <a:spLocks/>
            </p:cNvSpPr>
            <p:nvPr/>
          </p:nvSpPr>
          <p:spPr bwMode="auto">
            <a:xfrm>
              <a:off x="3764" y="1984"/>
              <a:ext cx="140" cy="220"/>
            </a:xfrm>
            <a:custGeom>
              <a:avLst/>
              <a:gdLst>
                <a:gd name="T0" fmla="*/ 0 w 140"/>
                <a:gd name="T1" fmla="*/ 0 h 220"/>
                <a:gd name="T2" fmla="*/ 140 w 140"/>
                <a:gd name="T3" fmla="*/ 60 h 220"/>
                <a:gd name="T4" fmla="*/ 140 w 140"/>
                <a:gd name="T5" fmla="*/ 220 h 220"/>
                <a:gd name="T6" fmla="*/ 0 w 140"/>
                <a:gd name="T7" fmla="*/ 159 h 220"/>
                <a:gd name="T8" fmla="*/ 0 w 140"/>
                <a:gd name="T9" fmla="*/ 0 h 220"/>
                <a:gd name="T10" fmla="*/ 0 60000 65536"/>
                <a:gd name="T11" fmla="*/ 0 60000 65536"/>
                <a:gd name="T12" fmla="*/ 0 60000 65536"/>
                <a:gd name="T13" fmla="*/ 0 60000 65536"/>
                <a:gd name="T14" fmla="*/ 0 60000 65536"/>
                <a:gd name="T15" fmla="*/ 0 w 140"/>
                <a:gd name="T16" fmla="*/ 0 h 220"/>
                <a:gd name="T17" fmla="*/ 140 w 140"/>
                <a:gd name="T18" fmla="*/ 220 h 220"/>
              </a:gdLst>
              <a:ahLst/>
              <a:cxnLst>
                <a:cxn ang="T10">
                  <a:pos x="T0" y="T1"/>
                </a:cxn>
                <a:cxn ang="T11">
                  <a:pos x="T2" y="T3"/>
                </a:cxn>
                <a:cxn ang="T12">
                  <a:pos x="T4" y="T5"/>
                </a:cxn>
                <a:cxn ang="T13">
                  <a:pos x="T6" y="T7"/>
                </a:cxn>
                <a:cxn ang="T14">
                  <a:pos x="T8" y="T9"/>
                </a:cxn>
              </a:cxnLst>
              <a:rect l="T15" t="T16" r="T17" b="T18"/>
              <a:pathLst>
                <a:path w="140" h="220">
                  <a:moveTo>
                    <a:pt x="0" y="0"/>
                  </a:moveTo>
                  <a:lnTo>
                    <a:pt x="140" y="60"/>
                  </a:lnTo>
                  <a:lnTo>
                    <a:pt x="140"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186" name="Freeform 116"/>
            <p:cNvSpPr>
              <a:spLocks/>
            </p:cNvSpPr>
            <p:nvPr/>
          </p:nvSpPr>
          <p:spPr bwMode="auto">
            <a:xfrm>
              <a:off x="3764" y="2143"/>
              <a:ext cx="140" cy="220"/>
            </a:xfrm>
            <a:custGeom>
              <a:avLst/>
              <a:gdLst>
                <a:gd name="T0" fmla="*/ 0 w 140"/>
                <a:gd name="T1" fmla="*/ 0 h 220"/>
                <a:gd name="T2" fmla="*/ 140 w 140"/>
                <a:gd name="T3" fmla="*/ 61 h 220"/>
                <a:gd name="T4" fmla="*/ 140 w 140"/>
                <a:gd name="T5" fmla="*/ 220 h 220"/>
                <a:gd name="T6" fmla="*/ 0 w 140"/>
                <a:gd name="T7" fmla="*/ 159 h 220"/>
                <a:gd name="T8" fmla="*/ 0 w 140"/>
                <a:gd name="T9" fmla="*/ 0 h 220"/>
                <a:gd name="T10" fmla="*/ 0 60000 65536"/>
                <a:gd name="T11" fmla="*/ 0 60000 65536"/>
                <a:gd name="T12" fmla="*/ 0 60000 65536"/>
                <a:gd name="T13" fmla="*/ 0 60000 65536"/>
                <a:gd name="T14" fmla="*/ 0 60000 65536"/>
                <a:gd name="T15" fmla="*/ 0 w 140"/>
                <a:gd name="T16" fmla="*/ 0 h 220"/>
                <a:gd name="T17" fmla="*/ 140 w 140"/>
                <a:gd name="T18" fmla="*/ 220 h 220"/>
              </a:gdLst>
              <a:ahLst/>
              <a:cxnLst>
                <a:cxn ang="T10">
                  <a:pos x="T0" y="T1"/>
                </a:cxn>
                <a:cxn ang="T11">
                  <a:pos x="T2" y="T3"/>
                </a:cxn>
                <a:cxn ang="T12">
                  <a:pos x="T4" y="T5"/>
                </a:cxn>
                <a:cxn ang="T13">
                  <a:pos x="T6" y="T7"/>
                </a:cxn>
                <a:cxn ang="T14">
                  <a:pos x="T8" y="T9"/>
                </a:cxn>
              </a:cxnLst>
              <a:rect l="T15" t="T16" r="T17" b="T18"/>
              <a:pathLst>
                <a:path w="140" h="220">
                  <a:moveTo>
                    <a:pt x="0" y="0"/>
                  </a:moveTo>
                  <a:lnTo>
                    <a:pt x="140" y="61"/>
                  </a:lnTo>
                  <a:lnTo>
                    <a:pt x="140"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87" name="Freeform 117"/>
            <p:cNvSpPr>
              <a:spLocks/>
            </p:cNvSpPr>
            <p:nvPr/>
          </p:nvSpPr>
          <p:spPr bwMode="auto">
            <a:xfrm>
              <a:off x="3764" y="2143"/>
              <a:ext cx="140" cy="220"/>
            </a:xfrm>
            <a:custGeom>
              <a:avLst/>
              <a:gdLst>
                <a:gd name="T0" fmla="*/ 0 w 140"/>
                <a:gd name="T1" fmla="*/ 0 h 220"/>
                <a:gd name="T2" fmla="*/ 140 w 140"/>
                <a:gd name="T3" fmla="*/ 61 h 220"/>
                <a:gd name="T4" fmla="*/ 140 w 140"/>
                <a:gd name="T5" fmla="*/ 220 h 220"/>
                <a:gd name="T6" fmla="*/ 0 w 140"/>
                <a:gd name="T7" fmla="*/ 159 h 220"/>
                <a:gd name="T8" fmla="*/ 0 w 140"/>
                <a:gd name="T9" fmla="*/ 0 h 220"/>
                <a:gd name="T10" fmla="*/ 0 60000 65536"/>
                <a:gd name="T11" fmla="*/ 0 60000 65536"/>
                <a:gd name="T12" fmla="*/ 0 60000 65536"/>
                <a:gd name="T13" fmla="*/ 0 60000 65536"/>
                <a:gd name="T14" fmla="*/ 0 60000 65536"/>
                <a:gd name="T15" fmla="*/ 0 w 140"/>
                <a:gd name="T16" fmla="*/ 0 h 220"/>
                <a:gd name="T17" fmla="*/ 140 w 140"/>
                <a:gd name="T18" fmla="*/ 220 h 220"/>
              </a:gdLst>
              <a:ahLst/>
              <a:cxnLst>
                <a:cxn ang="T10">
                  <a:pos x="T0" y="T1"/>
                </a:cxn>
                <a:cxn ang="T11">
                  <a:pos x="T2" y="T3"/>
                </a:cxn>
                <a:cxn ang="T12">
                  <a:pos x="T4" y="T5"/>
                </a:cxn>
                <a:cxn ang="T13">
                  <a:pos x="T6" y="T7"/>
                </a:cxn>
                <a:cxn ang="T14">
                  <a:pos x="T8" y="T9"/>
                </a:cxn>
              </a:cxnLst>
              <a:rect l="T15" t="T16" r="T17" b="T18"/>
              <a:pathLst>
                <a:path w="140" h="220">
                  <a:moveTo>
                    <a:pt x="0" y="0"/>
                  </a:moveTo>
                  <a:lnTo>
                    <a:pt x="140" y="61"/>
                  </a:lnTo>
                  <a:lnTo>
                    <a:pt x="140"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188" name="Freeform 118"/>
            <p:cNvSpPr>
              <a:spLocks/>
            </p:cNvSpPr>
            <p:nvPr/>
          </p:nvSpPr>
          <p:spPr bwMode="auto">
            <a:xfrm>
              <a:off x="3904" y="2044"/>
              <a:ext cx="138" cy="220"/>
            </a:xfrm>
            <a:custGeom>
              <a:avLst/>
              <a:gdLst>
                <a:gd name="T0" fmla="*/ 0 w 138"/>
                <a:gd name="T1" fmla="*/ 0 h 220"/>
                <a:gd name="T2" fmla="*/ 138 w 138"/>
                <a:gd name="T3" fmla="*/ 61 h 220"/>
                <a:gd name="T4" fmla="*/ 138 w 138"/>
                <a:gd name="T5" fmla="*/ 220 h 220"/>
                <a:gd name="T6" fmla="*/ 0 w 138"/>
                <a:gd name="T7" fmla="*/ 160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1"/>
                  </a:lnTo>
                  <a:lnTo>
                    <a:pt x="138" y="220"/>
                  </a:lnTo>
                  <a:lnTo>
                    <a:pt x="0" y="160"/>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89" name="Freeform 119"/>
            <p:cNvSpPr>
              <a:spLocks/>
            </p:cNvSpPr>
            <p:nvPr/>
          </p:nvSpPr>
          <p:spPr bwMode="auto">
            <a:xfrm>
              <a:off x="3904" y="2044"/>
              <a:ext cx="138" cy="220"/>
            </a:xfrm>
            <a:custGeom>
              <a:avLst/>
              <a:gdLst>
                <a:gd name="T0" fmla="*/ 0 w 138"/>
                <a:gd name="T1" fmla="*/ 0 h 220"/>
                <a:gd name="T2" fmla="*/ 138 w 138"/>
                <a:gd name="T3" fmla="*/ 61 h 220"/>
                <a:gd name="T4" fmla="*/ 138 w 138"/>
                <a:gd name="T5" fmla="*/ 220 h 220"/>
                <a:gd name="T6" fmla="*/ 0 w 138"/>
                <a:gd name="T7" fmla="*/ 160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1"/>
                  </a:lnTo>
                  <a:lnTo>
                    <a:pt x="138" y="220"/>
                  </a:lnTo>
                  <a:lnTo>
                    <a:pt x="0" y="160"/>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190" name="Freeform 120"/>
            <p:cNvSpPr>
              <a:spLocks/>
            </p:cNvSpPr>
            <p:nvPr/>
          </p:nvSpPr>
          <p:spPr bwMode="auto">
            <a:xfrm>
              <a:off x="3904" y="2204"/>
              <a:ext cx="138" cy="219"/>
            </a:xfrm>
            <a:custGeom>
              <a:avLst/>
              <a:gdLst>
                <a:gd name="T0" fmla="*/ 0 w 138"/>
                <a:gd name="T1" fmla="*/ 0 h 219"/>
                <a:gd name="T2" fmla="*/ 138 w 138"/>
                <a:gd name="T3" fmla="*/ 60 h 219"/>
                <a:gd name="T4" fmla="*/ 138 w 138"/>
                <a:gd name="T5" fmla="*/ 219 h 219"/>
                <a:gd name="T6" fmla="*/ 0 w 138"/>
                <a:gd name="T7" fmla="*/ 159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60"/>
                  </a:lnTo>
                  <a:lnTo>
                    <a:pt x="138" y="219"/>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91" name="Freeform 121"/>
            <p:cNvSpPr>
              <a:spLocks/>
            </p:cNvSpPr>
            <p:nvPr/>
          </p:nvSpPr>
          <p:spPr bwMode="auto">
            <a:xfrm>
              <a:off x="3904" y="2204"/>
              <a:ext cx="138" cy="219"/>
            </a:xfrm>
            <a:custGeom>
              <a:avLst/>
              <a:gdLst>
                <a:gd name="T0" fmla="*/ 0 w 138"/>
                <a:gd name="T1" fmla="*/ 0 h 219"/>
                <a:gd name="T2" fmla="*/ 138 w 138"/>
                <a:gd name="T3" fmla="*/ 60 h 219"/>
                <a:gd name="T4" fmla="*/ 138 w 138"/>
                <a:gd name="T5" fmla="*/ 219 h 219"/>
                <a:gd name="T6" fmla="*/ 0 w 138"/>
                <a:gd name="T7" fmla="*/ 159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60"/>
                  </a:lnTo>
                  <a:lnTo>
                    <a:pt x="138" y="219"/>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192" name="Line 122"/>
            <p:cNvSpPr>
              <a:spLocks noChangeShapeType="1"/>
            </p:cNvSpPr>
            <p:nvPr/>
          </p:nvSpPr>
          <p:spPr bwMode="auto">
            <a:xfrm>
              <a:off x="3421" y="1249"/>
              <a:ext cx="69" cy="107"/>
            </a:xfrm>
            <a:prstGeom prst="line">
              <a:avLst/>
            </a:prstGeom>
            <a:noFill/>
            <a:ln w="0">
              <a:solidFill>
                <a:srgbClr val="00CCFF"/>
              </a:solidFill>
              <a:round/>
              <a:headEnd/>
              <a:tailEnd/>
            </a:ln>
          </p:spPr>
          <p:txBody>
            <a:bodyPr/>
            <a:lstStyle/>
            <a:p>
              <a:endParaRPr lang="en-US"/>
            </a:p>
          </p:txBody>
        </p:sp>
        <p:sp>
          <p:nvSpPr>
            <p:cNvPr id="3193" name="Freeform 123"/>
            <p:cNvSpPr>
              <a:spLocks/>
            </p:cNvSpPr>
            <p:nvPr/>
          </p:nvSpPr>
          <p:spPr bwMode="auto">
            <a:xfrm>
              <a:off x="3489" y="1353"/>
              <a:ext cx="138" cy="219"/>
            </a:xfrm>
            <a:custGeom>
              <a:avLst/>
              <a:gdLst>
                <a:gd name="T0" fmla="*/ 0 w 138"/>
                <a:gd name="T1" fmla="*/ 0 h 219"/>
                <a:gd name="T2" fmla="*/ 138 w 138"/>
                <a:gd name="T3" fmla="*/ 60 h 219"/>
                <a:gd name="T4" fmla="*/ 138 w 138"/>
                <a:gd name="T5" fmla="*/ 219 h 219"/>
                <a:gd name="T6" fmla="*/ 0 w 138"/>
                <a:gd name="T7" fmla="*/ 159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60"/>
                  </a:lnTo>
                  <a:lnTo>
                    <a:pt x="138" y="219"/>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94" name="Freeform 124"/>
            <p:cNvSpPr>
              <a:spLocks/>
            </p:cNvSpPr>
            <p:nvPr/>
          </p:nvSpPr>
          <p:spPr bwMode="auto">
            <a:xfrm>
              <a:off x="3489" y="1353"/>
              <a:ext cx="138" cy="219"/>
            </a:xfrm>
            <a:custGeom>
              <a:avLst/>
              <a:gdLst>
                <a:gd name="T0" fmla="*/ 0 w 138"/>
                <a:gd name="T1" fmla="*/ 0 h 219"/>
                <a:gd name="T2" fmla="*/ 138 w 138"/>
                <a:gd name="T3" fmla="*/ 60 h 219"/>
                <a:gd name="T4" fmla="*/ 138 w 138"/>
                <a:gd name="T5" fmla="*/ 219 h 219"/>
                <a:gd name="T6" fmla="*/ 0 w 138"/>
                <a:gd name="T7" fmla="*/ 159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60"/>
                  </a:lnTo>
                  <a:lnTo>
                    <a:pt x="138" y="219"/>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195" name="Freeform 125"/>
            <p:cNvSpPr>
              <a:spLocks/>
            </p:cNvSpPr>
            <p:nvPr/>
          </p:nvSpPr>
          <p:spPr bwMode="auto">
            <a:xfrm>
              <a:off x="3627" y="1413"/>
              <a:ext cx="137" cy="220"/>
            </a:xfrm>
            <a:custGeom>
              <a:avLst/>
              <a:gdLst>
                <a:gd name="T0" fmla="*/ 0 w 137"/>
                <a:gd name="T1" fmla="*/ 0 h 220"/>
                <a:gd name="T2" fmla="*/ 137 w 137"/>
                <a:gd name="T3" fmla="*/ 61 h 220"/>
                <a:gd name="T4" fmla="*/ 137 w 137"/>
                <a:gd name="T5" fmla="*/ 220 h 220"/>
                <a:gd name="T6" fmla="*/ 0 w 137"/>
                <a:gd name="T7" fmla="*/ 159 h 220"/>
                <a:gd name="T8" fmla="*/ 0 w 137"/>
                <a:gd name="T9" fmla="*/ 0 h 220"/>
                <a:gd name="T10" fmla="*/ 0 60000 65536"/>
                <a:gd name="T11" fmla="*/ 0 60000 65536"/>
                <a:gd name="T12" fmla="*/ 0 60000 65536"/>
                <a:gd name="T13" fmla="*/ 0 60000 65536"/>
                <a:gd name="T14" fmla="*/ 0 60000 65536"/>
                <a:gd name="T15" fmla="*/ 0 w 137"/>
                <a:gd name="T16" fmla="*/ 0 h 220"/>
                <a:gd name="T17" fmla="*/ 137 w 137"/>
                <a:gd name="T18" fmla="*/ 220 h 220"/>
              </a:gdLst>
              <a:ahLst/>
              <a:cxnLst>
                <a:cxn ang="T10">
                  <a:pos x="T0" y="T1"/>
                </a:cxn>
                <a:cxn ang="T11">
                  <a:pos x="T2" y="T3"/>
                </a:cxn>
                <a:cxn ang="T12">
                  <a:pos x="T4" y="T5"/>
                </a:cxn>
                <a:cxn ang="T13">
                  <a:pos x="T6" y="T7"/>
                </a:cxn>
                <a:cxn ang="T14">
                  <a:pos x="T8" y="T9"/>
                </a:cxn>
              </a:cxnLst>
              <a:rect l="T15" t="T16" r="T17" b="T18"/>
              <a:pathLst>
                <a:path w="137" h="220">
                  <a:moveTo>
                    <a:pt x="0" y="0"/>
                  </a:moveTo>
                  <a:lnTo>
                    <a:pt x="137" y="61"/>
                  </a:lnTo>
                  <a:lnTo>
                    <a:pt x="137"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96" name="Freeform 126"/>
            <p:cNvSpPr>
              <a:spLocks/>
            </p:cNvSpPr>
            <p:nvPr/>
          </p:nvSpPr>
          <p:spPr bwMode="auto">
            <a:xfrm>
              <a:off x="3627" y="1413"/>
              <a:ext cx="137" cy="220"/>
            </a:xfrm>
            <a:custGeom>
              <a:avLst/>
              <a:gdLst>
                <a:gd name="T0" fmla="*/ 0 w 137"/>
                <a:gd name="T1" fmla="*/ 0 h 220"/>
                <a:gd name="T2" fmla="*/ 137 w 137"/>
                <a:gd name="T3" fmla="*/ 61 h 220"/>
                <a:gd name="T4" fmla="*/ 137 w 137"/>
                <a:gd name="T5" fmla="*/ 220 h 220"/>
                <a:gd name="T6" fmla="*/ 0 w 137"/>
                <a:gd name="T7" fmla="*/ 159 h 220"/>
                <a:gd name="T8" fmla="*/ 0 w 137"/>
                <a:gd name="T9" fmla="*/ 0 h 220"/>
                <a:gd name="T10" fmla="*/ 0 60000 65536"/>
                <a:gd name="T11" fmla="*/ 0 60000 65536"/>
                <a:gd name="T12" fmla="*/ 0 60000 65536"/>
                <a:gd name="T13" fmla="*/ 0 60000 65536"/>
                <a:gd name="T14" fmla="*/ 0 60000 65536"/>
                <a:gd name="T15" fmla="*/ 0 w 137"/>
                <a:gd name="T16" fmla="*/ 0 h 220"/>
                <a:gd name="T17" fmla="*/ 137 w 137"/>
                <a:gd name="T18" fmla="*/ 220 h 220"/>
              </a:gdLst>
              <a:ahLst/>
              <a:cxnLst>
                <a:cxn ang="T10">
                  <a:pos x="T0" y="T1"/>
                </a:cxn>
                <a:cxn ang="T11">
                  <a:pos x="T2" y="T3"/>
                </a:cxn>
                <a:cxn ang="T12">
                  <a:pos x="T4" y="T5"/>
                </a:cxn>
                <a:cxn ang="T13">
                  <a:pos x="T6" y="T7"/>
                </a:cxn>
                <a:cxn ang="T14">
                  <a:pos x="T8" y="T9"/>
                </a:cxn>
              </a:cxnLst>
              <a:rect l="T15" t="T16" r="T17" b="T18"/>
              <a:pathLst>
                <a:path w="137" h="220">
                  <a:moveTo>
                    <a:pt x="0" y="0"/>
                  </a:moveTo>
                  <a:lnTo>
                    <a:pt x="137" y="61"/>
                  </a:lnTo>
                  <a:lnTo>
                    <a:pt x="137"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197" name="Line 127"/>
            <p:cNvSpPr>
              <a:spLocks noChangeShapeType="1"/>
            </p:cNvSpPr>
            <p:nvPr/>
          </p:nvSpPr>
          <p:spPr bwMode="auto">
            <a:xfrm>
              <a:off x="3421" y="1757"/>
              <a:ext cx="69" cy="108"/>
            </a:xfrm>
            <a:prstGeom prst="line">
              <a:avLst/>
            </a:prstGeom>
            <a:noFill/>
            <a:ln w="0">
              <a:solidFill>
                <a:srgbClr val="00CCFF"/>
              </a:solidFill>
              <a:round/>
              <a:headEnd/>
              <a:tailEnd/>
            </a:ln>
          </p:spPr>
          <p:txBody>
            <a:bodyPr/>
            <a:lstStyle/>
            <a:p>
              <a:endParaRPr lang="en-US"/>
            </a:p>
          </p:txBody>
        </p:sp>
        <p:sp>
          <p:nvSpPr>
            <p:cNvPr id="3198" name="Freeform 128"/>
            <p:cNvSpPr>
              <a:spLocks/>
            </p:cNvSpPr>
            <p:nvPr/>
          </p:nvSpPr>
          <p:spPr bwMode="auto">
            <a:xfrm>
              <a:off x="3489" y="1512"/>
              <a:ext cx="138" cy="219"/>
            </a:xfrm>
            <a:custGeom>
              <a:avLst/>
              <a:gdLst>
                <a:gd name="T0" fmla="*/ 0 w 138"/>
                <a:gd name="T1" fmla="*/ 0 h 219"/>
                <a:gd name="T2" fmla="*/ 138 w 138"/>
                <a:gd name="T3" fmla="*/ 60 h 219"/>
                <a:gd name="T4" fmla="*/ 138 w 138"/>
                <a:gd name="T5" fmla="*/ 219 h 219"/>
                <a:gd name="T6" fmla="*/ 0 w 138"/>
                <a:gd name="T7" fmla="*/ 159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60"/>
                  </a:lnTo>
                  <a:lnTo>
                    <a:pt x="138" y="219"/>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199" name="Freeform 129"/>
            <p:cNvSpPr>
              <a:spLocks/>
            </p:cNvSpPr>
            <p:nvPr/>
          </p:nvSpPr>
          <p:spPr bwMode="auto">
            <a:xfrm>
              <a:off x="3489" y="1512"/>
              <a:ext cx="138" cy="219"/>
            </a:xfrm>
            <a:custGeom>
              <a:avLst/>
              <a:gdLst>
                <a:gd name="T0" fmla="*/ 0 w 138"/>
                <a:gd name="T1" fmla="*/ 0 h 219"/>
                <a:gd name="T2" fmla="*/ 138 w 138"/>
                <a:gd name="T3" fmla="*/ 60 h 219"/>
                <a:gd name="T4" fmla="*/ 138 w 138"/>
                <a:gd name="T5" fmla="*/ 219 h 219"/>
                <a:gd name="T6" fmla="*/ 0 w 138"/>
                <a:gd name="T7" fmla="*/ 159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60"/>
                  </a:lnTo>
                  <a:lnTo>
                    <a:pt x="138" y="219"/>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200" name="Freeform 130"/>
            <p:cNvSpPr>
              <a:spLocks/>
            </p:cNvSpPr>
            <p:nvPr/>
          </p:nvSpPr>
          <p:spPr bwMode="auto">
            <a:xfrm>
              <a:off x="3627" y="1572"/>
              <a:ext cx="137" cy="220"/>
            </a:xfrm>
            <a:custGeom>
              <a:avLst/>
              <a:gdLst>
                <a:gd name="T0" fmla="*/ 0 w 137"/>
                <a:gd name="T1" fmla="*/ 0 h 220"/>
                <a:gd name="T2" fmla="*/ 137 w 137"/>
                <a:gd name="T3" fmla="*/ 61 h 220"/>
                <a:gd name="T4" fmla="*/ 137 w 137"/>
                <a:gd name="T5" fmla="*/ 220 h 220"/>
                <a:gd name="T6" fmla="*/ 0 w 137"/>
                <a:gd name="T7" fmla="*/ 159 h 220"/>
                <a:gd name="T8" fmla="*/ 0 w 137"/>
                <a:gd name="T9" fmla="*/ 0 h 220"/>
                <a:gd name="T10" fmla="*/ 0 60000 65536"/>
                <a:gd name="T11" fmla="*/ 0 60000 65536"/>
                <a:gd name="T12" fmla="*/ 0 60000 65536"/>
                <a:gd name="T13" fmla="*/ 0 60000 65536"/>
                <a:gd name="T14" fmla="*/ 0 60000 65536"/>
                <a:gd name="T15" fmla="*/ 0 w 137"/>
                <a:gd name="T16" fmla="*/ 0 h 220"/>
                <a:gd name="T17" fmla="*/ 137 w 137"/>
                <a:gd name="T18" fmla="*/ 220 h 220"/>
              </a:gdLst>
              <a:ahLst/>
              <a:cxnLst>
                <a:cxn ang="T10">
                  <a:pos x="T0" y="T1"/>
                </a:cxn>
                <a:cxn ang="T11">
                  <a:pos x="T2" y="T3"/>
                </a:cxn>
                <a:cxn ang="T12">
                  <a:pos x="T4" y="T5"/>
                </a:cxn>
                <a:cxn ang="T13">
                  <a:pos x="T6" y="T7"/>
                </a:cxn>
                <a:cxn ang="T14">
                  <a:pos x="T8" y="T9"/>
                </a:cxn>
              </a:cxnLst>
              <a:rect l="T15" t="T16" r="T17" b="T18"/>
              <a:pathLst>
                <a:path w="137" h="220">
                  <a:moveTo>
                    <a:pt x="0" y="0"/>
                  </a:moveTo>
                  <a:lnTo>
                    <a:pt x="137" y="61"/>
                  </a:lnTo>
                  <a:lnTo>
                    <a:pt x="137"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01" name="Freeform 131"/>
            <p:cNvSpPr>
              <a:spLocks/>
            </p:cNvSpPr>
            <p:nvPr/>
          </p:nvSpPr>
          <p:spPr bwMode="auto">
            <a:xfrm>
              <a:off x="3627" y="1572"/>
              <a:ext cx="137" cy="220"/>
            </a:xfrm>
            <a:custGeom>
              <a:avLst/>
              <a:gdLst>
                <a:gd name="T0" fmla="*/ 0 w 137"/>
                <a:gd name="T1" fmla="*/ 0 h 220"/>
                <a:gd name="T2" fmla="*/ 137 w 137"/>
                <a:gd name="T3" fmla="*/ 61 h 220"/>
                <a:gd name="T4" fmla="*/ 137 w 137"/>
                <a:gd name="T5" fmla="*/ 220 h 220"/>
                <a:gd name="T6" fmla="*/ 0 w 137"/>
                <a:gd name="T7" fmla="*/ 159 h 220"/>
                <a:gd name="T8" fmla="*/ 0 w 137"/>
                <a:gd name="T9" fmla="*/ 0 h 220"/>
                <a:gd name="T10" fmla="*/ 0 60000 65536"/>
                <a:gd name="T11" fmla="*/ 0 60000 65536"/>
                <a:gd name="T12" fmla="*/ 0 60000 65536"/>
                <a:gd name="T13" fmla="*/ 0 60000 65536"/>
                <a:gd name="T14" fmla="*/ 0 60000 65536"/>
                <a:gd name="T15" fmla="*/ 0 w 137"/>
                <a:gd name="T16" fmla="*/ 0 h 220"/>
                <a:gd name="T17" fmla="*/ 137 w 137"/>
                <a:gd name="T18" fmla="*/ 220 h 220"/>
              </a:gdLst>
              <a:ahLst/>
              <a:cxnLst>
                <a:cxn ang="T10">
                  <a:pos x="T0" y="T1"/>
                </a:cxn>
                <a:cxn ang="T11">
                  <a:pos x="T2" y="T3"/>
                </a:cxn>
                <a:cxn ang="T12">
                  <a:pos x="T4" y="T5"/>
                </a:cxn>
                <a:cxn ang="T13">
                  <a:pos x="T6" y="T7"/>
                </a:cxn>
                <a:cxn ang="T14">
                  <a:pos x="T8" y="T9"/>
                </a:cxn>
              </a:cxnLst>
              <a:rect l="T15" t="T16" r="T17" b="T18"/>
              <a:pathLst>
                <a:path w="137" h="220">
                  <a:moveTo>
                    <a:pt x="0" y="0"/>
                  </a:moveTo>
                  <a:lnTo>
                    <a:pt x="137" y="61"/>
                  </a:lnTo>
                  <a:lnTo>
                    <a:pt x="137"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202" name="Freeform 132"/>
            <p:cNvSpPr>
              <a:spLocks/>
            </p:cNvSpPr>
            <p:nvPr/>
          </p:nvSpPr>
          <p:spPr bwMode="auto">
            <a:xfrm>
              <a:off x="3764" y="1474"/>
              <a:ext cx="140" cy="219"/>
            </a:xfrm>
            <a:custGeom>
              <a:avLst/>
              <a:gdLst>
                <a:gd name="T0" fmla="*/ 0 w 140"/>
                <a:gd name="T1" fmla="*/ 0 h 219"/>
                <a:gd name="T2" fmla="*/ 140 w 140"/>
                <a:gd name="T3" fmla="*/ 60 h 219"/>
                <a:gd name="T4" fmla="*/ 140 w 140"/>
                <a:gd name="T5" fmla="*/ 219 h 219"/>
                <a:gd name="T6" fmla="*/ 0 w 140"/>
                <a:gd name="T7" fmla="*/ 159 h 219"/>
                <a:gd name="T8" fmla="*/ 0 w 140"/>
                <a:gd name="T9" fmla="*/ 0 h 219"/>
                <a:gd name="T10" fmla="*/ 0 60000 65536"/>
                <a:gd name="T11" fmla="*/ 0 60000 65536"/>
                <a:gd name="T12" fmla="*/ 0 60000 65536"/>
                <a:gd name="T13" fmla="*/ 0 60000 65536"/>
                <a:gd name="T14" fmla="*/ 0 60000 65536"/>
                <a:gd name="T15" fmla="*/ 0 w 140"/>
                <a:gd name="T16" fmla="*/ 0 h 219"/>
                <a:gd name="T17" fmla="*/ 140 w 140"/>
                <a:gd name="T18" fmla="*/ 219 h 219"/>
              </a:gdLst>
              <a:ahLst/>
              <a:cxnLst>
                <a:cxn ang="T10">
                  <a:pos x="T0" y="T1"/>
                </a:cxn>
                <a:cxn ang="T11">
                  <a:pos x="T2" y="T3"/>
                </a:cxn>
                <a:cxn ang="T12">
                  <a:pos x="T4" y="T5"/>
                </a:cxn>
                <a:cxn ang="T13">
                  <a:pos x="T6" y="T7"/>
                </a:cxn>
                <a:cxn ang="T14">
                  <a:pos x="T8" y="T9"/>
                </a:cxn>
              </a:cxnLst>
              <a:rect l="T15" t="T16" r="T17" b="T18"/>
              <a:pathLst>
                <a:path w="140" h="219">
                  <a:moveTo>
                    <a:pt x="0" y="0"/>
                  </a:moveTo>
                  <a:lnTo>
                    <a:pt x="140" y="60"/>
                  </a:lnTo>
                  <a:lnTo>
                    <a:pt x="140" y="219"/>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03" name="Freeform 133"/>
            <p:cNvSpPr>
              <a:spLocks/>
            </p:cNvSpPr>
            <p:nvPr/>
          </p:nvSpPr>
          <p:spPr bwMode="auto">
            <a:xfrm>
              <a:off x="3764" y="1474"/>
              <a:ext cx="140" cy="219"/>
            </a:xfrm>
            <a:custGeom>
              <a:avLst/>
              <a:gdLst>
                <a:gd name="T0" fmla="*/ 0 w 140"/>
                <a:gd name="T1" fmla="*/ 0 h 219"/>
                <a:gd name="T2" fmla="*/ 140 w 140"/>
                <a:gd name="T3" fmla="*/ 60 h 219"/>
                <a:gd name="T4" fmla="*/ 140 w 140"/>
                <a:gd name="T5" fmla="*/ 219 h 219"/>
                <a:gd name="T6" fmla="*/ 0 w 140"/>
                <a:gd name="T7" fmla="*/ 159 h 219"/>
                <a:gd name="T8" fmla="*/ 0 w 140"/>
                <a:gd name="T9" fmla="*/ 0 h 219"/>
                <a:gd name="T10" fmla="*/ 0 60000 65536"/>
                <a:gd name="T11" fmla="*/ 0 60000 65536"/>
                <a:gd name="T12" fmla="*/ 0 60000 65536"/>
                <a:gd name="T13" fmla="*/ 0 60000 65536"/>
                <a:gd name="T14" fmla="*/ 0 60000 65536"/>
                <a:gd name="T15" fmla="*/ 0 w 140"/>
                <a:gd name="T16" fmla="*/ 0 h 219"/>
                <a:gd name="T17" fmla="*/ 140 w 140"/>
                <a:gd name="T18" fmla="*/ 219 h 219"/>
              </a:gdLst>
              <a:ahLst/>
              <a:cxnLst>
                <a:cxn ang="T10">
                  <a:pos x="T0" y="T1"/>
                </a:cxn>
                <a:cxn ang="T11">
                  <a:pos x="T2" y="T3"/>
                </a:cxn>
                <a:cxn ang="T12">
                  <a:pos x="T4" y="T5"/>
                </a:cxn>
                <a:cxn ang="T13">
                  <a:pos x="T6" y="T7"/>
                </a:cxn>
                <a:cxn ang="T14">
                  <a:pos x="T8" y="T9"/>
                </a:cxn>
              </a:cxnLst>
              <a:rect l="T15" t="T16" r="T17" b="T18"/>
              <a:pathLst>
                <a:path w="140" h="219">
                  <a:moveTo>
                    <a:pt x="0" y="0"/>
                  </a:moveTo>
                  <a:lnTo>
                    <a:pt x="140" y="60"/>
                  </a:lnTo>
                  <a:lnTo>
                    <a:pt x="140" y="219"/>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204" name="Freeform 134"/>
            <p:cNvSpPr>
              <a:spLocks/>
            </p:cNvSpPr>
            <p:nvPr/>
          </p:nvSpPr>
          <p:spPr bwMode="auto">
            <a:xfrm>
              <a:off x="3764" y="1633"/>
              <a:ext cx="140" cy="219"/>
            </a:xfrm>
            <a:custGeom>
              <a:avLst/>
              <a:gdLst>
                <a:gd name="T0" fmla="*/ 0 w 140"/>
                <a:gd name="T1" fmla="*/ 0 h 219"/>
                <a:gd name="T2" fmla="*/ 140 w 140"/>
                <a:gd name="T3" fmla="*/ 60 h 219"/>
                <a:gd name="T4" fmla="*/ 140 w 140"/>
                <a:gd name="T5" fmla="*/ 219 h 219"/>
                <a:gd name="T6" fmla="*/ 0 w 140"/>
                <a:gd name="T7" fmla="*/ 159 h 219"/>
                <a:gd name="T8" fmla="*/ 0 w 140"/>
                <a:gd name="T9" fmla="*/ 0 h 219"/>
                <a:gd name="T10" fmla="*/ 0 60000 65536"/>
                <a:gd name="T11" fmla="*/ 0 60000 65536"/>
                <a:gd name="T12" fmla="*/ 0 60000 65536"/>
                <a:gd name="T13" fmla="*/ 0 60000 65536"/>
                <a:gd name="T14" fmla="*/ 0 60000 65536"/>
                <a:gd name="T15" fmla="*/ 0 w 140"/>
                <a:gd name="T16" fmla="*/ 0 h 219"/>
                <a:gd name="T17" fmla="*/ 140 w 140"/>
                <a:gd name="T18" fmla="*/ 219 h 219"/>
              </a:gdLst>
              <a:ahLst/>
              <a:cxnLst>
                <a:cxn ang="T10">
                  <a:pos x="T0" y="T1"/>
                </a:cxn>
                <a:cxn ang="T11">
                  <a:pos x="T2" y="T3"/>
                </a:cxn>
                <a:cxn ang="T12">
                  <a:pos x="T4" y="T5"/>
                </a:cxn>
                <a:cxn ang="T13">
                  <a:pos x="T6" y="T7"/>
                </a:cxn>
                <a:cxn ang="T14">
                  <a:pos x="T8" y="T9"/>
                </a:cxn>
              </a:cxnLst>
              <a:rect l="T15" t="T16" r="T17" b="T18"/>
              <a:pathLst>
                <a:path w="140" h="219">
                  <a:moveTo>
                    <a:pt x="0" y="0"/>
                  </a:moveTo>
                  <a:lnTo>
                    <a:pt x="140" y="60"/>
                  </a:lnTo>
                  <a:lnTo>
                    <a:pt x="140" y="219"/>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05" name="Freeform 135"/>
            <p:cNvSpPr>
              <a:spLocks/>
            </p:cNvSpPr>
            <p:nvPr/>
          </p:nvSpPr>
          <p:spPr bwMode="auto">
            <a:xfrm>
              <a:off x="3764" y="1633"/>
              <a:ext cx="140" cy="219"/>
            </a:xfrm>
            <a:custGeom>
              <a:avLst/>
              <a:gdLst>
                <a:gd name="T0" fmla="*/ 0 w 140"/>
                <a:gd name="T1" fmla="*/ 0 h 219"/>
                <a:gd name="T2" fmla="*/ 140 w 140"/>
                <a:gd name="T3" fmla="*/ 60 h 219"/>
                <a:gd name="T4" fmla="*/ 140 w 140"/>
                <a:gd name="T5" fmla="*/ 219 h 219"/>
                <a:gd name="T6" fmla="*/ 0 w 140"/>
                <a:gd name="T7" fmla="*/ 159 h 219"/>
                <a:gd name="T8" fmla="*/ 0 w 140"/>
                <a:gd name="T9" fmla="*/ 0 h 219"/>
                <a:gd name="T10" fmla="*/ 0 60000 65536"/>
                <a:gd name="T11" fmla="*/ 0 60000 65536"/>
                <a:gd name="T12" fmla="*/ 0 60000 65536"/>
                <a:gd name="T13" fmla="*/ 0 60000 65536"/>
                <a:gd name="T14" fmla="*/ 0 60000 65536"/>
                <a:gd name="T15" fmla="*/ 0 w 140"/>
                <a:gd name="T16" fmla="*/ 0 h 219"/>
                <a:gd name="T17" fmla="*/ 140 w 140"/>
                <a:gd name="T18" fmla="*/ 219 h 219"/>
              </a:gdLst>
              <a:ahLst/>
              <a:cxnLst>
                <a:cxn ang="T10">
                  <a:pos x="T0" y="T1"/>
                </a:cxn>
                <a:cxn ang="T11">
                  <a:pos x="T2" y="T3"/>
                </a:cxn>
                <a:cxn ang="T12">
                  <a:pos x="T4" y="T5"/>
                </a:cxn>
                <a:cxn ang="T13">
                  <a:pos x="T6" y="T7"/>
                </a:cxn>
                <a:cxn ang="T14">
                  <a:pos x="T8" y="T9"/>
                </a:cxn>
              </a:cxnLst>
              <a:rect l="T15" t="T16" r="T17" b="T18"/>
              <a:pathLst>
                <a:path w="140" h="219">
                  <a:moveTo>
                    <a:pt x="0" y="0"/>
                  </a:moveTo>
                  <a:lnTo>
                    <a:pt x="140" y="60"/>
                  </a:lnTo>
                  <a:lnTo>
                    <a:pt x="140" y="219"/>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206" name="Freeform 136"/>
            <p:cNvSpPr>
              <a:spLocks/>
            </p:cNvSpPr>
            <p:nvPr/>
          </p:nvSpPr>
          <p:spPr bwMode="auto">
            <a:xfrm>
              <a:off x="3904" y="1534"/>
              <a:ext cx="138" cy="220"/>
            </a:xfrm>
            <a:custGeom>
              <a:avLst/>
              <a:gdLst>
                <a:gd name="T0" fmla="*/ 0 w 138"/>
                <a:gd name="T1" fmla="*/ 0 h 220"/>
                <a:gd name="T2" fmla="*/ 138 w 138"/>
                <a:gd name="T3" fmla="*/ 61 h 220"/>
                <a:gd name="T4" fmla="*/ 138 w 138"/>
                <a:gd name="T5" fmla="*/ 220 h 220"/>
                <a:gd name="T6" fmla="*/ 0 w 138"/>
                <a:gd name="T7" fmla="*/ 159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1"/>
                  </a:lnTo>
                  <a:lnTo>
                    <a:pt x="138"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07" name="Freeform 137"/>
            <p:cNvSpPr>
              <a:spLocks/>
            </p:cNvSpPr>
            <p:nvPr/>
          </p:nvSpPr>
          <p:spPr bwMode="auto">
            <a:xfrm>
              <a:off x="3904" y="1534"/>
              <a:ext cx="138" cy="220"/>
            </a:xfrm>
            <a:custGeom>
              <a:avLst/>
              <a:gdLst>
                <a:gd name="T0" fmla="*/ 0 w 138"/>
                <a:gd name="T1" fmla="*/ 0 h 220"/>
                <a:gd name="T2" fmla="*/ 138 w 138"/>
                <a:gd name="T3" fmla="*/ 61 h 220"/>
                <a:gd name="T4" fmla="*/ 138 w 138"/>
                <a:gd name="T5" fmla="*/ 220 h 220"/>
                <a:gd name="T6" fmla="*/ 0 w 138"/>
                <a:gd name="T7" fmla="*/ 159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1"/>
                  </a:lnTo>
                  <a:lnTo>
                    <a:pt x="138"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208" name="Freeform 138"/>
            <p:cNvSpPr>
              <a:spLocks/>
            </p:cNvSpPr>
            <p:nvPr/>
          </p:nvSpPr>
          <p:spPr bwMode="auto">
            <a:xfrm>
              <a:off x="3904" y="1693"/>
              <a:ext cx="138" cy="220"/>
            </a:xfrm>
            <a:custGeom>
              <a:avLst/>
              <a:gdLst>
                <a:gd name="T0" fmla="*/ 0 w 138"/>
                <a:gd name="T1" fmla="*/ 0 h 220"/>
                <a:gd name="T2" fmla="*/ 138 w 138"/>
                <a:gd name="T3" fmla="*/ 61 h 220"/>
                <a:gd name="T4" fmla="*/ 138 w 138"/>
                <a:gd name="T5" fmla="*/ 220 h 220"/>
                <a:gd name="T6" fmla="*/ 0 w 138"/>
                <a:gd name="T7" fmla="*/ 159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1"/>
                  </a:lnTo>
                  <a:lnTo>
                    <a:pt x="138"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09" name="Freeform 139"/>
            <p:cNvSpPr>
              <a:spLocks/>
            </p:cNvSpPr>
            <p:nvPr/>
          </p:nvSpPr>
          <p:spPr bwMode="auto">
            <a:xfrm>
              <a:off x="3904" y="1693"/>
              <a:ext cx="138" cy="220"/>
            </a:xfrm>
            <a:custGeom>
              <a:avLst/>
              <a:gdLst>
                <a:gd name="T0" fmla="*/ 0 w 138"/>
                <a:gd name="T1" fmla="*/ 0 h 220"/>
                <a:gd name="T2" fmla="*/ 138 w 138"/>
                <a:gd name="T3" fmla="*/ 61 h 220"/>
                <a:gd name="T4" fmla="*/ 138 w 138"/>
                <a:gd name="T5" fmla="*/ 220 h 220"/>
                <a:gd name="T6" fmla="*/ 0 w 138"/>
                <a:gd name="T7" fmla="*/ 159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1"/>
                  </a:lnTo>
                  <a:lnTo>
                    <a:pt x="138"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210" name="Freeform 140"/>
            <p:cNvSpPr>
              <a:spLocks noEditPoints="1"/>
            </p:cNvSpPr>
            <p:nvPr/>
          </p:nvSpPr>
          <p:spPr bwMode="auto">
            <a:xfrm>
              <a:off x="3453" y="1737"/>
              <a:ext cx="36" cy="51"/>
            </a:xfrm>
            <a:custGeom>
              <a:avLst/>
              <a:gdLst>
                <a:gd name="T0" fmla="*/ 9 w 36"/>
                <a:gd name="T1" fmla="*/ 41 h 51"/>
                <a:gd name="T2" fmla="*/ 11 w 36"/>
                <a:gd name="T3" fmla="*/ 45 h 51"/>
                <a:gd name="T4" fmla="*/ 14 w 36"/>
                <a:gd name="T5" fmla="*/ 46 h 51"/>
                <a:gd name="T6" fmla="*/ 19 w 36"/>
                <a:gd name="T7" fmla="*/ 46 h 51"/>
                <a:gd name="T8" fmla="*/ 24 w 36"/>
                <a:gd name="T9" fmla="*/ 46 h 51"/>
                <a:gd name="T10" fmla="*/ 26 w 36"/>
                <a:gd name="T11" fmla="*/ 43 h 51"/>
                <a:gd name="T12" fmla="*/ 27 w 36"/>
                <a:gd name="T13" fmla="*/ 39 h 51"/>
                <a:gd name="T14" fmla="*/ 29 w 36"/>
                <a:gd name="T15" fmla="*/ 34 h 51"/>
                <a:gd name="T16" fmla="*/ 27 w 36"/>
                <a:gd name="T17" fmla="*/ 34 h 51"/>
                <a:gd name="T18" fmla="*/ 24 w 36"/>
                <a:gd name="T19" fmla="*/ 36 h 51"/>
                <a:gd name="T20" fmla="*/ 19 w 36"/>
                <a:gd name="T21" fmla="*/ 36 h 51"/>
                <a:gd name="T22" fmla="*/ 16 w 36"/>
                <a:gd name="T23" fmla="*/ 36 h 51"/>
                <a:gd name="T24" fmla="*/ 11 w 36"/>
                <a:gd name="T25" fmla="*/ 36 h 51"/>
                <a:gd name="T26" fmla="*/ 7 w 36"/>
                <a:gd name="T27" fmla="*/ 34 h 51"/>
                <a:gd name="T28" fmla="*/ 4 w 36"/>
                <a:gd name="T29" fmla="*/ 29 h 51"/>
                <a:gd name="T30" fmla="*/ 2 w 36"/>
                <a:gd name="T31" fmla="*/ 25 h 51"/>
                <a:gd name="T32" fmla="*/ 0 w 36"/>
                <a:gd name="T33" fmla="*/ 22 h 51"/>
                <a:gd name="T34" fmla="*/ 0 w 36"/>
                <a:gd name="T35" fmla="*/ 17 h 51"/>
                <a:gd name="T36" fmla="*/ 0 w 36"/>
                <a:gd name="T37" fmla="*/ 12 h 51"/>
                <a:gd name="T38" fmla="*/ 2 w 36"/>
                <a:gd name="T39" fmla="*/ 8 h 51"/>
                <a:gd name="T40" fmla="*/ 4 w 36"/>
                <a:gd name="T41" fmla="*/ 5 h 51"/>
                <a:gd name="T42" fmla="*/ 7 w 36"/>
                <a:gd name="T43" fmla="*/ 3 h 51"/>
                <a:gd name="T44" fmla="*/ 11 w 36"/>
                <a:gd name="T45" fmla="*/ 1 h 51"/>
                <a:gd name="T46" fmla="*/ 14 w 36"/>
                <a:gd name="T47" fmla="*/ 0 h 51"/>
                <a:gd name="T48" fmla="*/ 19 w 36"/>
                <a:gd name="T49" fmla="*/ 0 h 51"/>
                <a:gd name="T50" fmla="*/ 24 w 36"/>
                <a:gd name="T51" fmla="*/ 0 h 51"/>
                <a:gd name="T52" fmla="*/ 26 w 36"/>
                <a:gd name="T53" fmla="*/ 3 h 51"/>
                <a:gd name="T54" fmla="*/ 29 w 36"/>
                <a:gd name="T55" fmla="*/ 5 h 51"/>
                <a:gd name="T56" fmla="*/ 36 w 36"/>
                <a:gd name="T57" fmla="*/ 32 h 51"/>
                <a:gd name="T58" fmla="*/ 34 w 36"/>
                <a:gd name="T59" fmla="*/ 36 h 51"/>
                <a:gd name="T60" fmla="*/ 34 w 36"/>
                <a:gd name="T61" fmla="*/ 41 h 51"/>
                <a:gd name="T62" fmla="*/ 32 w 36"/>
                <a:gd name="T63" fmla="*/ 45 h 51"/>
                <a:gd name="T64" fmla="*/ 31 w 36"/>
                <a:gd name="T65" fmla="*/ 48 h 51"/>
                <a:gd name="T66" fmla="*/ 27 w 36"/>
                <a:gd name="T67" fmla="*/ 50 h 51"/>
                <a:gd name="T68" fmla="*/ 22 w 36"/>
                <a:gd name="T69" fmla="*/ 51 h 51"/>
                <a:gd name="T70" fmla="*/ 17 w 36"/>
                <a:gd name="T71" fmla="*/ 51 h 51"/>
                <a:gd name="T72" fmla="*/ 12 w 36"/>
                <a:gd name="T73" fmla="*/ 51 h 51"/>
                <a:gd name="T74" fmla="*/ 9 w 36"/>
                <a:gd name="T75" fmla="*/ 50 h 51"/>
                <a:gd name="T76" fmla="*/ 5 w 36"/>
                <a:gd name="T77" fmla="*/ 48 h 51"/>
                <a:gd name="T78" fmla="*/ 2 w 36"/>
                <a:gd name="T79" fmla="*/ 46 h 51"/>
                <a:gd name="T80" fmla="*/ 2 w 36"/>
                <a:gd name="T81" fmla="*/ 41 h 51"/>
                <a:gd name="T82" fmla="*/ 7 w 36"/>
                <a:gd name="T83" fmla="*/ 19 h 51"/>
                <a:gd name="T84" fmla="*/ 7 w 36"/>
                <a:gd name="T85" fmla="*/ 24 h 51"/>
                <a:gd name="T86" fmla="*/ 9 w 36"/>
                <a:gd name="T87" fmla="*/ 27 h 51"/>
                <a:gd name="T88" fmla="*/ 12 w 36"/>
                <a:gd name="T89" fmla="*/ 31 h 51"/>
                <a:gd name="T90" fmla="*/ 17 w 36"/>
                <a:gd name="T91" fmla="*/ 32 h 51"/>
                <a:gd name="T92" fmla="*/ 21 w 36"/>
                <a:gd name="T93" fmla="*/ 31 h 51"/>
                <a:gd name="T94" fmla="*/ 24 w 36"/>
                <a:gd name="T95" fmla="*/ 29 h 51"/>
                <a:gd name="T96" fmla="*/ 27 w 36"/>
                <a:gd name="T97" fmla="*/ 27 h 51"/>
                <a:gd name="T98" fmla="*/ 29 w 36"/>
                <a:gd name="T99" fmla="*/ 24 h 51"/>
                <a:gd name="T100" fmla="*/ 29 w 36"/>
                <a:gd name="T101" fmla="*/ 19 h 51"/>
                <a:gd name="T102" fmla="*/ 29 w 36"/>
                <a:gd name="T103" fmla="*/ 13 h 51"/>
                <a:gd name="T104" fmla="*/ 27 w 36"/>
                <a:gd name="T105" fmla="*/ 10 h 51"/>
                <a:gd name="T106" fmla="*/ 24 w 36"/>
                <a:gd name="T107" fmla="*/ 6 h 51"/>
                <a:gd name="T108" fmla="*/ 21 w 36"/>
                <a:gd name="T109" fmla="*/ 5 h 51"/>
                <a:gd name="T110" fmla="*/ 16 w 36"/>
                <a:gd name="T111" fmla="*/ 5 h 51"/>
                <a:gd name="T112" fmla="*/ 12 w 36"/>
                <a:gd name="T113" fmla="*/ 6 h 51"/>
                <a:gd name="T114" fmla="*/ 9 w 36"/>
                <a:gd name="T115" fmla="*/ 8 h 51"/>
                <a:gd name="T116" fmla="*/ 7 w 36"/>
                <a:gd name="T117" fmla="*/ 13 h 51"/>
                <a:gd name="T118" fmla="*/ 7 w 36"/>
                <a:gd name="T119" fmla="*/ 19 h 5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6"/>
                <a:gd name="T181" fmla="*/ 0 h 51"/>
                <a:gd name="T182" fmla="*/ 36 w 36"/>
                <a:gd name="T183" fmla="*/ 51 h 5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6" h="51">
                  <a:moveTo>
                    <a:pt x="0" y="39"/>
                  </a:moveTo>
                  <a:lnTo>
                    <a:pt x="7" y="41"/>
                  </a:lnTo>
                  <a:lnTo>
                    <a:pt x="9" y="41"/>
                  </a:lnTo>
                  <a:lnTo>
                    <a:pt x="9" y="43"/>
                  </a:lnTo>
                  <a:lnTo>
                    <a:pt x="9" y="45"/>
                  </a:lnTo>
                  <a:lnTo>
                    <a:pt x="11" y="45"/>
                  </a:lnTo>
                  <a:lnTo>
                    <a:pt x="11" y="46"/>
                  </a:lnTo>
                  <a:lnTo>
                    <a:pt x="12" y="46"/>
                  </a:lnTo>
                  <a:lnTo>
                    <a:pt x="14" y="46"/>
                  </a:lnTo>
                  <a:lnTo>
                    <a:pt x="16" y="46"/>
                  </a:lnTo>
                  <a:lnTo>
                    <a:pt x="17" y="46"/>
                  </a:lnTo>
                  <a:lnTo>
                    <a:pt x="19" y="46"/>
                  </a:lnTo>
                  <a:lnTo>
                    <a:pt x="21" y="46"/>
                  </a:lnTo>
                  <a:lnTo>
                    <a:pt x="22" y="46"/>
                  </a:lnTo>
                  <a:lnTo>
                    <a:pt x="24" y="46"/>
                  </a:lnTo>
                  <a:lnTo>
                    <a:pt x="24" y="45"/>
                  </a:lnTo>
                  <a:lnTo>
                    <a:pt x="26" y="45"/>
                  </a:lnTo>
                  <a:lnTo>
                    <a:pt x="26" y="43"/>
                  </a:lnTo>
                  <a:lnTo>
                    <a:pt x="27" y="43"/>
                  </a:lnTo>
                  <a:lnTo>
                    <a:pt x="27" y="41"/>
                  </a:lnTo>
                  <a:lnTo>
                    <a:pt x="27" y="39"/>
                  </a:lnTo>
                  <a:lnTo>
                    <a:pt x="27" y="38"/>
                  </a:lnTo>
                  <a:lnTo>
                    <a:pt x="27" y="36"/>
                  </a:lnTo>
                  <a:lnTo>
                    <a:pt x="29" y="34"/>
                  </a:lnTo>
                  <a:lnTo>
                    <a:pt x="29" y="32"/>
                  </a:lnTo>
                  <a:lnTo>
                    <a:pt x="27" y="32"/>
                  </a:lnTo>
                  <a:lnTo>
                    <a:pt x="27" y="34"/>
                  </a:lnTo>
                  <a:lnTo>
                    <a:pt x="26" y="34"/>
                  </a:lnTo>
                  <a:lnTo>
                    <a:pt x="24" y="34"/>
                  </a:lnTo>
                  <a:lnTo>
                    <a:pt x="24" y="36"/>
                  </a:lnTo>
                  <a:lnTo>
                    <a:pt x="22" y="36"/>
                  </a:lnTo>
                  <a:lnTo>
                    <a:pt x="21" y="36"/>
                  </a:lnTo>
                  <a:lnTo>
                    <a:pt x="19" y="36"/>
                  </a:lnTo>
                  <a:lnTo>
                    <a:pt x="17" y="38"/>
                  </a:lnTo>
                  <a:lnTo>
                    <a:pt x="16" y="38"/>
                  </a:lnTo>
                  <a:lnTo>
                    <a:pt x="16" y="36"/>
                  </a:lnTo>
                  <a:lnTo>
                    <a:pt x="14" y="36"/>
                  </a:lnTo>
                  <a:lnTo>
                    <a:pt x="12" y="36"/>
                  </a:lnTo>
                  <a:lnTo>
                    <a:pt x="11" y="36"/>
                  </a:lnTo>
                  <a:lnTo>
                    <a:pt x="9" y="36"/>
                  </a:lnTo>
                  <a:lnTo>
                    <a:pt x="9" y="34"/>
                  </a:lnTo>
                  <a:lnTo>
                    <a:pt x="7" y="34"/>
                  </a:lnTo>
                  <a:lnTo>
                    <a:pt x="5" y="32"/>
                  </a:lnTo>
                  <a:lnTo>
                    <a:pt x="4" y="31"/>
                  </a:lnTo>
                  <a:lnTo>
                    <a:pt x="4" y="29"/>
                  </a:lnTo>
                  <a:lnTo>
                    <a:pt x="2" y="29"/>
                  </a:lnTo>
                  <a:lnTo>
                    <a:pt x="2" y="27"/>
                  </a:lnTo>
                  <a:lnTo>
                    <a:pt x="2" y="25"/>
                  </a:lnTo>
                  <a:lnTo>
                    <a:pt x="0" y="25"/>
                  </a:lnTo>
                  <a:lnTo>
                    <a:pt x="0" y="24"/>
                  </a:lnTo>
                  <a:lnTo>
                    <a:pt x="0" y="22"/>
                  </a:lnTo>
                  <a:lnTo>
                    <a:pt x="0" y="20"/>
                  </a:lnTo>
                  <a:lnTo>
                    <a:pt x="0" y="19"/>
                  </a:lnTo>
                  <a:lnTo>
                    <a:pt x="0" y="17"/>
                  </a:lnTo>
                  <a:lnTo>
                    <a:pt x="0" y="15"/>
                  </a:lnTo>
                  <a:lnTo>
                    <a:pt x="0" y="13"/>
                  </a:lnTo>
                  <a:lnTo>
                    <a:pt x="0" y="12"/>
                  </a:lnTo>
                  <a:lnTo>
                    <a:pt x="0" y="10"/>
                  </a:lnTo>
                  <a:lnTo>
                    <a:pt x="2" y="10"/>
                  </a:lnTo>
                  <a:lnTo>
                    <a:pt x="2" y="8"/>
                  </a:lnTo>
                  <a:lnTo>
                    <a:pt x="2" y="6"/>
                  </a:lnTo>
                  <a:lnTo>
                    <a:pt x="4" y="6"/>
                  </a:lnTo>
                  <a:lnTo>
                    <a:pt x="4" y="5"/>
                  </a:lnTo>
                  <a:lnTo>
                    <a:pt x="5" y="5"/>
                  </a:lnTo>
                  <a:lnTo>
                    <a:pt x="5" y="3"/>
                  </a:lnTo>
                  <a:lnTo>
                    <a:pt x="7" y="3"/>
                  </a:lnTo>
                  <a:lnTo>
                    <a:pt x="7" y="1"/>
                  </a:lnTo>
                  <a:lnTo>
                    <a:pt x="9" y="1"/>
                  </a:lnTo>
                  <a:lnTo>
                    <a:pt x="11" y="1"/>
                  </a:lnTo>
                  <a:lnTo>
                    <a:pt x="11" y="0"/>
                  </a:lnTo>
                  <a:lnTo>
                    <a:pt x="12" y="0"/>
                  </a:lnTo>
                  <a:lnTo>
                    <a:pt x="14" y="0"/>
                  </a:lnTo>
                  <a:lnTo>
                    <a:pt x="16" y="0"/>
                  </a:lnTo>
                  <a:lnTo>
                    <a:pt x="17" y="0"/>
                  </a:lnTo>
                  <a:lnTo>
                    <a:pt x="19" y="0"/>
                  </a:lnTo>
                  <a:lnTo>
                    <a:pt x="21" y="0"/>
                  </a:lnTo>
                  <a:lnTo>
                    <a:pt x="22" y="0"/>
                  </a:lnTo>
                  <a:lnTo>
                    <a:pt x="24" y="0"/>
                  </a:lnTo>
                  <a:lnTo>
                    <a:pt x="24" y="1"/>
                  </a:lnTo>
                  <a:lnTo>
                    <a:pt x="26" y="1"/>
                  </a:lnTo>
                  <a:lnTo>
                    <a:pt x="26" y="3"/>
                  </a:lnTo>
                  <a:lnTo>
                    <a:pt x="27" y="3"/>
                  </a:lnTo>
                  <a:lnTo>
                    <a:pt x="29" y="3"/>
                  </a:lnTo>
                  <a:lnTo>
                    <a:pt x="29" y="5"/>
                  </a:lnTo>
                  <a:lnTo>
                    <a:pt x="29" y="0"/>
                  </a:lnTo>
                  <a:lnTo>
                    <a:pt x="36" y="0"/>
                  </a:lnTo>
                  <a:lnTo>
                    <a:pt x="36" y="32"/>
                  </a:lnTo>
                  <a:lnTo>
                    <a:pt x="36" y="34"/>
                  </a:lnTo>
                  <a:lnTo>
                    <a:pt x="36" y="36"/>
                  </a:lnTo>
                  <a:lnTo>
                    <a:pt x="34" y="36"/>
                  </a:lnTo>
                  <a:lnTo>
                    <a:pt x="34" y="38"/>
                  </a:lnTo>
                  <a:lnTo>
                    <a:pt x="34" y="39"/>
                  </a:lnTo>
                  <a:lnTo>
                    <a:pt x="34" y="41"/>
                  </a:lnTo>
                  <a:lnTo>
                    <a:pt x="34" y="43"/>
                  </a:lnTo>
                  <a:lnTo>
                    <a:pt x="34" y="45"/>
                  </a:lnTo>
                  <a:lnTo>
                    <a:pt x="32" y="45"/>
                  </a:lnTo>
                  <a:lnTo>
                    <a:pt x="32" y="46"/>
                  </a:lnTo>
                  <a:lnTo>
                    <a:pt x="31" y="46"/>
                  </a:lnTo>
                  <a:lnTo>
                    <a:pt x="31" y="48"/>
                  </a:lnTo>
                  <a:lnTo>
                    <a:pt x="29" y="48"/>
                  </a:lnTo>
                  <a:lnTo>
                    <a:pt x="29" y="50"/>
                  </a:lnTo>
                  <a:lnTo>
                    <a:pt x="27" y="50"/>
                  </a:lnTo>
                  <a:lnTo>
                    <a:pt x="26" y="50"/>
                  </a:lnTo>
                  <a:lnTo>
                    <a:pt x="24" y="51"/>
                  </a:lnTo>
                  <a:lnTo>
                    <a:pt x="22" y="51"/>
                  </a:lnTo>
                  <a:lnTo>
                    <a:pt x="21" y="51"/>
                  </a:lnTo>
                  <a:lnTo>
                    <a:pt x="19" y="51"/>
                  </a:lnTo>
                  <a:lnTo>
                    <a:pt x="17" y="51"/>
                  </a:lnTo>
                  <a:lnTo>
                    <a:pt x="16" y="51"/>
                  </a:lnTo>
                  <a:lnTo>
                    <a:pt x="14" y="51"/>
                  </a:lnTo>
                  <a:lnTo>
                    <a:pt x="12" y="51"/>
                  </a:lnTo>
                  <a:lnTo>
                    <a:pt x="11" y="51"/>
                  </a:lnTo>
                  <a:lnTo>
                    <a:pt x="9" y="51"/>
                  </a:lnTo>
                  <a:lnTo>
                    <a:pt x="9" y="50"/>
                  </a:lnTo>
                  <a:lnTo>
                    <a:pt x="7" y="50"/>
                  </a:lnTo>
                  <a:lnTo>
                    <a:pt x="5" y="50"/>
                  </a:lnTo>
                  <a:lnTo>
                    <a:pt x="5" y="48"/>
                  </a:lnTo>
                  <a:lnTo>
                    <a:pt x="4" y="48"/>
                  </a:lnTo>
                  <a:lnTo>
                    <a:pt x="4" y="46"/>
                  </a:lnTo>
                  <a:lnTo>
                    <a:pt x="2" y="46"/>
                  </a:lnTo>
                  <a:lnTo>
                    <a:pt x="2" y="45"/>
                  </a:lnTo>
                  <a:lnTo>
                    <a:pt x="2" y="43"/>
                  </a:lnTo>
                  <a:lnTo>
                    <a:pt x="2" y="41"/>
                  </a:lnTo>
                  <a:lnTo>
                    <a:pt x="0" y="41"/>
                  </a:lnTo>
                  <a:lnTo>
                    <a:pt x="0" y="39"/>
                  </a:lnTo>
                  <a:close/>
                  <a:moveTo>
                    <a:pt x="7" y="19"/>
                  </a:moveTo>
                  <a:lnTo>
                    <a:pt x="7" y="20"/>
                  </a:lnTo>
                  <a:lnTo>
                    <a:pt x="7" y="22"/>
                  </a:lnTo>
                  <a:lnTo>
                    <a:pt x="7" y="24"/>
                  </a:lnTo>
                  <a:lnTo>
                    <a:pt x="7" y="25"/>
                  </a:lnTo>
                  <a:lnTo>
                    <a:pt x="9" y="25"/>
                  </a:lnTo>
                  <a:lnTo>
                    <a:pt x="9" y="27"/>
                  </a:lnTo>
                  <a:lnTo>
                    <a:pt x="11" y="29"/>
                  </a:lnTo>
                  <a:lnTo>
                    <a:pt x="12" y="29"/>
                  </a:lnTo>
                  <a:lnTo>
                    <a:pt x="12" y="31"/>
                  </a:lnTo>
                  <a:lnTo>
                    <a:pt x="14" y="31"/>
                  </a:lnTo>
                  <a:lnTo>
                    <a:pt x="16" y="31"/>
                  </a:lnTo>
                  <a:lnTo>
                    <a:pt x="17" y="32"/>
                  </a:lnTo>
                  <a:lnTo>
                    <a:pt x="19" y="32"/>
                  </a:lnTo>
                  <a:lnTo>
                    <a:pt x="19" y="31"/>
                  </a:lnTo>
                  <a:lnTo>
                    <a:pt x="21" y="31"/>
                  </a:lnTo>
                  <a:lnTo>
                    <a:pt x="22" y="31"/>
                  </a:lnTo>
                  <a:lnTo>
                    <a:pt x="24" y="31"/>
                  </a:lnTo>
                  <a:lnTo>
                    <a:pt x="24" y="29"/>
                  </a:lnTo>
                  <a:lnTo>
                    <a:pt x="26" y="29"/>
                  </a:lnTo>
                  <a:lnTo>
                    <a:pt x="26" y="27"/>
                  </a:lnTo>
                  <a:lnTo>
                    <a:pt x="27" y="27"/>
                  </a:lnTo>
                  <a:lnTo>
                    <a:pt x="27" y="25"/>
                  </a:lnTo>
                  <a:lnTo>
                    <a:pt x="27" y="24"/>
                  </a:lnTo>
                  <a:lnTo>
                    <a:pt x="29" y="24"/>
                  </a:lnTo>
                  <a:lnTo>
                    <a:pt x="29" y="22"/>
                  </a:lnTo>
                  <a:lnTo>
                    <a:pt x="29" y="20"/>
                  </a:lnTo>
                  <a:lnTo>
                    <a:pt x="29" y="19"/>
                  </a:lnTo>
                  <a:lnTo>
                    <a:pt x="29" y="17"/>
                  </a:lnTo>
                  <a:lnTo>
                    <a:pt x="29" y="15"/>
                  </a:lnTo>
                  <a:lnTo>
                    <a:pt x="29" y="13"/>
                  </a:lnTo>
                  <a:lnTo>
                    <a:pt x="27" y="13"/>
                  </a:lnTo>
                  <a:lnTo>
                    <a:pt x="27" y="12"/>
                  </a:lnTo>
                  <a:lnTo>
                    <a:pt x="27" y="10"/>
                  </a:lnTo>
                  <a:lnTo>
                    <a:pt x="26" y="8"/>
                  </a:lnTo>
                  <a:lnTo>
                    <a:pt x="26" y="6"/>
                  </a:lnTo>
                  <a:lnTo>
                    <a:pt x="24" y="6"/>
                  </a:lnTo>
                  <a:lnTo>
                    <a:pt x="22" y="6"/>
                  </a:lnTo>
                  <a:lnTo>
                    <a:pt x="22" y="5"/>
                  </a:lnTo>
                  <a:lnTo>
                    <a:pt x="21" y="5"/>
                  </a:lnTo>
                  <a:lnTo>
                    <a:pt x="19" y="5"/>
                  </a:lnTo>
                  <a:lnTo>
                    <a:pt x="17" y="5"/>
                  </a:lnTo>
                  <a:lnTo>
                    <a:pt x="16" y="5"/>
                  </a:lnTo>
                  <a:lnTo>
                    <a:pt x="14" y="5"/>
                  </a:lnTo>
                  <a:lnTo>
                    <a:pt x="12" y="5"/>
                  </a:lnTo>
                  <a:lnTo>
                    <a:pt x="12" y="6"/>
                  </a:lnTo>
                  <a:lnTo>
                    <a:pt x="11" y="6"/>
                  </a:lnTo>
                  <a:lnTo>
                    <a:pt x="11" y="8"/>
                  </a:lnTo>
                  <a:lnTo>
                    <a:pt x="9" y="8"/>
                  </a:lnTo>
                  <a:lnTo>
                    <a:pt x="9" y="10"/>
                  </a:lnTo>
                  <a:lnTo>
                    <a:pt x="7" y="12"/>
                  </a:lnTo>
                  <a:lnTo>
                    <a:pt x="7" y="13"/>
                  </a:lnTo>
                  <a:lnTo>
                    <a:pt x="7" y="15"/>
                  </a:lnTo>
                  <a:lnTo>
                    <a:pt x="7" y="17"/>
                  </a:lnTo>
                  <a:lnTo>
                    <a:pt x="7" y="19"/>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11" name="Freeform 141"/>
            <p:cNvSpPr>
              <a:spLocks/>
            </p:cNvSpPr>
            <p:nvPr/>
          </p:nvSpPr>
          <p:spPr bwMode="auto">
            <a:xfrm>
              <a:off x="3499" y="1723"/>
              <a:ext cx="32" cy="52"/>
            </a:xfrm>
            <a:custGeom>
              <a:avLst/>
              <a:gdLst>
                <a:gd name="T0" fmla="*/ 0 w 32"/>
                <a:gd name="T1" fmla="*/ 52 h 52"/>
                <a:gd name="T2" fmla="*/ 0 w 32"/>
                <a:gd name="T3" fmla="*/ 0 h 52"/>
                <a:gd name="T4" fmla="*/ 7 w 32"/>
                <a:gd name="T5" fmla="*/ 0 h 52"/>
                <a:gd name="T6" fmla="*/ 7 w 32"/>
                <a:gd name="T7" fmla="*/ 19 h 52"/>
                <a:gd name="T8" fmla="*/ 7 w 32"/>
                <a:gd name="T9" fmla="*/ 17 h 52"/>
                <a:gd name="T10" fmla="*/ 8 w 32"/>
                <a:gd name="T11" fmla="*/ 17 h 52"/>
                <a:gd name="T12" fmla="*/ 8 w 32"/>
                <a:gd name="T13" fmla="*/ 15 h 52"/>
                <a:gd name="T14" fmla="*/ 10 w 32"/>
                <a:gd name="T15" fmla="*/ 15 h 52"/>
                <a:gd name="T16" fmla="*/ 12 w 32"/>
                <a:gd name="T17" fmla="*/ 15 h 52"/>
                <a:gd name="T18" fmla="*/ 12 w 32"/>
                <a:gd name="T19" fmla="*/ 14 h 52"/>
                <a:gd name="T20" fmla="*/ 13 w 32"/>
                <a:gd name="T21" fmla="*/ 14 h 52"/>
                <a:gd name="T22" fmla="*/ 15 w 32"/>
                <a:gd name="T23" fmla="*/ 14 h 52"/>
                <a:gd name="T24" fmla="*/ 17 w 32"/>
                <a:gd name="T25" fmla="*/ 14 h 52"/>
                <a:gd name="T26" fmla="*/ 18 w 32"/>
                <a:gd name="T27" fmla="*/ 14 h 52"/>
                <a:gd name="T28" fmla="*/ 20 w 32"/>
                <a:gd name="T29" fmla="*/ 14 h 52"/>
                <a:gd name="T30" fmla="*/ 22 w 32"/>
                <a:gd name="T31" fmla="*/ 14 h 52"/>
                <a:gd name="T32" fmla="*/ 23 w 32"/>
                <a:gd name="T33" fmla="*/ 14 h 52"/>
                <a:gd name="T34" fmla="*/ 25 w 32"/>
                <a:gd name="T35" fmla="*/ 14 h 52"/>
                <a:gd name="T36" fmla="*/ 25 w 32"/>
                <a:gd name="T37" fmla="*/ 15 h 52"/>
                <a:gd name="T38" fmla="*/ 27 w 32"/>
                <a:gd name="T39" fmla="*/ 15 h 52"/>
                <a:gd name="T40" fmla="*/ 28 w 32"/>
                <a:gd name="T41" fmla="*/ 15 h 52"/>
                <a:gd name="T42" fmla="*/ 28 w 32"/>
                <a:gd name="T43" fmla="*/ 17 h 52"/>
                <a:gd name="T44" fmla="*/ 30 w 32"/>
                <a:gd name="T45" fmla="*/ 17 h 52"/>
                <a:gd name="T46" fmla="*/ 30 w 32"/>
                <a:gd name="T47" fmla="*/ 19 h 52"/>
                <a:gd name="T48" fmla="*/ 30 w 32"/>
                <a:gd name="T49" fmla="*/ 20 h 52"/>
                <a:gd name="T50" fmla="*/ 32 w 32"/>
                <a:gd name="T51" fmla="*/ 20 h 52"/>
                <a:gd name="T52" fmla="*/ 32 w 32"/>
                <a:gd name="T53" fmla="*/ 22 h 52"/>
                <a:gd name="T54" fmla="*/ 32 w 32"/>
                <a:gd name="T55" fmla="*/ 24 h 52"/>
                <a:gd name="T56" fmla="*/ 32 w 32"/>
                <a:gd name="T57" fmla="*/ 26 h 52"/>
                <a:gd name="T58" fmla="*/ 32 w 32"/>
                <a:gd name="T59" fmla="*/ 27 h 52"/>
                <a:gd name="T60" fmla="*/ 32 w 32"/>
                <a:gd name="T61" fmla="*/ 52 h 52"/>
                <a:gd name="T62" fmla="*/ 25 w 32"/>
                <a:gd name="T63" fmla="*/ 52 h 52"/>
                <a:gd name="T64" fmla="*/ 25 w 32"/>
                <a:gd name="T65" fmla="*/ 27 h 52"/>
                <a:gd name="T66" fmla="*/ 25 w 32"/>
                <a:gd name="T67" fmla="*/ 26 h 52"/>
                <a:gd name="T68" fmla="*/ 25 w 32"/>
                <a:gd name="T69" fmla="*/ 24 h 52"/>
                <a:gd name="T70" fmla="*/ 25 w 32"/>
                <a:gd name="T71" fmla="*/ 22 h 52"/>
                <a:gd name="T72" fmla="*/ 23 w 32"/>
                <a:gd name="T73" fmla="*/ 22 h 52"/>
                <a:gd name="T74" fmla="*/ 23 w 32"/>
                <a:gd name="T75" fmla="*/ 20 h 52"/>
                <a:gd name="T76" fmla="*/ 22 w 32"/>
                <a:gd name="T77" fmla="*/ 20 h 52"/>
                <a:gd name="T78" fmla="*/ 22 w 32"/>
                <a:gd name="T79" fmla="*/ 19 h 52"/>
                <a:gd name="T80" fmla="*/ 20 w 32"/>
                <a:gd name="T81" fmla="*/ 19 h 52"/>
                <a:gd name="T82" fmla="*/ 18 w 32"/>
                <a:gd name="T83" fmla="*/ 19 h 52"/>
                <a:gd name="T84" fmla="*/ 17 w 32"/>
                <a:gd name="T85" fmla="*/ 19 h 52"/>
                <a:gd name="T86" fmla="*/ 15 w 32"/>
                <a:gd name="T87" fmla="*/ 19 h 52"/>
                <a:gd name="T88" fmla="*/ 13 w 32"/>
                <a:gd name="T89" fmla="*/ 19 h 52"/>
                <a:gd name="T90" fmla="*/ 12 w 32"/>
                <a:gd name="T91" fmla="*/ 19 h 52"/>
                <a:gd name="T92" fmla="*/ 12 w 32"/>
                <a:gd name="T93" fmla="*/ 20 h 52"/>
                <a:gd name="T94" fmla="*/ 10 w 32"/>
                <a:gd name="T95" fmla="*/ 20 h 52"/>
                <a:gd name="T96" fmla="*/ 10 w 32"/>
                <a:gd name="T97" fmla="*/ 22 h 52"/>
                <a:gd name="T98" fmla="*/ 8 w 32"/>
                <a:gd name="T99" fmla="*/ 22 h 52"/>
                <a:gd name="T100" fmla="*/ 8 w 32"/>
                <a:gd name="T101" fmla="*/ 24 h 52"/>
                <a:gd name="T102" fmla="*/ 7 w 32"/>
                <a:gd name="T103" fmla="*/ 24 h 52"/>
                <a:gd name="T104" fmla="*/ 7 w 32"/>
                <a:gd name="T105" fmla="*/ 26 h 52"/>
                <a:gd name="T106" fmla="*/ 7 w 32"/>
                <a:gd name="T107" fmla="*/ 27 h 52"/>
                <a:gd name="T108" fmla="*/ 7 w 32"/>
                <a:gd name="T109" fmla="*/ 29 h 52"/>
                <a:gd name="T110" fmla="*/ 7 w 32"/>
                <a:gd name="T111" fmla="*/ 31 h 52"/>
                <a:gd name="T112" fmla="*/ 7 w 32"/>
                <a:gd name="T113" fmla="*/ 52 h 52"/>
                <a:gd name="T114" fmla="*/ 0 w 32"/>
                <a:gd name="T115" fmla="*/ 52 h 5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2"/>
                <a:gd name="T175" fmla="*/ 0 h 52"/>
                <a:gd name="T176" fmla="*/ 32 w 32"/>
                <a:gd name="T177" fmla="*/ 52 h 5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2" h="52">
                  <a:moveTo>
                    <a:pt x="0" y="52"/>
                  </a:moveTo>
                  <a:lnTo>
                    <a:pt x="0" y="0"/>
                  </a:lnTo>
                  <a:lnTo>
                    <a:pt x="7" y="0"/>
                  </a:lnTo>
                  <a:lnTo>
                    <a:pt x="7" y="19"/>
                  </a:lnTo>
                  <a:lnTo>
                    <a:pt x="7" y="17"/>
                  </a:lnTo>
                  <a:lnTo>
                    <a:pt x="8" y="17"/>
                  </a:lnTo>
                  <a:lnTo>
                    <a:pt x="8" y="15"/>
                  </a:lnTo>
                  <a:lnTo>
                    <a:pt x="10" y="15"/>
                  </a:lnTo>
                  <a:lnTo>
                    <a:pt x="12" y="15"/>
                  </a:lnTo>
                  <a:lnTo>
                    <a:pt x="12" y="14"/>
                  </a:lnTo>
                  <a:lnTo>
                    <a:pt x="13" y="14"/>
                  </a:lnTo>
                  <a:lnTo>
                    <a:pt x="15" y="14"/>
                  </a:lnTo>
                  <a:lnTo>
                    <a:pt x="17" y="14"/>
                  </a:lnTo>
                  <a:lnTo>
                    <a:pt x="18" y="14"/>
                  </a:lnTo>
                  <a:lnTo>
                    <a:pt x="20" y="14"/>
                  </a:lnTo>
                  <a:lnTo>
                    <a:pt x="22" y="14"/>
                  </a:lnTo>
                  <a:lnTo>
                    <a:pt x="23" y="14"/>
                  </a:lnTo>
                  <a:lnTo>
                    <a:pt x="25" y="14"/>
                  </a:lnTo>
                  <a:lnTo>
                    <a:pt x="25" y="15"/>
                  </a:lnTo>
                  <a:lnTo>
                    <a:pt x="27" y="15"/>
                  </a:lnTo>
                  <a:lnTo>
                    <a:pt x="28" y="15"/>
                  </a:lnTo>
                  <a:lnTo>
                    <a:pt x="28" y="17"/>
                  </a:lnTo>
                  <a:lnTo>
                    <a:pt x="30" y="17"/>
                  </a:lnTo>
                  <a:lnTo>
                    <a:pt x="30" y="19"/>
                  </a:lnTo>
                  <a:lnTo>
                    <a:pt x="30" y="20"/>
                  </a:lnTo>
                  <a:lnTo>
                    <a:pt x="32" y="20"/>
                  </a:lnTo>
                  <a:lnTo>
                    <a:pt x="32" y="22"/>
                  </a:lnTo>
                  <a:lnTo>
                    <a:pt x="32" y="24"/>
                  </a:lnTo>
                  <a:lnTo>
                    <a:pt x="32" y="26"/>
                  </a:lnTo>
                  <a:lnTo>
                    <a:pt x="32" y="27"/>
                  </a:lnTo>
                  <a:lnTo>
                    <a:pt x="32" y="52"/>
                  </a:lnTo>
                  <a:lnTo>
                    <a:pt x="25" y="52"/>
                  </a:lnTo>
                  <a:lnTo>
                    <a:pt x="25" y="27"/>
                  </a:lnTo>
                  <a:lnTo>
                    <a:pt x="25" y="26"/>
                  </a:lnTo>
                  <a:lnTo>
                    <a:pt x="25" y="24"/>
                  </a:lnTo>
                  <a:lnTo>
                    <a:pt x="25" y="22"/>
                  </a:lnTo>
                  <a:lnTo>
                    <a:pt x="23" y="22"/>
                  </a:lnTo>
                  <a:lnTo>
                    <a:pt x="23" y="20"/>
                  </a:lnTo>
                  <a:lnTo>
                    <a:pt x="22" y="20"/>
                  </a:lnTo>
                  <a:lnTo>
                    <a:pt x="22" y="19"/>
                  </a:lnTo>
                  <a:lnTo>
                    <a:pt x="20" y="19"/>
                  </a:lnTo>
                  <a:lnTo>
                    <a:pt x="18" y="19"/>
                  </a:lnTo>
                  <a:lnTo>
                    <a:pt x="17" y="19"/>
                  </a:lnTo>
                  <a:lnTo>
                    <a:pt x="15" y="19"/>
                  </a:lnTo>
                  <a:lnTo>
                    <a:pt x="13" y="19"/>
                  </a:lnTo>
                  <a:lnTo>
                    <a:pt x="12" y="19"/>
                  </a:lnTo>
                  <a:lnTo>
                    <a:pt x="12" y="20"/>
                  </a:lnTo>
                  <a:lnTo>
                    <a:pt x="10" y="20"/>
                  </a:lnTo>
                  <a:lnTo>
                    <a:pt x="10" y="22"/>
                  </a:lnTo>
                  <a:lnTo>
                    <a:pt x="8" y="22"/>
                  </a:lnTo>
                  <a:lnTo>
                    <a:pt x="8" y="24"/>
                  </a:lnTo>
                  <a:lnTo>
                    <a:pt x="7" y="24"/>
                  </a:lnTo>
                  <a:lnTo>
                    <a:pt x="7" y="26"/>
                  </a:lnTo>
                  <a:lnTo>
                    <a:pt x="7" y="27"/>
                  </a:lnTo>
                  <a:lnTo>
                    <a:pt x="7" y="29"/>
                  </a:lnTo>
                  <a:lnTo>
                    <a:pt x="7" y="31"/>
                  </a:lnTo>
                  <a:lnTo>
                    <a:pt x="7" y="52"/>
                  </a:lnTo>
                  <a:lnTo>
                    <a:pt x="0" y="52"/>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12" name="Freeform 142"/>
            <p:cNvSpPr>
              <a:spLocks noEditPoints="1"/>
            </p:cNvSpPr>
            <p:nvPr/>
          </p:nvSpPr>
          <p:spPr bwMode="auto">
            <a:xfrm>
              <a:off x="3393" y="1764"/>
              <a:ext cx="7" cy="52"/>
            </a:xfrm>
            <a:custGeom>
              <a:avLst/>
              <a:gdLst>
                <a:gd name="T0" fmla="*/ 0 w 7"/>
                <a:gd name="T1" fmla="*/ 9 h 52"/>
                <a:gd name="T2" fmla="*/ 0 w 7"/>
                <a:gd name="T3" fmla="*/ 0 h 52"/>
                <a:gd name="T4" fmla="*/ 7 w 7"/>
                <a:gd name="T5" fmla="*/ 0 h 52"/>
                <a:gd name="T6" fmla="*/ 7 w 7"/>
                <a:gd name="T7" fmla="*/ 9 h 52"/>
                <a:gd name="T8" fmla="*/ 0 w 7"/>
                <a:gd name="T9" fmla="*/ 9 h 52"/>
                <a:gd name="T10" fmla="*/ 0 w 7"/>
                <a:gd name="T11" fmla="*/ 52 h 52"/>
                <a:gd name="T12" fmla="*/ 0 w 7"/>
                <a:gd name="T13" fmla="*/ 14 h 52"/>
                <a:gd name="T14" fmla="*/ 7 w 7"/>
                <a:gd name="T15" fmla="*/ 14 h 52"/>
                <a:gd name="T16" fmla="*/ 7 w 7"/>
                <a:gd name="T17" fmla="*/ 52 h 52"/>
                <a:gd name="T18" fmla="*/ 0 w 7"/>
                <a:gd name="T19" fmla="*/ 52 h 5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
                <a:gd name="T31" fmla="*/ 0 h 52"/>
                <a:gd name="T32" fmla="*/ 7 w 7"/>
                <a:gd name="T33" fmla="*/ 52 h 5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 h="52">
                  <a:moveTo>
                    <a:pt x="0" y="9"/>
                  </a:moveTo>
                  <a:lnTo>
                    <a:pt x="0" y="0"/>
                  </a:lnTo>
                  <a:lnTo>
                    <a:pt x="7" y="0"/>
                  </a:lnTo>
                  <a:lnTo>
                    <a:pt x="7" y="9"/>
                  </a:lnTo>
                  <a:lnTo>
                    <a:pt x="0" y="9"/>
                  </a:lnTo>
                  <a:close/>
                  <a:moveTo>
                    <a:pt x="0" y="52"/>
                  </a:moveTo>
                  <a:lnTo>
                    <a:pt x="0" y="14"/>
                  </a:lnTo>
                  <a:lnTo>
                    <a:pt x="7" y="14"/>
                  </a:lnTo>
                  <a:lnTo>
                    <a:pt x="7" y="52"/>
                  </a:lnTo>
                  <a:lnTo>
                    <a:pt x="0" y="52"/>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13" name="Freeform 143"/>
            <p:cNvSpPr>
              <a:spLocks noEditPoints="1"/>
            </p:cNvSpPr>
            <p:nvPr/>
          </p:nvSpPr>
          <p:spPr bwMode="auto">
            <a:xfrm>
              <a:off x="3532" y="1825"/>
              <a:ext cx="36" cy="52"/>
            </a:xfrm>
            <a:custGeom>
              <a:avLst/>
              <a:gdLst>
                <a:gd name="T0" fmla="*/ 0 w 36"/>
                <a:gd name="T1" fmla="*/ 22 h 52"/>
                <a:gd name="T2" fmla="*/ 0 w 36"/>
                <a:gd name="T3" fmla="*/ 17 h 52"/>
                <a:gd name="T4" fmla="*/ 2 w 36"/>
                <a:gd name="T5" fmla="*/ 14 h 52"/>
                <a:gd name="T6" fmla="*/ 4 w 36"/>
                <a:gd name="T7" fmla="*/ 10 h 52"/>
                <a:gd name="T8" fmla="*/ 5 w 36"/>
                <a:gd name="T9" fmla="*/ 7 h 52"/>
                <a:gd name="T10" fmla="*/ 7 w 36"/>
                <a:gd name="T11" fmla="*/ 3 h 52"/>
                <a:gd name="T12" fmla="*/ 11 w 36"/>
                <a:gd name="T13" fmla="*/ 1 h 52"/>
                <a:gd name="T14" fmla="*/ 14 w 36"/>
                <a:gd name="T15" fmla="*/ 0 h 52"/>
                <a:gd name="T16" fmla="*/ 19 w 36"/>
                <a:gd name="T17" fmla="*/ 0 h 52"/>
                <a:gd name="T18" fmla="*/ 22 w 36"/>
                <a:gd name="T19" fmla="*/ 1 h 52"/>
                <a:gd name="T20" fmla="*/ 27 w 36"/>
                <a:gd name="T21" fmla="*/ 1 h 52"/>
                <a:gd name="T22" fmla="*/ 29 w 36"/>
                <a:gd name="T23" fmla="*/ 5 h 52"/>
                <a:gd name="T24" fmla="*/ 32 w 36"/>
                <a:gd name="T25" fmla="*/ 7 h 52"/>
                <a:gd name="T26" fmla="*/ 34 w 36"/>
                <a:gd name="T27" fmla="*/ 10 h 52"/>
                <a:gd name="T28" fmla="*/ 34 w 36"/>
                <a:gd name="T29" fmla="*/ 15 h 52"/>
                <a:gd name="T30" fmla="*/ 36 w 36"/>
                <a:gd name="T31" fmla="*/ 19 h 52"/>
                <a:gd name="T32" fmla="*/ 36 w 36"/>
                <a:gd name="T33" fmla="*/ 24 h 52"/>
                <a:gd name="T34" fmla="*/ 36 w 36"/>
                <a:gd name="T35" fmla="*/ 29 h 52"/>
                <a:gd name="T36" fmla="*/ 36 w 36"/>
                <a:gd name="T37" fmla="*/ 34 h 52"/>
                <a:gd name="T38" fmla="*/ 34 w 36"/>
                <a:gd name="T39" fmla="*/ 38 h 52"/>
                <a:gd name="T40" fmla="*/ 34 w 36"/>
                <a:gd name="T41" fmla="*/ 43 h 52"/>
                <a:gd name="T42" fmla="*/ 31 w 36"/>
                <a:gd name="T43" fmla="*/ 45 h 52"/>
                <a:gd name="T44" fmla="*/ 29 w 36"/>
                <a:gd name="T45" fmla="*/ 48 h 52"/>
                <a:gd name="T46" fmla="*/ 26 w 36"/>
                <a:gd name="T47" fmla="*/ 50 h 52"/>
                <a:gd name="T48" fmla="*/ 21 w 36"/>
                <a:gd name="T49" fmla="*/ 52 h 52"/>
                <a:gd name="T50" fmla="*/ 16 w 36"/>
                <a:gd name="T51" fmla="*/ 52 h 52"/>
                <a:gd name="T52" fmla="*/ 11 w 36"/>
                <a:gd name="T53" fmla="*/ 52 h 52"/>
                <a:gd name="T54" fmla="*/ 7 w 36"/>
                <a:gd name="T55" fmla="*/ 50 h 52"/>
                <a:gd name="T56" fmla="*/ 5 w 36"/>
                <a:gd name="T57" fmla="*/ 46 h 52"/>
                <a:gd name="T58" fmla="*/ 2 w 36"/>
                <a:gd name="T59" fmla="*/ 43 h 52"/>
                <a:gd name="T60" fmla="*/ 2 w 36"/>
                <a:gd name="T61" fmla="*/ 38 h 52"/>
                <a:gd name="T62" fmla="*/ 0 w 36"/>
                <a:gd name="T63" fmla="*/ 34 h 52"/>
                <a:gd name="T64" fmla="*/ 0 w 36"/>
                <a:gd name="T65" fmla="*/ 29 h 52"/>
                <a:gd name="T66" fmla="*/ 7 w 36"/>
                <a:gd name="T67" fmla="*/ 26 h 52"/>
                <a:gd name="T68" fmla="*/ 7 w 36"/>
                <a:gd name="T69" fmla="*/ 31 h 52"/>
                <a:gd name="T70" fmla="*/ 7 w 36"/>
                <a:gd name="T71" fmla="*/ 36 h 52"/>
                <a:gd name="T72" fmla="*/ 9 w 36"/>
                <a:gd name="T73" fmla="*/ 40 h 52"/>
                <a:gd name="T74" fmla="*/ 11 w 36"/>
                <a:gd name="T75" fmla="*/ 45 h 52"/>
                <a:gd name="T76" fmla="*/ 16 w 36"/>
                <a:gd name="T77" fmla="*/ 46 h 52"/>
                <a:gd name="T78" fmla="*/ 21 w 36"/>
                <a:gd name="T79" fmla="*/ 46 h 52"/>
                <a:gd name="T80" fmla="*/ 24 w 36"/>
                <a:gd name="T81" fmla="*/ 45 h 52"/>
                <a:gd name="T82" fmla="*/ 26 w 36"/>
                <a:gd name="T83" fmla="*/ 41 h 52"/>
                <a:gd name="T84" fmla="*/ 27 w 36"/>
                <a:gd name="T85" fmla="*/ 38 h 52"/>
                <a:gd name="T86" fmla="*/ 29 w 36"/>
                <a:gd name="T87" fmla="*/ 33 h 52"/>
                <a:gd name="T88" fmla="*/ 29 w 36"/>
                <a:gd name="T89" fmla="*/ 27 h 52"/>
                <a:gd name="T90" fmla="*/ 29 w 36"/>
                <a:gd name="T91" fmla="*/ 22 h 52"/>
                <a:gd name="T92" fmla="*/ 29 w 36"/>
                <a:gd name="T93" fmla="*/ 17 h 52"/>
                <a:gd name="T94" fmla="*/ 27 w 36"/>
                <a:gd name="T95" fmla="*/ 14 h 52"/>
                <a:gd name="T96" fmla="*/ 26 w 36"/>
                <a:gd name="T97" fmla="*/ 10 h 52"/>
                <a:gd name="T98" fmla="*/ 24 w 36"/>
                <a:gd name="T99" fmla="*/ 7 h 52"/>
                <a:gd name="T100" fmla="*/ 21 w 36"/>
                <a:gd name="T101" fmla="*/ 5 h 52"/>
                <a:gd name="T102" fmla="*/ 16 w 36"/>
                <a:gd name="T103" fmla="*/ 5 h 52"/>
                <a:gd name="T104" fmla="*/ 12 w 36"/>
                <a:gd name="T105" fmla="*/ 7 h 52"/>
                <a:gd name="T106" fmla="*/ 11 w 36"/>
                <a:gd name="T107" fmla="*/ 10 h 52"/>
                <a:gd name="T108" fmla="*/ 9 w 36"/>
                <a:gd name="T109" fmla="*/ 14 h 52"/>
                <a:gd name="T110" fmla="*/ 7 w 36"/>
                <a:gd name="T111" fmla="*/ 17 h 52"/>
                <a:gd name="T112" fmla="*/ 7 w 36"/>
                <a:gd name="T113" fmla="*/ 22 h 5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6"/>
                <a:gd name="T172" fmla="*/ 0 h 52"/>
                <a:gd name="T173" fmla="*/ 36 w 36"/>
                <a:gd name="T174" fmla="*/ 52 h 5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6" h="52">
                  <a:moveTo>
                    <a:pt x="0" y="26"/>
                  </a:moveTo>
                  <a:lnTo>
                    <a:pt x="0" y="24"/>
                  </a:lnTo>
                  <a:lnTo>
                    <a:pt x="0" y="22"/>
                  </a:lnTo>
                  <a:lnTo>
                    <a:pt x="0" y="20"/>
                  </a:lnTo>
                  <a:lnTo>
                    <a:pt x="0" y="19"/>
                  </a:lnTo>
                  <a:lnTo>
                    <a:pt x="0" y="17"/>
                  </a:lnTo>
                  <a:lnTo>
                    <a:pt x="0" y="15"/>
                  </a:lnTo>
                  <a:lnTo>
                    <a:pt x="0" y="14"/>
                  </a:lnTo>
                  <a:lnTo>
                    <a:pt x="2" y="14"/>
                  </a:lnTo>
                  <a:lnTo>
                    <a:pt x="2" y="12"/>
                  </a:lnTo>
                  <a:lnTo>
                    <a:pt x="2" y="10"/>
                  </a:lnTo>
                  <a:lnTo>
                    <a:pt x="4" y="10"/>
                  </a:lnTo>
                  <a:lnTo>
                    <a:pt x="4" y="8"/>
                  </a:lnTo>
                  <a:lnTo>
                    <a:pt x="4" y="7"/>
                  </a:lnTo>
                  <a:lnTo>
                    <a:pt x="5" y="7"/>
                  </a:lnTo>
                  <a:lnTo>
                    <a:pt x="5" y="5"/>
                  </a:lnTo>
                  <a:lnTo>
                    <a:pt x="7" y="5"/>
                  </a:lnTo>
                  <a:lnTo>
                    <a:pt x="7" y="3"/>
                  </a:lnTo>
                  <a:lnTo>
                    <a:pt x="9" y="3"/>
                  </a:lnTo>
                  <a:lnTo>
                    <a:pt x="9" y="1"/>
                  </a:lnTo>
                  <a:lnTo>
                    <a:pt x="11" y="1"/>
                  </a:lnTo>
                  <a:lnTo>
                    <a:pt x="12" y="1"/>
                  </a:lnTo>
                  <a:lnTo>
                    <a:pt x="14" y="1"/>
                  </a:lnTo>
                  <a:lnTo>
                    <a:pt x="14" y="0"/>
                  </a:lnTo>
                  <a:lnTo>
                    <a:pt x="16" y="0"/>
                  </a:lnTo>
                  <a:lnTo>
                    <a:pt x="17" y="0"/>
                  </a:lnTo>
                  <a:lnTo>
                    <a:pt x="19" y="0"/>
                  </a:lnTo>
                  <a:lnTo>
                    <a:pt x="21" y="0"/>
                  </a:lnTo>
                  <a:lnTo>
                    <a:pt x="22" y="0"/>
                  </a:lnTo>
                  <a:lnTo>
                    <a:pt x="22" y="1"/>
                  </a:lnTo>
                  <a:lnTo>
                    <a:pt x="24" y="1"/>
                  </a:lnTo>
                  <a:lnTo>
                    <a:pt x="26" y="1"/>
                  </a:lnTo>
                  <a:lnTo>
                    <a:pt x="27" y="1"/>
                  </a:lnTo>
                  <a:lnTo>
                    <a:pt x="27" y="3"/>
                  </a:lnTo>
                  <a:lnTo>
                    <a:pt x="29" y="3"/>
                  </a:lnTo>
                  <a:lnTo>
                    <a:pt x="29" y="5"/>
                  </a:lnTo>
                  <a:lnTo>
                    <a:pt x="31" y="5"/>
                  </a:lnTo>
                  <a:lnTo>
                    <a:pt x="31" y="7"/>
                  </a:lnTo>
                  <a:lnTo>
                    <a:pt x="32" y="7"/>
                  </a:lnTo>
                  <a:lnTo>
                    <a:pt x="32" y="8"/>
                  </a:lnTo>
                  <a:lnTo>
                    <a:pt x="32" y="10"/>
                  </a:lnTo>
                  <a:lnTo>
                    <a:pt x="34" y="10"/>
                  </a:lnTo>
                  <a:lnTo>
                    <a:pt x="34" y="12"/>
                  </a:lnTo>
                  <a:lnTo>
                    <a:pt x="34" y="14"/>
                  </a:lnTo>
                  <a:lnTo>
                    <a:pt x="34" y="15"/>
                  </a:lnTo>
                  <a:lnTo>
                    <a:pt x="36" y="15"/>
                  </a:lnTo>
                  <a:lnTo>
                    <a:pt x="36" y="17"/>
                  </a:lnTo>
                  <a:lnTo>
                    <a:pt x="36" y="19"/>
                  </a:lnTo>
                  <a:lnTo>
                    <a:pt x="36" y="20"/>
                  </a:lnTo>
                  <a:lnTo>
                    <a:pt x="36" y="22"/>
                  </a:lnTo>
                  <a:lnTo>
                    <a:pt x="36" y="24"/>
                  </a:lnTo>
                  <a:lnTo>
                    <a:pt x="36" y="26"/>
                  </a:lnTo>
                  <a:lnTo>
                    <a:pt x="36" y="27"/>
                  </a:lnTo>
                  <a:lnTo>
                    <a:pt x="36" y="29"/>
                  </a:lnTo>
                  <a:lnTo>
                    <a:pt x="36" y="31"/>
                  </a:lnTo>
                  <a:lnTo>
                    <a:pt x="36" y="33"/>
                  </a:lnTo>
                  <a:lnTo>
                    <a:pt x="36" y="34"/>
                  </a:lnTo>
                  <a:lnTo>
                    <a:pt x="36" y="36"/>
                  </a:lnTo>
                  <a:lnTo>
                    <a:pt x="36" y="38"/>
                  </a:lnTo>
                  <a:lnTo>
                    <a:pt x="34" y="38"/>
                  </a:lnTo>
                  <a:lnTo>
                    <a:pt x="34" y="40"/>
                  </a:lnTo>
                  <a:lnTo>
                    <a:pt x="34" y="41"/>
                  </a:lnTo>
                  <a:lnTo>
                    <a:pt x="34" y="43"/>
                  </a:lnTo>
                  <a:lnTo>
                    <a:pt x="32" y="43"/>
                  </a:lnTo>
                  <a:lnTo>
                    <a:pt x="32" y="45"/>
                  </a:lnTo>
                  <a:lnTo>
                    <a:pt x="31" y="45"/>
                  </a:lnTo>
                  <a:lnTo>
                    <a:pt x="31" y="46"/>
                  </a:lnTo>
                  <a:lnTo>
                    <a:pt x="31" y="48"/>
                  </a:lnTo>
                  <a:lnTo>
                    <a:pt x="29" y="48"/>
                  </a:lnTo>
                  <a:lnTo>
                    <a:pt x="27" y="48"/>
                  </a:lnTo>
                  <a:lnTo>
                    <a:pt x="27" y="50"/>
                  </a:lnTo>
                  <a:lnTo>
                    <a:pt x="26" y="50"/>
                  </a:lnTo>
                  <a:lnTo>
                    <a:pt x="24" y="52"/>
                  </a:lnTo>
                  <a:lnTo>
                    <a:pt x="22" y="52"/>
                  </a:lnTo>
                  <a:lnTo>
                    <a:pt x="21" y="52"/>
                  </a:lnTo>
                  <a:lnTo>
                    <a:pt x="19" y="52"/>
                  </a:lnTo>
                  <a:lnTo>
                    <a:pt x="17" y="52"/>
                  </a:lnTo>
                  <a:lnTo>
                    <a:pt x="16" y="52"/>
                  </a:lnTo>
                  <a:lnTo>
                    <a:pt x="14" y="52"/>
                  </a:lnTo>
                  <a:lnTo>
                    <a:pt x="12" y="52"/>
                  </a:lnTo>
                  <a:lnTo>
                    <a:pt x="11" y="52"/>
                  </a:lnTo>
                  <a:lnTo>
                    <a:pt x="11" y="50"/>
                  </a:lnTo>
                  <a:lnTo>
                    <a:pt x="9" y="50"/>
                  </a:lnTo>
                  <a:lnTo>
                    <a:pt x="7" y="50"/>
                  </a:lnTo>
                  <a:lnTo>
                    <a:pt x="7" y="48"/>
                  </a:lnTo>
                  <a:lnTo>
                    <a:pt x="5" y="48"/>
                  </a:lnTo>
                  <a:lnTo>
                    <a:pt x="5" y="46"/>
                  </a:lnTo>
                  <a:lnTo>
                    <a:pt x="4" y="45"/>
                  </a:lnTo>
                  <a:lnTo>
                    <a:pt x="4" y="43"/>
                  </a:lnTo>
                  <a:lnTo>
                    <a:pt x="2" y="43"/>
                  </a:lnTo>
                  <a:lnTo>
                    <a:pt x="2" y="41"/>
                  </a:lnTo>
                  <a:lnTo>
                    <a:pt x="2" y="40"/>
                  </a:lnTo>
                  <a:lnTo>
                    <a:pt x="2" y="38"/>
                  </a:lnTo>
                  <a:lnTo>
                    <a:pt x="0" y="38"/>
                  </a:lnTo>
                  <a:lnTo>
                    <a:pt x="0" y="36"/>
                  </a:lnTo>
                  <a:lnTo>
                    <a:pt x="0" y="34"/>
                  </a:lnTo>
                  <a:lnTo>
                    <a:pt x="0" y="33"/>
                  </a:lnTo>
                  <a:lnTo>
                    <a:pt x="0" y="31"/>
                  </a:lnTo>
                  <a:lnTo>
                    <a:pt x="0" y="29"/>
                  </a:lnTo>
                  <a:lnTo>
                    <a:pt x="0" y="27"/>
                  </a:lnTo>
                  <a:lnTo>
                    <a:pt x="0" y="26"/>
                  </a:lnTo>
                  <a:close/>
                  <a:moveTo>
                    <a:pt x="7" y="26"/>
                  </a:moveTo>
                  <a:lnTo>
                    <a:pt x="7" y="27"/>
                  </a:lnTo>
                  <a:lnTo>
                    <a:pt x="7" y="29"/>
                  </a:lnTo>
                  <a:lnTo>
                    <a:pt x="7" y="31"/>
                  </a:lnTo>
                  <a:lnTo>
                    <a:pt x="7" y="33"/>
                  </a:lnTo>
                  <a:lnTo>
                    <a:pt x="7" y="34"/>
                  </a:lnTo>
                  <a:lnTo>
                    <a:pt x="7" y="36"/>
                  </a:lnTo>
                  <a:lnTo>
                    <a:pt x="7" y="38"/>
                  </a:lnTo>
                  <a:lnTo>
                    <a:pt x="9" y="38"/>
                  </a:lnTo>
                  <a:lnTo>
                    <a:pt x="9" y="40"/>
                  </a:lnTo>
                  <a:lnTo>
                    <a:pt x="9" y="41"/>
                  </a:lnTo>
                  <a:lnTo>
                    <a:pt x="11" y="43"/>
                  </a:lnTo>
                  <a:lnTo>
                    <a:pt x="11" y="45"/>
                  </a:lnTo>
                  <a:lnTo>
                    <a:pt x="12" y="45"/>
                  </a:lnTo>
                  <a:lnTo>
                    <a:pt x="14" y="46"/>
                  </a:lnTo>
                  <a:lnTo>
                    <a:pt x="16" y="46"/>
                  </a:lnTo>
                  <a:lnTo>
                    <a:pt x="17" y="46"/>
                  </a:lnTo>
                  <a:lnTo>
                    <a:pt x="19" y="46"/>
                  </a:lnTo>
                  <a:lnTo>
                    <a:pt x="21" y="46"/>
                  </a:lnTo>
                  <a:lnTo>
                    <a:pt x="22" y="46"/>
                  </a:lnTo>
                  <a:lnTo>
                    <a:pt x="22" y="45"/>
                  </a:lnTo>
                  <a:lnTo>
                    <a:pt x="24" y="45"/>
                  </a:lnTo>
                  <a:lnTo>
                    <a:pt x="26" y="45"/>
                  </a:lnTo>
                  <a:lnTo>
                    <a:pt x="26" y="43"/>
                  </a:lnTo>
                  <a:lnTo>
                    <a:pt x="26" y="41"/>
                  </a:lnTo>
                  <a:lnTo>
                    <a:pt x="27" y="41"/>
                  </a:lnTo>
                  <a:lnTo>
                    <a:pt x="27" y="40"/>
                  </a:lnTo>
                  <a:lnTo>
                    <a:pt x="27" y="38"/>
                  </a:lnTo>
                  <a:lnTo>
                    <a:pt x="29" y="36"/>
                  </a:lnTo>
                  <a:lnTo>
                    <a:pt x="29" y="34"/>
                  </a:lnTo>
                  <a:lnTo>
                    <a:pt x="29" y="33"/>
                  </a:lnTo>
                  <a:lnTo>
                    <a:pt x="29" y="31"/>
                  </a:lnTo>
                  <a:lnTo>
                    <a:pt x="29" y="29"/>
                  </a:lnTo>
                  <a:lnTo>
                    <a:pt x="29" y="27"/>
                  </a:lnTo>
                  <a:lnTo>
                    <a:pt x="29" y="26"/>
                  </a:lnTo>
                  <a:lnTo>
                    <a:pt x="29" y="24"/>
                  </a:lnTo>
                  <a:lnTo>
                    <a:pt x="29" y="22"/>
                  </a:lnTo>
                  <a:lnTo>
                    <a:pt x="29" y="20"/>
                  </a:lnTo>
                  <a:lnTo>
                    <a:pt x="29" y="19"/>
                  </a:lnTo>
                  <a:lnTo>
                    <a:pt x="29" y="17"/>
                  </a:lnTo>
                  <a:lnTo>
                    <a:pt x="29" y="15"/>
                  </a:lnTo>
                  <a:lnTo>
                    <a:pt x="27" y="15"/>
                  </a:lnTo>
                  <a:lnTo>
                    <a:pt x="27" y="14"/>
                  </a:lnTo>
                  <a:lnTo>
                    <a:pt x="27" y="12"/>
                  </a:lnTo>
                  <a:lnTo>
                    <a:pt x="27" y="10"/>
                  </a:lnTo>
                  <a:lnTo>
                    <a:pt x="26" y="10"/>
                  </a:lnTo>
                  <a:lnTo>
                    <a:pt x="26" y="8"/>
                  </a:lnTo>
                  <a:lnTo>
                    <a:pt x="24" y="8"/>
                  </a:lnTo>
                  <a:lnTo>
                    <a:pt x="24" y="7"/>
                  </a:lnTo>
                  <a:lnTo>
                    <a:pt x="22" y="7"/>
                  </a:lnTo>
                  <a:lnTo>
                    <a:pt x="21" y="7"/>
                  </a:lnTo>
                  <a:lnTo>
                    <a:pt x="21" y="5"/>
                  </a:lnTo>
                  <a:lnTo>
                    <a:pt x="19" y="5"/>
                  </a:lnTo>
                  <a:lnTo>
                    <a:pt x="17" y="5"/>
                  </a:lnTo>
                  <a:lnTo>
                    <a:pt x="16" y="5"/>
                  </a:lnTo>
                  <a:lnTo>
                    <a:pt x="16" y="7"/>
                  </a:lnTo>
                  <a:lnTo>
                    <a:pt x="14" y="7"/>
                  </a:lnTo>
                  <a:lnTo>
                    <a:pt x="12" y="7"/>
                  </a:lnTo>
                  <a:lnTo>
                    <a:pt x="12" y="8"/>
                  </a:lnTo>
                  <a:lnTo>
                    <a:pt x="11" y="8"/>
                  </a:lnTo>
                  <a:lnTo>
                    <a:pt x="11" y="10"/>
                  </a:lnTo>
                  <a:lnTo>
                    <a:pt x="9" y="10"/>
                  </a:lnTo>
                  <a:lnTo>
                    <a:pt x="9" y="12"/>
                  </a:lnTo>
                  <a:lnTo>
                    <a:pt x="9" y="14"/>
                  </a:lnTo>
                  <a:lnTo>
                    <a:pt x="9" y="15"/>
                  </a:lnTo>
                  <a:lnTo>
                    <a:pt x="7" y="15"/>
                  </a:lnTo>
                  <a:lnTo>
                    <a:pt x="7" y="17"/>
                  </a:lnTo>
                  <a:lnTo>
                    <a:pt x="7" y="19"/>
                  </a:lnTo>
                  <a:lnTo>
                    <a:pt x="7" y="20"/>
                  </a:lnTo>
                  <a:lnTo>
                    <a:pt x="7" y="22"/>
                  </a:lnTo>
                  <a:lnTo>
                    <a:pt x="7" y="24"/>
                  </a:lnTo>
                  <a:lnTo>
                    <a:pt x="7" y="26"/>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14" name="Freeform 144"/>
            <p:cNvSpPr>
              <a:spLocks noEditPoints="1"/>
            </p:cNvSpPr>
            <p:nvPr/>
          </p:nvSpPr>
          <p:spPr bwMode="auto">
            <a:xfrm>
              <a:off x="3574" y="1825"/>
              <a:ext cx="37" cy="52"/>
            </a:xfrm>
            <a:custGeom>
              <a:avLst/>
              <a:gdLst>
                <a:gd name="T0" fmla="*/ 0 w 37"/>
                <a:gd name="T1" fmla="*/ 22 h 52"/>
                <a:gd name="T2" fmla="*/ 2 w 37"/>
                <a:gd name="T3" fmla="*/ 19 h 52"/>
                <a:gd name="T4" fmla="*/ 2 w 37"/>
                <a:gd name="T5" fmla="*/ 14 h 52"/>
                <a:gd name="T6" fmla="*/ 4 w 37"/>
                <a:gd name="T7" fmla="*/ 10 h 52"/>
                <a:gd name="T8" fmla="*/ 6 w 37"/>
                <a:gd name="T9" fmla="*/ 7 h 52"/>
                <a:gd name="T10" fmla="*/ 9 w 37"/>
                <a:gd name="T11" fmla="*/ 3 h 52"/>
                <a:gd name="T12" fmla="*/ 12 w 37"/>
                <a:gd name="T13" fmla="*/ 1 h 52"/>
                <a:gd name="T14" fmla="*/ 17 w 37"/>
                <a:gd name="T15" fmla="*/ 0 h 52"/>
                <a:gd name="T16" fmla="*/ 22 w 37"/>
                <a:gd name="T17" fmla="*/ 0 h 52"/>
                <a:gd name="T18" fmla="*/ 26 w 37"/>
                <a:gd name="T19" fmla="*/ 1 h 52"/>
                <a:gd name="T20" fmla="*/ 29 w 37"/>
                <a:gd name="T21" fmla="*/ 3 h 52"/>
                <a:gd name="T22" fmla="*/ 32 w 37"/>
                <a:gd name="T23" fmla="*/ 8 h 52"/>
                <a:gd name="T24" fmla="*/ 34 w 37"/>
                <a:gd name="T25" fmla="*/ 12 h 52"/>
                <a:gd name="T26" fmla="*/ 36 w 37"/>
                <a:gd name="T27" fmla="*/ 15 h 52"/>
                <a:gd name="T28" fmla="*/ 36 w 37"/>
                <a:gd name="T29" fmla="*/ 20 h 52"/>
                <a:gd name="T30" fmla="*/ 37 w 37"/>
                <a:gd name="T31" fmla="*/ 24 h 52"/>
                <a:gd name="T32" fmla="*/ 37 w 37"/>
                <a:gd name="T33" fmla="*/ 29 h 52"/>
                <a:gd name="T34" fmla="*/ 36 w 37"/>
                <a:gd name="T35" fmla="*/ 34 h 52"/>
                <a:gd name="T36" fmla="*/ 36 w 37"/>
                <a:gd name="T37" fmla="*/ 40 h 52"/>
                <a:gd name="T38" fmla="*/ 32 w 37"/>
                <a:gd name="T39" fmla="*/ 45 h 52"/>
                <a:gd name="T40" fmla="*/ 31 w 37"/>
                <a:gd name="T41" fmla="*/ 48 h 52"/>
                <a:gd name="T42" fmla="*/ 27 w 37"/>
                <a:gd name="T43" fmla="*/ 50 h 52"/>
                <a:gd name="T44" fmla="*/ 24 w 37"/>
                <a:gd name="T45" fmla="*/ 52 h 52"/>
                <a:gd name="T46" fmla="*/ 19 w 37"/>
                <a:gd name="T47" fmla="*/ 52 h 52"/>
                <a:gd name="T48" fmla="*/ 14 w 37"/>
                <a:gd name="T49" fmla="*/ 52 h 52"/>
                <a:gd name="T50" fmla="*/ 11 w 37"/>
                <a:gd name="T51" fmla="*/ 50 h 52"/>
                <a:gd name="T52" fmla="*/ 7 w 37"/>
                <a:gd name="T53" fmla="*/ 48 h 52"/>
                <a:gd name="T54" fmla="*/ 6 w 37"/>
                <a:gd name="T55" fmla="*/ 45 h 52"/>
                <a:gd name="T56" fmla="*/ 4 w 37"/>
                <a:gd name="T57" fmla="*/ 41 h 52"/>
                <a:gd name="T58" fmla="*/ 2 w 37"/>
                <a:gd name="T59" fmla="*/ 36 h 52"/>
                <a:gd name="T60" fmla="*/ 0 w 37"/>
                <a:gd name="T61" fmla="*/ 33 h 52"/>
                <a:gd name="T62" fmla="*/ 0 w 37"/>
                <a:gd name="T63" fmla="*/ 27 h 52"/>
                <a:gd name="T64" fmla="*/ 7 w 37"/>
                <a:gd name="T65" fmla="*/ 27 h 52"/>
                <a:gd name="T66" fmla="*/ 9 w 37"/>
                <a:gd name="T67" fmla="*/ 33 h 52"/>
                <a:gd name="T68" fmla="*/ 9 w 37"/>
                <a:gd name="T69" fmla="*/ 38 h 52"/>
                <a:gd name="T70" fmla="*/ 11 w 37"/>
                <a:gd name="T71" fmla="*/ 43 h 52"/>
                <a:gd name="T72" fmla="*/ 14 w 37"/>
                <a:gd name="T73" fmla="*/ 45 h 52"/>
                <a:gd name="T74" fmla="*/ 17 w 37"/>
                <a:gd name="T75" fmla="*/ 46 h 52"/>
                <a:gd name="T76" fmla="*/ 22 w 37"/>
                <a:gd name="T77" fmla="*/ 46 h 52"/>
                <a:gd name="T78" fmla="*/ 26 w 37"/>
                <a:gd name="T79" fmla="*/ 45 h 52"/>
                <a:gd name="T80" fmla="*/ 27 w 37"/>
                <a:gd name="T81" fmla="*/ 41 h 52"/>
                <a:gd name="T82" fmla="*/ 29 w 37"/>
                <a:gd name="T83" fmla="*/ 38 h 52"/>
                <a:gd name="T84" fmla="*/ 29 w 37"/>
                <a:gd name="T85" fmla="*/ 33 h 52"/>
                <a:gd name="T86" fmla="*/ 29 w 37"/>
                <a:gd name="T87" fmla="*/ 27 h 52"/>
                <a:gd name="T88" fmla="*/ 29 w 37"/>
                <a:gd name="T89" fmla="*/ 22 h 52"/>
                <a:gd name="T90" fmla="*/ 29 w 37"/>
                <a:gd name="T91" fmla="*/ 17 h 52"/>
                <a:gd name="T92" fmla="*/ 29 w 37"/>
                <a:gd name="T93" fmla="*/ 12 h 52"/>
                <a:gd name="T94" fmla="*/ 26 w 37"/>
                <a:gd name="T95" fmla="*/ 10 h 52"/>
                <a:gd name="T96" fmla="*/ 24 w 37"/>
                <a:gd name="T97" fmla="*/ 7 h 52"/>
                <a:gd name="T98" fmla="*/ 19 w 37"/>
                <a:gd name="T99" fmla="*/ 5 h 52"/>
                <a:gd name="T100" fmla="*/ 16 w 37"/>
                <a:gd name="T101" fmla="*/ 7 h 52"/>
                <a:gd name="T102" fmla="*/ 12 w 37"/>
                <a:gd name="T103" fmla="*/ 8 h 52"/>
                <a:gd name="T104" fmla="*/ 11 w 37"/>
                <a:gd name="T105" fmla="*/ 12 h 52"/>
                <a:gd name="T106" fmla="*/ 9 w 37"/>
                <a:gd name="T107" fmla="*/ 15 h 52"/>
                <a:gd name="T108" fmla="*/ 9 w 37"/>
                <a:gd name="T109" fmla="*/ 20 h 52"/>
                <a:gd name="T110" fmla="*/ 7 w 37"/>
                <a:gd name="T111" fmla="*/ 24 h 5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7"/>
                <a:gd name="T169" fmla="*/ 0 h 52"/>
                <a:gd name="T170" fmla="*/ 37 w 37"/>
                <a:gd name="T171" fmla="*/ 52 h 5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7" h="52">
                  <a:moveTo>
                    <a:pt x="0" y="26"/>
                  </a:moveTo>
                  <a:lnTo>
                    <a:pt x="0" y="24"/>
                  </a:lnTo>
                  <a:lnTo>
                    <a:pt x="0" y="22"/>
                  </a:lnTo>
                  <a:lnTo>
                    <a:pt x="0" y="20"/>
                  </a:lnTo>
                  <a:lnTo>
                    <a:pt x="0" y="19"/>
                  </a:lnTo>
                  <a:lnTo>
                    <a:pt x="2" y="19"/>
                  </a:lnTo>
                  <a:lnTo>
                    <a:pt x="2" y="17"/>
                  </a:lnTo>
                  <a:lnTo>
                    <a:pt x="2" y="15"/>
                  </a:lnTo>
                  <a:lnTo>
                    <a:pt x="2" y="14"/>
                  </a:lnTo>
                  <a:lnTo>
                    <a:pt x="2" y="12"/>
                  </a:lnTo>
                  <a:lnTo>
                    <a:pt x="4" y="12"/>
                  </a:lnTo>
                  <a:lnTo>
                    <a:pt x="4" y="10"/>
                  </a:lnTo>
                  <a:lnTo>
                    <a:pt x="4" y="8"/>
                  </a:lnTo>
                  <a:lnTo>
                    <a:pt x="6" y="8"/>
                  </a:lnTo>
                  <a:lnTo>
                    <a:pt x="6" y="7"/>
                  </a:lnTo>
                  <a:lnTo>
                    <a:pt x="7" y="5"/>
                  </a:lnTo>
                  <a:lnTo>
                    <a:pt x="7" y="3"/>
                  </a:lnTo>
                  <a:lnTo>
                    <a:pt x="9" y="3"/>
                  </a:lnTo>
                  <a:lnTo>
                    <a:pt x="11" y="3"/>
                  </a:lnTo>
                  <a:lnTo>
                    <a:pt x="11" y="1"/>
                  </a:lnTo>
                  <a:lnTo>
                    <a:pt x="12" y="1"/>
                  </a:lnTo>
                  <a:lnTo>
                    <a:pt x="14" y="1"/>
                  </a:lnTo>
                  <a:lnTo>
                    <a:pt x="16" y="0"/>
                  </a:lnTo>
                  <a:lnTo>
                    <a:pt x="17" y="0"/>
                  </a:lnTo>
                  <a:lnTo>
                    <a:pt x="19" y="0"/>
                  </a:lnTo>
                  <a:lnTo>
                    <a:pt x="21" y="0"/>
                  </a:lnTo>
                  <a:lnTo>
                    <a:pt x="22" y="0"/>
                  </a:lnTo>
                  <a:lnTo>
                    <a:pt x="22" y="1"/>
                  </a:lnTo>
                  <a:lnTo>
                    <a:pt x="24" y="1"/>
                  </a:lnTo>
                  <a:lnTo>
                    <a:pt x="26" y="1"/>
                  </a:lnTo>
                  <a:lnTo>
                    <a:pt x="27" y="1"/>
                  </a:lnTo>
                  <a:lnTo>
                    <a:pt x="27" y="3"/>
                  </a:lnTo>
                  <a:lnTo>
                    <a:pt x="29" y="3"/>
                  </a:lnTo>
                  <a:lnTo>
                    <a:pt x="31" y="5"/>
                  </a:lnTo>
                  <a:lnTo>
                    <a:pt x="32" y="7"/>
                  </a:lnTo>
                  <a:lnTo>
                    <a:pt x="32" y="8"/>
                  </a:lnTo>
                  <a:lnTo>
                    <a:pt x="34" y="8"/>
                  </a:lnTo>
                  <a:lnTo>
                    <a:pt x="34" y="10"/>
                  </a:lnTo>
                  <a:lnTo>
                    <a:pt x="34" y="12"/>
                  </a:lnTo>
                  <a:lnTo>
                    <a:pt x="36" y="12"/>
                  </a:lnTo>
                  <a:lnTo>
                    <a:pt x="36" y="14"/>
                  </a:lnTo>
                  <a:lnTo>
                    <a:pt x="36" y="15"/>
                  </a:lnTo>
                  <a:lnTo>
                    <a:pt x="36" y="17"/>
                  </a:lnTo>
                  <a:lnTo>
                    <a:pt x="36" y="19"/>
                  </a:lnTo>
                  <a:lnTo>
                    <a:pt x="36" y="20"/>
                  </a:lnTo>
                  <a:lnTo>
                    <a:pt x="37" y="20"/>
                  </a:lnTo>
                  <a:lnTo>
                    <a:pt x="37" y="22"/>
                  </a:lnTo>
                  <a:lnTo>
                    <a:pt x="37" y="24"/>
                  </a:lnTo>
                  <a:lnTo>
                    <a:pt x="37" y="26"/>
                  </a:lnTo>
                  <a:lnTo>
                    <a:pt x="37" y="27"/>
                  </a:lnTo>
                  <a:lnTo>
                    <a:pt x="37" y="29"/>
                  </a:lnTo>
                  <a:lnTo>
                    <a:pt x="37" y="31"/>
                  </a:lnTo>
                  <a:lnTo>
                    <a:pt x="36" y="33"/>
                  </a:lnTo>
                  <a:lnTo>
                    <a:pt x="36" y="34"/>
                  </a:lnTo>
                  <a:lnTo>
                    <a:pt x="36" y="36"/>
                  </a:lnTo>
                  <a:lnTo>
                    <a:pt x="36" y="38"/>
                  </a:lnTo>
                  <a:lnTo>
                    <a:pt x="36" y="40"/>
                  </a:lnTo>
                  <a:lnTo>
                    <a:pt x="34" y="41"/>
                  </a:lnTo>
                  <a:lnTo>
                    <a:pt x="34" y="43"/>
                  </a:lnTo>
                  <a:lnTo>
                    <a:pt x="32" y="45"/>
                  </a:lnTo>
                  <a:lnTo>
                    <a:pt x="32" y="46"/>
                  </a:lnTo>
                  <a:lnTo>
                    <a:pt x="31" y="46"/>
                  </a:lnTo>
                  <a:lnTo>
                    <a:pt x="31" y="48"/>
                  </a:lnTo>
                  <a:lnTo>
                    <a:pt x="29" y="48"/>
                  </a:lnTo>
                  <a:lnTo>
                    <a:pt x="29" y="50"/>
                  </a:lnTo>
                  <a:lnTo>
                    <a:pt x="27" y="50"/>
                  </a:lnTo>
                  <a:lnTo>
                    <a:pt x="26" y="50"/>
                  </a:lnTo>
                  <a:lnTo>
                    <a:pt x="26" y="52"/>
                  </a:lnTo>
                  <a:lnTo>
                    <a:pt x="24" y="52"/>
                  </a:lnTo>
                  <a:lnTo>
                    <a:pt x="22" y="52"/>
                  </a:lnTo>
                  <a:lnTo>
                    <a:pt x="21" y="52"/>
                  </a:lnTo>
                  <a:lnTo>
                    <a:pt x="19" y="52"/>
                  </a:lnTo>
                  <a:lnTo>
                    <a:pt x="17" y="52"/>
                  </a:lnTo>
                  <a:lnTo>
                    <a:pt x="16" y="52"/>
                  </a:lnTo>
                  <a:lnTo>
                    <a:pt x="14" y="52"/>
                  </a:lnTo>
                  <a:lnTo>
                    <a:pt x="12" y="52"/>
                  </a:lnTo>
                  <a:lnTo>
                    <a:pt x="12" y="50"/>
                  </a:lnTo>
                  <a:lnTo>
                    <a:pt x="11" y="50"/>
                  </a:lnTo>
                  <a:lnTo>
                    <a:pt x="9" y="50"/>
                  </a:lnTo>
                  <a:lnTo>
                    <a:pt x="9" y="48"/>
                  </a:lnTo>
                  <a:lnTo>
                    <a:pt x="7" y="48"/>
                  </a:lnTo>
                  <a:lnTo>
                    <a:pt x="7" y="46"/>
                  </a:lnTo>
                  <a:lnTo>
                    <a:pt x="6" y="46"/>
                  </a:lnTo>
                  <a:lnTo>
                    <a:pt x="6" y="45"/>
                  </a:lnTo>
                  <a:lnTo>
                    <a:pt x="4" y="45"/>
                  </a:lnTo>
                  <a:lnTo>
                    <a:pt x="4" y="43"/>
                  </a:lnTo>
                  <a:lnTo>
                    <a:pt x="4" y="41"/>
                  </a:lnTo>
                  <a:lnTo>
                    <a:pt x="2" y="40"/>
                  </a:lnTo>
                  <a:lnTo>
                    <a:pt x="2" y="38"/>
                  </a:lnTo>
                  <a:lnTo>
                    <a:pt x="2" y="36"/>
                  </a:lnTo>
                  <a:lnTo>
                    <a:pt x="2" y="34"/>
                  </a:lnTo>
                  <a:lnTo>
                    <a:pt x="0" y="34"/>
                  </a:lnTo>
                  <a:lnTo>
                    <a:pt x="0" y="33"/>
                  </a:lnTo>
                  <a:lnTo>
                    <a:pt x="0" y="31"/>
                  </a:lnTo>
                  <a:lnTo>
                    <a:pt x="0" y="29"/>
                  </a:lnTo>
                  <a:lnTo>
                    <a:pt x="0" y="27"/>
                  </a:lnTo>
                  <a:lnTo>
                    <a:pt x="0" y="26"/>
                  </a:lnTo>
                  <a:close/>
                  <a:moveTo>
                    <a:pt x="7" y="26"/>
                  </a:moveTo>
                  <a:lnTo>
                    <a:pt x="7" y="27"/>
                  </a:lnTo>
                  <a:lnTo>
                    <a:pt x="7" y="29"/>
                  </a:lnTo>
                  <a:lnTo>
                    <a:pt x="7" y="31"/>
                  </a:lnTo>
                  <a:lnTo>
                    <a:pt x="9" y="33"/>
                  </a:lnTo>
                  <a:lnTo>
                    <a:pt x="9" y="34"/>
                  </a:lnTo>
                  <a:lnTo>
                    <a:pt x="9" y="36"/>
                  </a:lnTo>
                  <a:lnTo>
                    <a:pt x="9" y="38"/>
                  </a:lnTo>
                  <a:lnTo>
                    <a:pt x="9" y="40"/>
                  </a:lnTo>
                  <a:lnTo>
                    <a:pt x="11" y="41"/>
                  </a:lnTo>
                  <a:lnTo>
                    <a:pt x="11" y="43"/>
                  </a:lnTo>
                  <a:lnTo>
                    <a:pt x="12" y="43"/>
                  </a:lnTo>
                  <a:lnTo>
                    <a:pt x="12" y="45"/>
                  </a:lnTo>
                  <a:lnTo>
                    <a:pt x="14" y="45"/>
                  </a:lnTo>
                  <a:lnTo>
                    <a:pt x="14" y="46"/>
                  </a:lnTo>
                  <a:lnTo>
                    <a:pt x="16" y="46"/>
                  </a:lnTo>
                  <a:lnTo>
                    <a:pt x="17" y="46"/>
                  </a:lnTo>
                  <a:lnTo>
                    <a:pt x="19" y="46"/>
                  </a:lnTo>
                  <a:lnTo>
                    <a:pt x="21" y="46"/>
                  </a:lnTo>
                  <a:lnTo>
                    <a:pt x="22" y="46"/>
                  </a:lnTo>
                  <a:lnTo>
                    <a:pt x="24" y="46"/>
                  </a:lnTo>
                  <a:lnTo>
                    <a:pt x="24" y="45"/>
                  </a:lnTo>
                  <a:lnTo>
                    <a:pt x="26" y="45"/>
                  </a:lnTo>
                  <a:lnTo>
                    <a:pt x="26" y="43"/>
                  </a:lnTo>
                  <a:lnTo>
                    <a:pt x="27" y="43"/>
                  </a:lnTo>
                  <a:lnTo>
                    <a:pt x="27" y="41"/>
                  </a:lnTo>
                  <a:lnTo>
                    <a:pt x="27" y="40"/>
                  </a:lnTo>
                  <a:lnTo>
                    <a:pt x="29" y="40"/>
                  </a:lnTo>
                  <a:lnTo>
                    <a:pt x="29" y="38"/>
                  </a:lnTo>
                  <a:lnTo>
                    <a:pt x="29" y="36"/>
                  </a:lnTo>
                  <a:lnTo>
                    <a:pt x="29" y="34"/>
                  </a:lnTo>
                  <a:lnTo>
                    <a:pt x="29" y="33"/>
                  </a:lnTo>
                  <a:lnTo>
                    <a:pt x="29" y="31"/>
                  </a:lnTo>
                  <a:lnTo>
                    <a:pt x="29" y="29"/>
                  </a:lnTo>
                  <a:lnTo>
                    <a:pt x="29" y="27"/>
                  </a:lnTo>
                  <a:lnTo>
                    <a:pt x="29" y="26"/>
                  </a:lnTo>
                  <a:lnTo>
                    <a:pt x="29" y="24"/>
                  </a:lnTo>
                  <a:lnTo>
                    <a:pt x="29" y="22"/>
                  </a:lnTo>
                  <a:lnTo>
                    <a:pt x="29" y="20"/>
                  </a:lnTo>
                  <a:lnTo>
                    <a:pt x="29" y="19"/>
                  </a:lnTo>
                  <a:lnTo>
                    <a:pt x="29" y="17"/>
                  </a:lnTo>
                  <a:lnTo>
                    <a:pt x="29" y="15"/>
                  </a:lnTo>
                  <a:lnTo>
                    <a:pt x="29" y="14"/>
                  </a:lnTo>
                  <a:lnTo>
                    <a:pt x="29" y="12"/>
                  </a:lnTo>
                  <a:lnTo>
                    <a:pt x="27" y="12"/>
                  </a:lnTo>
                  <a:lnTo>
                    <a:pt x="27" y="10"/>
                  </a:lnTo>
                  <a:lnTo>
                    <a:pt x="26" y="10"/>
                  </a:lnTo>
                  <a:lnTo>
                    <a:pt x="26" y="8"/>
                  </a:lnTo>
                  <a:lnTo>
                    <a:pt x="24" y="8"/>
                  </a:lnTo>
                  <a:lnTo>
                    <a:pt x="24" y="7"/>
                  </a:lnTo>
                  <a:lnTo>
                    <a:pt x="22" y="7"/>
                  </a:lnTo>
                  <a:lnTo>
                    <a:pt x="21" y="5"/>
                  </a:lnTo>
                  <a:lnTo>
                    <a:pt x="19" y="5"/>
                  </a:lnTo>
                  <a:lnTo>
                    <a:pt x="17" y="5"/>
                  </a:lnTo>
                  <a:lnTo>
                    <a:pt x="16" y="5"/>
                  </a:lnTo>
                  <a:lnTo>
                    <a:pt x="16" y="7"/>
                  </a:lnTo>
                  <a:lnTo>
                    <a:pt x="14" y="7"/>
                  </a:lnTo>
                  <a:lnTo>
                    <a:pt x="12" y="7"/>
                  </a:lnTo>
                  <a:lnTo>
                    <a:pt x="12" y="8"/>
                  </a:lnTo>
                  <a:lnTo>
                    <a:pt x="11" y="8"/>
                  </a:lnTo>
                  <a:lnTo>
                    <a:pt x="11" y="10"/>
                  </a:lnTo>
                  <a:lnTo>
                    <a:pt x="11" y="12"/>
                  </a:lnTo>
                  <a:lnTo>
                    <a:pt x="9" y="12"/>
                  </a:lnTo>
                  <a:lnTo>
                    <a:pt x="9" y="14"/>
                  </a:lnTo>
                  <a:lnTo>
                    <a:pt x="9" y="15"/>
                  </a:lnTo>
                  <a:lnTo>
                    <a:pt x="9" y="17"/>
                  </a:lnTo>
                  <a:lnTo>
                    <a:pt x="9" y="19"/>
                  </a:lnTo>
                  <a:lnTo>
                    <a:pt x="9" y="20"/>
                  </a:lnTo>
                  <a:lnTo>
                    <a:pt x="7" y="20"/>
                  </a:lnTo>
                  <a:lnTo>
                    <a:pt x="7" y="22"/>
                  </a:lnTo>
                  <a:lnTo>
                    <a:pt x="7" y="24"/>
                  </a:lnTo>
                  <a:lnTo>
                    <a:pt x="7" y="26"/>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15" name="Freeform 145"/>
            <p:cNvSpPr>
              <a:spLocks noEditPoints="1"/>
            </p:cNvSpPr>
            <p:nvPr/>
          </p:nvSpPr>
          <p:spPr bwMode="auto">
            <a:xfrm>
              <a:off x="3672" y="1882"/>
              <a:ext cx="35" cy="52"/>
            </a:xfrm>
            <a:custGeom>
              <a:avLst/>
              <a:gdLst>
                <a:gd name="T0" fmla="*/ 0 w 35"/>
                <a:gd name="T1" fmla="*/ 22 h 52"/>
                <a:gd name="T2" fmla="*/ 0 w 35"/>
                <a:gd name="T3" fmla="*/ 17 h 52"/>
                <a:gd name="T4" fmla="*/ 2 w 35"/>
                <a:gd name="T5" fmla="*/ 14 h 52"/>
                <a:gd name="T6" fmla="*/ 3 w 35"/>
                <a:gd name="T7" fmla="*/ 10 h 52"/>
                <a:gd name="T8" fmla="*/ 5 w 35"/>
                <a:gd name="T9" fmla="*/ 7 h 52"/>
                <a:gd name="T10" fmla="*/ 7 w 35"/>
                <a:gd name="T11" fmla="*/ 3 h 52"/>
                <a:gd name="T12" fmla="*/ 10 w 35"/>
                <a:gd name="T13" fmla="*/ 2 h 52"/>
                <a:gd name="T14" fmla="*/ 13 w 35"/>
                <a:gd name="T15" fmla="*/ 0 h 52"/>
                <a:gd name="T16" fmla="*/ 18 w 35"/>
                <a:gd name="T17" fmla="*/ 0 h 52"/>
                <a:gd name="T18" fmla="*/ 23 w 35"/>
                <a:gd name="T19" fmla="*/ 0 h 52"/>
                <a:gd name="T20" fmla="*/ 27 w 35"/>
                <a:gd name="T21" fmla="*/ 2 h 52"/>
                <a:gd name="T22" fmla="*/ 30 w 35"/>
                <a:gd name="T23" fmla="*/ 5 h 52"/>
                <a:gd name="T24" fmla="*/ 32 w 35"/>
                <a:gd name="T25" fmla="*/ 8 h 52"/>
                <a:gd name="T26" fmla="*/ 34 w 35"/>
                <a:gd name="T27" fmla="*/ 12 h 52"/>
                <a:gd name="T28" fmla="*/ 35 w 35"/>
                <a:gd name="T29" fmla="*/ 15 h 52"/>
                <a:gd name="T30" fmla="*/ 35 w 35"/>
                <a:gd name="T31" fmla="*/ 21 h 52"/>
                <a:gd name="T32" fmla="*/ 35 w 35"/>
                <a:gd name="T33" fmla="*/ 26 h 52"/>
                <a:gd name="T34" fmla="*/ 35 w 35"/>
                <a:gd name="T35" fmla="*/ 31 h 52"/>
                <a:gd name="T36" fmla="*/ 35 w 35"/>
                <a:gd name="T37" fmla="*/ 36 h 52"/>
                <a:gd name="T38" fmla="*/ 34 w 35"/>
                <a:gd name="T39" fmla="*/ 40 h 52"/>
                <a:gd name="T40" fmla="*/ 32 w 35"/>
                <a:gd name="T41" fmla="*/ 43 h 52"/>
                <a:gd name="T42" fmla="*/ 30 w 35"/>
                <a:gd name="T43" fmla="*/ 47 h 52"/>
                <a:gd name="T44" fmla="*/ 27 w 35"/>
                <a:gd name="T45" fmla="*/ 50 h 52"/>
                <a:gd name="T46" fmla="*/ 23 w 35"/>
                <a:gd name="T47" fmla="*/ 52 h 52"/>
                <a:gd name="T48" fmla="*/ 18 w 35"/>
                <a:gd name="T49" fmla="*/ 52 h 52"/>
                <a:gd name="T50" fmla="*/ 13 w 35"/>
                <a:gd name="T51" fmla="*/ 52 h 52"/>
                <a:gd name="T52" fmla="*/ 10 w 35"/>
                <a:gd name="T53" fmla="*/ 50 h 52"/>
                <a:gd name="T54" fmla="*/ 7 w 35"/>
                <a:gd name="T55" fmla="*/ 48 h 52"/>
                <a:gd name="T56" fmla="*/ 5 w 35"/>
                <a:gd name="T57" fmla="*/ 45 h 52"/>
                <a:gd name="T58" fmla="*/ 2 w 35"/>
                <a:gd name="T59" fmla="*/ 41 h 52"/>
                <a:gd name="T60" fmla="*/ 2 w 35"/>
                <a:gd name="T61" fmla="*/ 36 h 52"/>
                <a:gd name="T62" fmla="*/ 0 w 35"/>
                <a:gd name="T63" fmla="*/ 33 h 52"/>
                <a:gd name="T64" fmla="*/ 0 w 35"/>
                <a:gd name="T65" fmla="*/ 27 h 52"/>
                <a:gd name="T66" fmla="*/ 7 w 35"/>
                <a:gd name="T67" fmla="*/ 27 h 52"/>
                <a:gd name="T68" fmla="*/ 7 w 35"/>
                <a:gd name="T69" fmla="*/ 33 h 52"/>
                <a:gd name="T70" fmla="*/ 8 w 35"/>
                <a:gd name="T71" fmla="*/ 38 h 52"/>
                <a:gd name="T72" fmla="*/ 10 w 35"/>
                <a:gd name="T73" fmla="*/ 41 h 52"/>
                <a:gd name="T74" fmla="*/ 12 w 35"/>
                <a:gd name="T75" fmla="*/ 45 h 52"/>
                <a:gd name="T76" fmla="*/ 15 w 35"/>
                <a:gd name="T77" fmla="*/ 47 h 52"/>
                <a:gd name="T78" fmla="*/ 20 w 35"/>
                <a:gd name="T79" fmla="*/ 47 h 52"/>
                <a:gd name="T80" fmla="*/ 23 w 35"/>
                <a:gd name="T81" fmla="*/ 45 h 52"/>
                <a:gd name="T82" fmla="*/ 27 w 35"/>
                <a:gd name="T83" fmla="*/ 41 h 52"/>
                <a:gd name="T84" fmla="*/ 29 w 35"/>
                <a:gd name="T85" fmla="*/ 38 h 52"/>
                <a:gd name="T86" fmla="*/ 29 w 35"/>
                <a:gd name="T87" fmla="*/ 33 h 52"/>
                <a:gd name="T88" fmla="*/ 29 w 35"/>
                <a:gd name="T89" fmla="*/ 27 h 52"/>
                <a:gd name="T90" fmla="*/ 29 w 35"/>
                <a:gd name="T91" fmla="*/ 22 h 52"/>
                <a:gd name="T92" fmla="*/ 29 w 35"/>
                <a:gd name="T93" fmla="*/ 17 h 52"/>
                <a:gd name="T94" fmla="*/ 27 w 35"/>
                <a:gd name="T95" fmla="*/ 14 h 52"/>
                <a:gd name="T96" fmla="*/ 25 w 35"/>
                <a:gd name="T97" fmla="*/ 10 h 52"/>
                <a:gd name="T98" fmla="*/ 22 w 35"/>
                <a:gd name="T99" fmla="*/ 7 h 52"/>
                <a:gd name="T100" fmla="*/ 18 w 35"/>
                <a:gd name="T101" fmla="*/ 5 h 52"/>
                <a:gd name="T102" fmla="*/ 13 w 35"/>
                <a:gd name="T103" fmla="*/ 5 h 52"/>
                <a:gd name="T104" fmla="*/ 12 w 35"/>
                <a:gd name="T105" fmla="*/ 8 h 52"/>
                <a:gd name="T106" fmla="*/ 8 w 35"/>
                <a:gd name="T107" fmla="*/ 10 h 52"/>
                <a:gd name="T108" fmla="*/ 8 w 35"/>
                <a:gd name="T109" fmla="*/ 15 h 52"/>
                <a:gd name="T110" fmla="*/ 7 w 35"/>
                <a:gd name="T111" fmla="*/ 21 h 52"/>
                <a:gd name="T112" fmla="*/ 7 w 35"/>
                <a:gd name="T113" fmla="*/ 26 h 5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5"/>
                <a:gd name="T172" fmla="*/ 0 h 52"/>
                <a:gd name="T173" fmla="*/ 35 w 35"/>
                <a:gd name="T174" fmla="*/ 52 h 5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5" h="52">
                  <a:moveTo>
                    <a:pt x="0" y="26"/>
                  </a:moveTo>
                  <a:lnTo>
                    <a:pt x="0" y="24"/>
                  </a:lnTo>
                  <a:lnTo>
                    <a:pt x="0" y="22"/>
                  </a:lnTo>
                  <a:lnTo>
                    <a:pt x="0" y="21"/>
                  </a:lnTo>
                  <a:lnTo>
                    <a:pt x="0" y="19"/>
                  </a:lnTo>
                  <a:lnTo>
                    <a:pt x="0" y="17"/>
                  </a:lnTo>
                  <a:lnTo>
                    <a:pt x="0" y="15"/>
                  </a:lnTo>
                  <a:lnTo>
                    <a:pt x="2" y="15"/>
                  </a:lnTo>
                  <a:lnTo>
                    <a:pt x="2" y="14"/>
                  </a:lnTo>
                  <a:lnTo>
                    <a:pt x="2" y="12"/>
                  </a:lnTo>
                  <a:lnTo>
                    <a:pt x="2" y="10"/>
                  </a:lnTo>
                  <a:lnTo>
                    <a:pt x="3" y="10"/>
                  </a:lnTo>
                  <a:lnTo>
                    <a:pt x="3" y="8"/>
                  </a:lnTo>
                  <a:lnTo>
                    <a:pt x="3" y="7"/>
                  </a:lnTo>
                  <a:lnTo>
                    <a:pt x="5" y="7"/>
                  </a:lnTo>
                  <a:lnTo>
                    <a:pt x="5" y="5"/>
                  </a:lnTo>
                  <a:lnTo>
                    <a:pt x="7" y="5"/>
                  </a:lnTo>
                  <a:lnTo>
                    <a:pt x="7" y="3"/>
                  </a:lnTo>
                  <a:lnTo>
                    <a:pt x="8" y="3"/>
                  </a:lnTo>
                  <a:lnTo>
                    <a:pt x="8" y="2"/>
                  </a:lnTo>
                  <a:lnTo>
                    <a:pt x="10" y="2"/>
                  </a:lnTo>
                  <a:lnTo>
                    <a:pt x="12" y="2"/>
                  </a:lnTo>
                  <a:lnTo>
                    <a:pt x="12" y="0"/>
                  </a:lnTo>
                  <a:lnTo>
                    <a:pt x="13" y="0"/>
                  </a:lnTo>
                  <a:lnTo>
                    <a:pt x="15" y="0"/>
                  </a:lnTo>
                  <a:lnTo>
                    <a:pt x="17" y="0"/>
                  </a:lnTo>
                  <a:lnTo>
                    <a:pt x="18" y="0"/>
                  </a:lnTo>
                  <a:lnTo>
                    <a:pt x="20" y="0"/>
                  </a:lnTo>
                  <a:lnTo>
                    <a:pt x="22" y="0"/>
                  </a:lnTo>
                  <a:lnTo>
                    <a:pt x="23" y="0"/>
                  </a:lnTo>
                  <a:lnTo>
                    <a:pt x="23" y="2"/>
                  </a:lnTo>
                  <a:lnTo>
                    <a:pt x="25" y="2"/>
                  </a:lnTo>
                  <a:lnTo>
                    <a:pt x="27" y="2"/>
                  </a:lnTo>
                  <a:lnTo>
                    <a:pt x="27" y="3"/>
                  </a:lnTo>
                  <a:lnTo>
                    <a:pt x="29" y="3"/>
                  </a:lnTo>
                  <a:lnTo>
                    <a:pt x="30" y="5"/>
                  </a:lnTo>
                  <a:lnTo>
                    <a:pt x="30" y="7"/>
                  </a:lnTo>
                  <a:lnTo>
                    <a:pt x="32" y="7"/>
                  </a:lnTo>
                  <a:lnTo>
                    <a:pt x="32" y="8"/>
                  </a:lnTo>
                  <a:lnTo>
                    <a:pt x="34" y="8"/>
                  </a:lnTo>
                  <a:lnTo>
                    <a:pt x="34" y="10"/>
                  </a:lnTo>
                  <a:lnTo>
                    <a:pt x="34" y="12"/>
                  </a:lnTo>
                  <a:lnTo>
                    <a:pt x="34" y="14"/>
                  </a:lnTo>
                  <a:lnTo>
                    <a:pt x="35" y="14"/>
                  </a:lnTo>
                  <a:lnTo>
                    <a:pt x="35" y="15"/>
                  </a:lnTo>
                  <a:lnTo>
                    <a:pt x="35" y="17"/>
                  </a:lnTo>
                  <a:lnTo>
                    <a:pt x="35" y="19"/>
                  </a:lnTo>
                  <a:lnTo>
                    <a:pt x="35" y="21"/>
                  </a:lnTo>
                  <a:lnTo>
                    <a:pt x="35" y="22"/>
                  </a:lnTo>
                  <a:lnTo>
                    <a:pt x="35" y="24"/>
                  </a:lnTo>
                  <a:lnTo>
                    <a:pt x="35" y="26"/>
                  </a:lnTo>
                  <a:lnTo>
                    <a:pt x="35" y="27"/>
                  </a:lnTo>
                  <a:lnTo>
                    <a:pt x="35" y="29"/>
                  </a:lnTo>
                  <a:lnTo>
                    <a:pt x="35" y="31"/>
                  </a:lnTo>
                  <a:lnTo>
                    <a:pt x="35" y="33"/>
                  </a:lnTo>
                  <a:lnTo>
                    <a:pt x="35" y="34"/>
                  </a:lnTo>
                  <a:lnTo>
                    <a:pt x="35" y="36"/>
                  </a:lnTo>
                  <a:lnTo>
                    <a:pt x="35" y="38"/>
                  </a:lnTo>
                  <a:lnTo>
                    <a:pt x="34" y="38"/>
                  </a:lnTo>
                  <a:lnTo>
                    <a:pt x="34" y="40"/>
                  </a:lnTo>
                  <a:lnTo>
                    <a:pt x="34" y="41"/>
                  </a:lnTo>
                  <a:lnTo>
                    <a:pt x="34" y="43"/>
                  </a:lnTo>
                  <a:lnTo>
                    <a:pt x="32" y="43"/>
                  </a:lnTo>
                  <a:lnTo>
                    <a:pt x="32" y="45"/>
                  </a:lnTo>
                  <a:lnTo>
                    <a:pt x="30" y="45"/>
                  </a:lnTo>
                  <a:lnTo>
                    <a:pt x="30" y="47"/>
                  </a:lnTo>
                  <a:lnTo>
                    <a:pt x="29" y="48"/>
                  </a:lnTo>
                  <a:lnTo>
                    <a:pt x="27" y="48"/>
                  </a:lnTo>
                  <a:lnTo>
                    <a:pt x="27" y="50"/>
                  </a:lnTo>
                  <a:lnTo>
                    <a:pt x="25" y="50"/>
                  </a:lnTo>
                  <a:lnTo>
                    <a:pt x="23" y="50"/>
                  </a:lnTo>
                  <a:lnTo>
                    <a:pt x="23" y="52"/>
                  </a:lnTo>
                  <a:lnTo>
                    <a:pt x="22" y="52"/>
                  </a:lnTo>
                  <a:lnTo>
                    <a:pt x="20" y="52"/>
                  </a:lnTo>
                  <a:lnTo>
                    <a:pt x="18" y="52"/>
                  </a:lnTo>
                  <a:lnTo>
                    <a:pt x="17" y="52"/>
                  </a:lnTo>
                  <a:lnTo>
                    <a:pt x="15" y="52"/>
                  </a:lnTo>
                  <a:lnTo>
                    <a:pt x="13" y="52"/>
                  </a:lnTo>
                  <a:lnTo>
                    <a:pt x="12" y="52"/>
                  </a:lnTo>
                  <a:lnTo>
                    <a:pt x="12" y="50"/>
                  </a:lnTo>
                  <a:lnTo>
                    <a:pt x="10" y="50"/>
                  </a:lnTo>
                  <a:lnTo>
                    <a:pt x="8" y="50"/>
                  </a:lnTo>
                  <a:lnTo>
                    <a:pt x="8" y="48"/>
                  </a:lnTo>
                  <a:lnTo>
                    <a:pt x="7" y="48"/>
                  </a:lnTo>
                  <a:lnTo>
                    <a:pt x="7" y="47"/>
                  </a:lnTo>
                  <a:lnTo>
                    <a:pt x="5" y="47"/>
                  </a:lnTo>
                  <a:lnTo>
                    <a:pt x="5" y="45"/>
                  </a:lnTo>
                  <a:lnTo>
                    <a:pt x="3" y="45"/>
                  </a:lnTo>
                  <a:lnTo>
                    <a:pt x="3" y="43"/>
                  </a:lnTo>
                  <a:lnTo>
                    <a:pt x="2" y="41"/>
                  </a:lnTo>
                  <a:lnTo>
                    <a:pt x="2" y="40"/>
                  </a:lnTo>
                  <a:lnTo>
                    <a:pt x="2" y="38"/>
                  </a:lnTo>
                  <a:lnTo>
                    <a:pt x="2" y="36"/>
                  </a:lnTo>
                  <a:lnTo>
                    <a:pt x="0" y="36"/>
                  </a:lnTo>
                  <a:lnTo>
                    <a:pt x="0" y="34"/>
                  </a:lnTo>
                  <a:lnTo>
                    <a:pt x="0" y="33"/>
                  </a:lnTo>
                  <a:lnTo>
                    <a:pt x="0" y="31"/>
                  </a:lnTo>
                  <a:lnTo>
                    <a:pt x="0" y="29"/>
                  </a:lnTo>
                  <a:lnTo>
                    <a:pt x="0" y="27"/>
                  </a:lnTo>
                  <a:lnTo>
                    <a:pt x="0" y="26"/>
                  </a:lnTo>
                  <a:close/>
                  <a:moveTo>
                    <a:pt x="7" y="26"/>
                  </a:moveTo>
                  <a:lnTo>
                    <a:pt x="7" y="27"/>
                  </a:lnTo>
                  <a:lnTo>
                    <a:pt x="7" y="29"/>
                  </a:lnTo>
                  <a:lnTo>
                    <a:pt x="7" y="31"/>
                  </a:lnTo>
                  <a:lnTo>
                    <a:pt x="7" y="33"/>
                  </a:lnTo>
                  <a:lnTo>
                    <a:pt x="7" y="34"/>
                  </a:lnTo>
                  <a:lnTo>
                    <a:pt x="8" y="36"/>
                  </a:lnTo>
                  <a:lnTo>
                    <a:pt x="8" y="38"/>
                  </a:lnTo>
                  <a:lnTo>
                    <a:pt x="8" y="40"/>
                  </a:lnTo>
                  <a:lnTo>
                    <a:pt x="8" y="41"/>
                  </a:lnTo>
                  <a:lnTo>
                    <a:pt x="10" y="41"/>
                  </a:lnTo>
                  <a:lnTo>
                    <a:pt x="10" y="43"/>
                  </a:lnTo>
                  <a:lnTo>
                    <a:pt x="12" y="43"/>
                  </a:lnTo>
                  <a:lnTo>
                    <a:pt x="12" y="45"/>
                  </a:lnTo>
                  <a:lnTo>
                    <a:pt x="13" y="45"/>
                  </a:lnTo>
                  <a:lnTo>
                    <a:pt x="13" y="47"/>
                  </a:lnTo>
                  <a:lnTo>
                    <a:pt x="15" y="47"/>
                  </a:lnTo>
                  <a:lnTo>
                    <a:pt x="17" y="47"/>
                  </a:lnTo>
                  <a:lnTo>
                    <a:pt x="18" y="47"/>
                  </a:lnTo>
                  <a:lnTo>
                    <a:pt x="20" y="47"/>
                  </a:lnTo>
                  <a:lnTo>
                    <a:pt x="22" y="47"/>
                  </a:lnTo>
                  <a:lnTo>
                    <a:pt x="22" y="45"/>
                  </a:lnTo>
                  <a:lnTo>
                    <a:pt x="23" y="45"/>
                  </a:lnTo>
                  <a:lnTo>
                    <a:pt x="25" y="43"/>
                  </a:lnTo>
                  <a:lnTo>
                    <a:pt x="25" y="41"/>
                  </a:lnTo>
                  <a:lnTo>
                    <a:pt x="27" y="41"/>
                  </a:lnTo>
                  <a:lnTo>
                    <a:pt x="27" y="40"/>
                  </a:lnTo>
                  <a:lnTo>
                    <a:pt x="27" y="38"/>
                  </a:lnTo>
                  <a:lnTo>
                    <a:pt x="29" y="38"/>
                  </a:lnTo>
                  <a:lnTo>
                    <a:pt x="29" y="36"/>
                  </a:lnTo>
                  <a:lnTo>
                    <a:pt x="29" y="34"/>
                  </a:lnTo>
                  <a:lnTo>
                    <a:pt x="29" y="33"/>
                  </a:lnTo>
                  <a:lnTo>
                    <a:pt x="29" y="31"/>
                  </a:lnTo>
                  <a:lnTo>
                    <a:pt x="29" y="29"/>
                  </a:lnTo>
                  <a:lnTo>
                    <a:pt x="29" y="27"/>
                  </a:lnTo>
                  <a:lnTo>
                    <a:pt x="29" y="26"/>
                  </a:lnTo>
                  <a:lnTo>
                    <a:pt x="29" y="24"/>
                  </a:lnTo>
                  <a:lnTo>
                    <a:pt x="29" y="22"/>
                  </a:lnTo>
                  <a:lnTo>
                    <a:pt x="29" y="21"/>
                  </a:lnTo>
                  <a:lnTo>
                    <a:pt x="29" y="19"/>
                  </a:lnTo>
                  <a:lnTo>
                    <a:pt x="29" y="17"/>
                  </a:lnTo>
                  <a:lnTo>
                    <a:pt x="29" y="15"/>
                  </a:lnTo>
                  <a:lnTo>
                    <a:pt x="29" y="14"/>
                  </a:lnTo>
                  <a:lnTo>
                    <a:pt x="27" y="14"/>
                  </a:lnTo>
                  <a:lnTo>
                    <a:pt x="27" y="12"/>
                  </a:lnTo>
                  <a:lnTo>
                    <a:pt x="27" y="10"/>
                  </a:lnTo>
                  <a:lnTo>
                    <a:pt x="25" y="10"/>
                  </a:lnTo>
                  <a:lnTo>
                    <a:pt x="25" y="8"/>
                  </a:lnTo>
                  <a:lnTo>
                    <a:pt x="23" y="7"/>
                  </a:lnTo>
                  <a:lnTo>
                    <a:pt x="22" y="7"/>
                  </a:lnTo>
                  <a:lnTo>
                    <a:pt x="22" y="5"/>
                  </a:lnTo>
                  <a:lnTo>
                    <a:pt x="20" y="5"/>
                  </a:lnTo>
                  <a:lnTo>
                    <a:pt x="18" y="5"/>
                  </a:lnTo>
                  <a:lnTo>
                    <a:pt x="17" y="5"/>
                  </a:lnTo>
                  <a:lnTo>
                    <a:pt x="15" y="5"/>
                  </a:lnTo>
                  <a:lnTo>
                    <a:pt x="13" y="5"/>
                  </a:lnTo>
                  <a:lnTo>
                    <a:pt x="13" y="7"/>
                  </a:lnTo>
                  <a:lnTo>
                    <a:pt x="12" y="7"/>
                  </a:lnTo>
                  <a:lnTo>
                    <a:pt x="12" y="8"/>
                  </a:lnTo>
                  <a:lnTo>
                    <a:pt x="10" y="8"/>
                  </a:lnTo>
                  <a:lnTo>
                    <a:pt x="10" y="10"/>
                  </a:lnTo>
                  <a:lnTo>
                    <a:pt x="8" y="10"/>
                  </a:lnTo>
                  <a:lnTo>
                    <a:pt x="8" y="12"/>
                  </a:lnTo>
                  <a:lnTo>
                    <a:pt x="8" y="14"/>
                  </a:lnTo>
                  <a:lnTo>
                    <a:pt x="8" y="15"/>
                  </a:lnTo>
                  <a:lnTo>
                    <a:pt x="7" y="17"/>
                  </a:lnTo>
                  <a:lnTo>
                    <a:pt x="7" y="19"/>
                  </a:lnTo>
                  <a:lnTo>
                    <a:pt x="7" y="21"/>
                  </a:lnTo>
                  <a:lnTo>
                    <a:pt x="7" y="22"/>
                  </a:lnTo>
                  <a:lnTo>
                    <a:pt x="7" y="24"/>
                  </a:lnTo>
                  <a:lnTo>
                    <a:pt x="7" y="26"/>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16" name="Freeform 146"/>
            <p:cNvSpPr>
              <a:spLocks/>
            </p:cNvSpPr>
            <p:nvPr/>
          </p:nvSpPr>
          <p:spPr bwMode="auto">
            <a:xfrm>
              <a:off x="3721" y="1882"/>
              <a:ext cx="20" cy="50"/>
            </a:xfrm>
            <a:custGeom>
              <a:avLst/>
              <a:gdLst>
                <a:gd name="T0" fmla="*/ 20 w 20"/>
                <a:gd name="T1" fmla="*/ 50 h 50"/>
                <a:gd name="T2" fmla="*/ 13 w 20"/>
                <a:gd name="T3" fmla="*/ 50 h 50"/>
                <a:gd name="T4" fmla="*/ 13 w 20"/>
                <a:gd name="T5" fmla="*/ 12 h 50"/>
                <a:gd name="T6" fmla="*/ 11 w 20"/>
                <a:gd name="T7" fmla="*/ 12 h 50"/>
                <a:gd name="T8" fmla="*/ 10 w 20"/>
                <a:gd name="T9" fmla="*/ 12 h 50"/>
                <a:gd name="T10" fmla="*/ 10 w 20"/>
                <a:gd name="T11" fmla="*/ 14 h 50"/>
                <a:gd name="T12" fmla="*/ 8 w 20"/>
                <a:gd name="T13" fmla="*/ 14 h 50"/>
                <a:gd name="T14" fmla="*/ 8 w 20"/>
                <a:gd name="T15" fmla="*/ 15 h 50"/>
                <a:gd name="T16" fmla="*/ 6 w 20"/>
                <a:gd name="T17" fmla="*/ 15 h 50"/>
                <a:gd name="T18" fmla="*/ 5 w 20"/>
                <a:gd name="T19" fmla="*/ 15 h 50"/>
                <a:gd name="T20" fmla="*/ 5 w 20"/>
                <a:gd name="T21" fmla="*/ 17 h 50"/>
                <a:gd name="T22" fmla="*/ 3 w 20"/>
                <a:gd name="T23" fmla="*/ 17 h 50"/>
                <a:gd name="T24" fmla="*/ 1 w 20"/>
                <a:gd name="T25" fmla="*/ 17 h 50"/>
                <a:gd name="T26" fmla="*/ 0 w 20"/>
                <a:gd name="T27" fmla="*/ 19 h 50"/>
                <a:gd name="T28" fmla="*/ 0 w 20"/>
                <a:gd name="T29" fmla="*/ 12 h 50"/>
                <a:gd name="T30" fmla="*/ 1 w 20"/>
                <a:gd name="T31" fmla="*/ 12 h 50"/>
                <a:gd name="T32" fmla="*/ 3 w 20"/>
                <a:gd name="T33" fmla="*/ 10 h 50"/>
                <a:gd name="T34" fmla="*/ 5 w 20"/>
                <a:gd name="T35" fmla="*/ 10 h 50"/>
                <a:gd name="T36" fmla="*/ 5 w 20"/>
                <a:gd name="T37" fmla="*/ 8 h 50"/>
                <a:gd name="T38" fmla="*/ 6 w 20"/>
                <a:gd name="T39" fmla="*/ 8 h 50"/>
                <a:gd name="T40" fmla="*/ 8 w 20"/>
                <a:gd name="T41" fmla="*/ 8 h 50"/>
                <a:gd name="T42" fmla="*/ 8 w 20"/>
                <a:gd name="T43" fmla="*/ 7 h 50"/>
                <a:gd name="T44" fmla="*/ 10 w 20"/>
                <a:gd name="T45" fmla="*/ 7 h 50"/>
                <a:gd name="T46" fmla="*/ 10 w 20"/>
                <a:gd name="T47" fmla="*/ 5 h 50"/>
                <a:gd name="T48" fmla="*/ 11 w 20"/>
                <a:gd name="T49" fmla="*/ 5 h 50"/>
                <a:gd name="T50" fmla="*/ 11 w 20"/>
                <a:gd name="T51" fmla="*/ 3 h 50"/>
                <a:gd name="T52" fmla="*/ 13 w 20"/>
                <a:gd name="T53" fmla="*/ 3 h 50"/>
                <a:gd name="T54" fmla="*/ 13 w 20"/>
                <a:gd name="T55" fmla="*/ 2 h 50"/>
                <a:gd name="T56" fmla="*/ 15 w 20"/>
                <a:gd name="T57" fmla="*/ 2 h 50"/>
                <a:gd name="T58" fmla="*/ 15 w 20"/>
                <a:gd name="T59" fmla="*/ 0 h 50"/>
                <a:gd name="T60" fmla="*/ 20 w 20"/>
                <a:gd name="T61" fmla="*/ 0 h 50"/>
                <a:gd name="T62" fmla="*/ 20 w 20"/>
                <a:gd name="T63" fmla="*/ 50 h 5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0"/>
                <a:gd name="T97" fmla="*/ 0 h 50"/>
                <a:gd name="T98" fmla="*/ 20 w 20"/>
                <a:gd name="T99" fmla="*/ 50 h 5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0" h="50">
                  <a:moveTo>
                    <a:pt x="20" y="50"/>
                  </a:moveTo>
                  <a:lnTo>
                    <a:pt x="13" y="50"/>
                  </a:lnTo>
                  <a:lnTo>
                    <a:pt x="13" y="12"/>
                  </a:lnTo>
                  <a:lnTo>
                    <a:pt x="11" y="12"/>
                  </a:lnTo>
                  <a:lnTo>
                    <a:pt x="10" y="12"/>
                  </a:lnTo>
                  <a:lnTo>
                    <a:pt x="10" y="14"/>
                  </a:lnTo>
                  <a:lnTo>
                    <a:pt x="8" y="14"/>
                  </a:lnTo>
                  <a:lnTo>
                    <a:pt x="8" y="15"/>
                  </a:lnTo>
                  <a:lnTo>
                    <a:pt x="6" y="15"/>
                  </a:lnTo>
                  <a:lnTo>
                    <a:pt x="5" y="15"/>
                  </a:lnTo>
                  <a:lnTo>
                    <a:pt x="5" y="17"/>
                  </a:lnTo>
                  <a:lnTo>
                    <a:pt x="3" y="17"/>
                  </a:lnTo>
                  <a:lnTo>
                    <a:pt x="1" y="17"/>
                  </a:lnTo>
                  <a:lnTo>
                    <a:pt x="0" y="19"/>
                  </a:lnTo>
                  <a:lnTo>
                    <a:pt x="0" y="12"/>
                  </a:lnTo>
                  <a:lnTo>
                    <a:pt x="1" y="12"/>
                  </a:lnTo>
                  <a:lnTo>
                    <a:pt x="3" y="10"/>
                  </a:lnTo>
                  <a:lnTo>
                    <a:pt x="5" y="10"/>
                  </a:lnTo>
                  <a:lnTo>
                    <a:pt x="5" y="8"/>
                  </a:lnTo>
                  <a:lnTo>
                    <a:pt x="6" y="8"/>
                  </a:lnTo>
                  <a:lnTo>
                    <a:pt x="8" y="8"/>
                  </a:lnTo>
                  <a:lnTo>
                    <a:pt x="8" y="7"/>
                  </a:lnTo>
                  <a:lnTo>
                    <a:pt x="10" y="7"/>
                  </a:lnTo>
                  <a:lnTo>
                    <a:pt x="10" y="5"/>
                  </a:lnTo>
                  <a:lnTo>
                    <a:pt x="11" y="5"/>
                  </a:lnTo>
                  <a:lnTo>
                    <a:pt x="11" y="3"/>
                  </a:lnTo>
                  <a:lnTo>
                    <a:pt x="13" y="3"/>
                  </a:lnTo>
                  <a:lnTo>
                    <a:pt x="13" y="2"/>
                  </a:lnTo>
                  <a:lnTo>
                    <a:pt x="15" y="2"/>
                  </a:lnTo>
                  <a:lnTo>
                    <a:pt x="15" y="0"/>
                  </a:lnTo>
                  <a:lnTo>
                    <a:pt x="20" y="0"/>
                  </a:lnTo>
                  <a:lnTo>
                    <a:pt x="20" y="5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17" name="Freeform 147"/>
            <p:cNvSpPr>
              <a:spLocks/>
            </p:cNvSpPr>
            <p:nvPr/>
          </p:nvSpPr>
          <p:spPr bwMode="auto">
            <a:xfrm>
              <a:off x="3817" y="1941"/>
              <a:ext cx="20" cy="52"/>
            </a:xfrm>
            <a:custGeom>
              <a:avLst/>
              <a:gdLst>
                <a:gd name="T0" fmla="*/ 20 w 20"/>
                <a:gd name="T1" fmla="*/ 52 h 52"/>
                <a:gd name="T2" fmla="*/ 13 w 20"/>
                <a:gd name="T3" fmla="*/ 52 h 52"/>
                <a:gd name="T4" fmla="*/ 13 w 20"/>
                <a:gd name="T5" fmla="*/ 12 h 52"/>
                <a:gd name="T6" fmla="*/ 11 w 20"/>
                <a:gd name="T7" fmla="*/ 12 h 52"/>
                <a:gd name="T8" fmla="*/ 11 w 20"/>
                <a:gd name="T9" fmla="*/ 13 h 52"/>
                <a:gd name="T10" fmla="*/ 10 w 20"/>
                <a:gd name="T11" fmla="*/ 13 h 52"/>
                <a:gd name="T12" fmla="*/ 10 w 20"/>
                <a:gd name="T13" fmla="*/ 15 h 52"/>
                <a:gd name="T14" fmla="*/ 8 w 20"/>
                <a:gd name="T15" fmla="*/ 15 h 52"/>
                <a:gd name="T16" fmla="*/ 6 w 20"/>
                <a:gd name="T17" fmla="*/ 15 h 52"/>
                <a:gd name="T18" fmla="*/ 6 w 20"/>
                <a:gd name="T19" fmla="*/ 17 h 52"/>
                <a:gd name="T20" fmla="*/ 5 w 20"/>
                <a:gd name="T21" fmla="*/ 17 h 52"/>
                <a:gd name="T22" fmla="*/ 3 w 20"/>
                <a:gd name="T23" fmla="*/ 17 h 52"/>
                <a:gd name="T24" fmla="*/ 3 w 20"/>
                <a:gd name="T25" fmla="*/ 19 h 52"/>
                <a:gd name="T26" fmla="*/ 1 w 20"/>
                <a:gd name="T27" fmla="*/ 19 h 52"/>
                <a:gd name="T28" fmla="*/ 0 w 20"/>
                <a:gd name="T29" fmla="*/ 19 h 52"/>
                <a:gd name="T30" fmla="*/ 0 w 20"/>
                <a:gd name="T31" fmla="*/ 13 h 52"/>
                <a:gd name="T32" fmla="*/ 1 w 20"/>
                <a:gd name="T33" fmla="*/ 12 h 52"/>
                <a:gd name="T34" fmla="*/ 3 w 20"/>
                <a:gd name="T35" fmla="*/ 12 h 52"/>
                <a:gd name="T36" fmla="*/ 5 w 20"/>
                <a:gd name="T37" fmla="*/ 10 h 52"/>
                <a:gd name="T38" fmla="*/ 6 w 20"/>
                <a:gd name="T39" fmla="*/ 10 h 52"/>
                <a:gd name="T40" fmla="*/ 6 w 20"/>
                <a:gd name="T41" fmla="*/ 8 h 52"/>
                <a:gd name="T42" fmla="*/ 8 w 20"/>
                <a:gd name="T43" fmla="*/ 8 h 52"/>
                <a:gd name="T44" fmla="*/ 10 w 20"/>
                <a:gd name="T45" fmla="*/ 8 h 52"/>
                <a:gd name="T46" fmla="*/ 10 w 20"/>
                <a:gd name="T47" fmla="*/ 7 h 52"/>
                <a:gd name="T48" fmla="*/ 11 w 20"/>
                <a:gd name="T49" fmla="*/ 7 h 52"/>
                <a:gd name="T50" fmla="*/ 11 w 20"/>
                <a:gd name="T51" fmla="*/ 5 h 52"/>
                <a:gd name="T52" fmla="*/ 13 w 20"/>
                <a:gd name="T53" fmla="*/ 5 h 52"/>
                <a:gd name="T54" fmla="*/ 13 w 20"/>
                <a:gd name="T55" fmla="*/ 3 h 52"/>
                <a:gd name="T56" fmla="*/ 15 w 20"/>
                <a:gd name="T57" fmla="*/ 3 h 52"/>
                <a:gd name="T58" fmla="*/ 15 w 20"/>
                <a:gd name="T59" fmla="*/ 1 h 52"/>
                <a:gd name="T60" fmla="*/ 16 w 20"/>
                <a:gd name="T61" fmla="*/ 1 h 52"/>
                <a:gd name="T62" fmla="*/ 16 w 20"/>
                <a:gd name="T63" fmla="*/ 0 h 52"/>
                <a:gd name="T64" fmla="*/ 20 w 20"/>
                <a:gd name="T65" fmla="*/ 0 h 52"/>
                <a:gd name="T66" fmla="*/ 20 w 20"/>
                <a:gd name="T67" fmla="*/ 52 h 5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0"/>
                <a:gd name="T103" fmla="*/ 0 h 52"/>
                <a:gd name="T104" fmla="*/ 20 w 20"/>
                <a:gd name="T105" fmla="*/ 52 h 5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0" h="52">
                  <a:moveTo>
                    <a:pt x="20" y="52"/>
                  </a:moveTo>
                  <a:lnTo>
                    <a:pt x="13" y="52"/>
                  </a:lnTo>
                  <a:lnTo>
                    <a:pt x="13" y="12"/>
                  </a:lnTo>
                  <a:lnTo>
                    <a:pt x="11" y="12"/>
                  </a:lnTo>
                  <a:lnTo>
                    <a:pt x="11" y="13"/>
                  </a:lnTo>
                  <a:lnTo>
                    <a:pt x="10" y="13"/>
                  </a:lnTo>
                  <a:lnTo>
                    <a:pt x="10" y="15"/>
                  </a:lnTo>
                  <a:lnTo>
                    <a:pt x="8" y="15"/>
                  </a:lnTo>
                  <a:lnTo>
                    <a:pt x="6" y="15"/>
                  </a:lnTo>
                  <a:lnTo>
                    <a:pt x="6" y="17"/>
                  </a:lnTo>
                  <a:lnTo>
                    <a:pt x="5" y="17"/>
                  </a:lnTo>
                  <a:lnTo>
                    <a:pt x="3" y="17"/>
                  </a:lnTo>
                  <a:lnTo>
                    <a:pt x="3" y="19"/>
                  </a:lnTo>
                  <a:lnTo>
                    <a:pt x="1" y="19"/>
                  </a:lnTo>
                  <a:lnTo>
                    <a:pt x="0" y="19"/>
                  </a:lnTo>
                  <a:lnTo>
                    <a:pt x="0" y="13"/>
                  </a:lnTo>
                  <a:lnTo>
                    <a:pt x="1" y="12"/>
                  </a:lnTo>
                  <a:lnTo>
                    <a:pt x="3" y="12"/>
                  </a:lnTo>
                  <a:lnTo>
                    <a:pt x="5" y="10"/>
                  </a:lnTo>
                  <a:lnTo>
                    <a:pt x="6" y="10"/>
                  </a:lnTo>
                  <a:lnTo>
                    <a:pt x="6" y="8"/>
                  </a:lnTo>
                  <a:lnTo>
                    <a:pt x="8" y="8"/>
                  </a:lnTo>
                  <a:lnTo>
                    <a:pt x="10" y="8"/>
                  </a:lnTo>
                  <a:lnTo>
                    <a:pt x="10" y="7"/>
                  </a:lnTo>
                  <a:lnTo>
                    <a:pt x="11" y="7"/>
                  </a:lnTo>
                  <a:lnTo>
                    <a:pt x="11" y="5"/>
                  </a:lnTo>
                  <a:lnTo>
                    <a:pt x="13" y="5"/>
                  </a:lnTo>
                  <a:lnTo>
                    <a:pt x="13" y="3"/>
                  </a:lnTo>
                  <a:lnTo>
                    <a:pt x="15" y="3"/>
                  </a:lnTo>
                  <a:lnTo>
                    <a:pt x="15" y="1"/>
                  </a:lnTo>
                  <a:lnTo>
                    <a:pt x="16" y="1"/>
                  </a:lnTo>
                  <a:lnTo>
                    <a:pt x="16" y="0"/>
                  </a:lnTo>
                  <a:lnTo>
                    <a:pt x="20" y="0"/>
                  </a:lnTo>
                  <a:lnTo>
                    <a:pt x="20" y="52"/>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18" name="Freeform 148"/>
            <p:cNvSpPr>
              <a:spLocks/>
            </p:cNvSpPr>
            <p:nvPr/>
          </p:nvSpPr>
          <p:spPr bwMode="auto">
            <a:xfrm>
              <a:off x="3853" y="1941"/>
              <a:ext cx="21" cy="52"/>
            </a:xfrm>
            <a:custGeom>
              <a:avLst/>
              <a:gdLst>
                <a:gd name="T0" fmla="*/ 21 w 21"/>
                <a:gd name="T1" fmla="*/ 52 h 52"/>
                <a:gd name="T2" fmla="*/ 14 w 21"/>
                <a:gd name="T3" fmla="*/ 52 h 52"/>
                <a:gd name="T4" fmla="*/ 14 w 21"/>
                <a:gd name="T5" fmla="*/ 12 h 52"/>
                <a:gd name="T6" fmla="*/ 12 w 21"/>
                <a:gd name="T7" fmla="*/ 12 h 52"/>
                <a:gd name="T8" fmla="*/ 12 w 21"/>
                <a:gd name="T9" fmla="*/ 13 h 52"/>
                <a:gd name="T10" fmla="*/ 11 w 21"/>
                <a:gd name="T11" fmla="*/ 13 h 52"/>
                <a:gd name="T12" fmla="*/ 11 w 21"/>
                <a:gd name="T13" fmla="*/ 15 h 52"/>
                <a:gd name="T14" fmla="*/ 9 w 21"/>
                <a:gd name="T15" fmla="*/ 15 h 52"/>
                <a:gd name="T16" fmla="*/ 7 w 21"/>
                <a:gd name="T17" fmla="*/ 15 h 52"/>
                <a:gd name="T18" fmla="*/ 7 w 21"/>
                <a:gd name="T19" fmla="*/ 17 h 52"/>
                <a:gd name="T20" fmla="*/ 6 w 21"/>
                <a:gd name="T21" fmla="*/ 17 h 52"/>
                <a:gd name="T22" fmla="*/ 4 w 21"/>
                <a:gd name="T23" fmla="*/ 17 h 52"/>
                <a:gd name="T24" fmla="*/ 4 w 21"/>
                <a:gd name="T25" fmla="*/ 19 h 52"/>
                <a:gd name="T26" fmla="*/ 2 w 21"/>
                <a:gd name="T27" fmla="*/ 19 h 52"/>
                <a:gd name="T28" fmla="*/ 0 w 21"/>
                <a:gd name="T29" fmla="*/ 19 h 52"/>
                <a:gd name="T30" fmla="*/ 0 w 21"/>
                <a:gd name="T31" fmla="*/ 13 h 52"/>
                <a:gd name="T32" fmla="*/ 2 w 21"/>
                <a:gd name="T33" fmla="*/ 13 h 52"/>
                <a:gd name="T34" fmla="*/ 2 w 21"/>
                <a:gd name="T35" fmla="*/ 12 h 52"/>
                <a:gd name="T36" fmla="*/ 4 w 21"/>
                <a:gd name="T37" fmla="*/ 12 h 52"/>
                <a:gd name="T38" fmla="*/ 6 w 21"/>
                <a:gd name="T39" fmla="*/ 12 h 52"/>
                <a:gd name="T40" fmla="*/ 6 w 21"/>
                <a:gd name="T41" fmla="*/ 10 h 52"/>
                <a:gd name="T42" fmla="*/ 7 w 21"/>
                <a:gd name="T43" fmla="*/ 10 h 52"/>
                <a:gd name="T44" fmla="*/ 7 w 21"/>
                <a:gd name="T45" fmla="*/ 8 h 52"/>
                <a:gd name="T46" fmla="*/ 9 w 21"/>
                <a:gd name="T47" fmla="*/ 8 h 52"/>
                <a:gd name="T48" fmla="*/ 11 w 21"/>
                <a:gd name="T49" fmla="*/ 8 h 52"/>
                <a:gd name="T50" fmla="*/ 11 w 21"/>
                <a:gd name="T51" fmla="*/ 7 h 52"/>
                <a:gd name="T52" fmla="*/ 12 w 21"/>
                <a:gd name="T53" fmla="*/ 7 h 52"/>
                <a:gd name="T54" fmla="*/ 12 w 21"/>
                <a:gd name="T55" fmla="*/ 5 h 52"/>
                <a:gd name="T56" fmla="*/ 14 w 21"/>
                <a:gd name="T57" fmla="*/ 5 h 52"/>
                <a:gd name="T58" fmla="*/ 14 w 21"/>
                <a:gd name="T59" fmla="*/ 3 h 52"/>
                <a:gd name="T60" fmla="*/ 16 w 21"/>
                <a:gd name="T61" fmla="*/ 3 h 52"/>
                <a:gd name="T62" fmla="*/ 16 w 21"/>
                <a:gd name="T63" fmla="*/ 1 h 52"/>
                <a:gd name="T64" fmla="*/ 17 w 21"/>
                <a:gd name="T65" fmla="*/ 1 h 52"/>
                <a:gd name="T66" fmla="*/ 17 w 21"/>
                <a:gd name="T67" fmla="*/ 0 h 52"/>
                <a:gd name="T68" fmla="*/ 21 w 21"/>
                <a:gd name="T69" fmla="*/ 0 h 52"/>
                <a:gd name="T70" fmla="*/ 21 w 21"/>
                <a:gd name="T71" fmla="*/ 52 h 5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1"/>
                <a:gd name="T109" fmla="*/ 0 h 52"/>
                <a:gd name="T110" fmla="*/ 21 w 21"/>
                <a:gd name="T111" fmla="*/ 52 h 52"/>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1" h="52">
                  <a:moveTo>
                    <a:pt x="21" y="52"/>
                  </a:moveTo>
                  <a:lnTo>
                    <a:pt x="14" y="52"/>
                  </a:lnTo>
                  <a:lnTo>
                    <a:pt x="14" y="12"/>
                  </a:lnTo>
                  <a:lnTo>
                    <a:pt x="12" y="12"/>
                  </a:lnTo>
                  <a:lnTo>
                    <a:pt x="12" y="13"/>
                  </a:lnTo>
                  <a:lnTo>
                    <a:pt x="11" y="13"/>
                  </a:lnTo>
                  <a:lnTo>
                    <a:pt x="11" y="15"/>
                  </a:lnTo>
                  <a:lnTo>
                    <a:pt x="9" y="15"/>
                  </a:lnTo>
                  <a:lnTo>
                    <a:pt x="7" y="15"/>
                  </a:lnTo>
                  <a:lnTo>
                    <a:pt x="7" y="17"/>
                  </a:lnTo>
                  <a:lnTo>
                    <a:pt x="6" y="17"/>
                  </a:lnTo>
                  <a:lnTo>
                    <a:pt x="4" y="17"/>
                  </a:lnTo>
                  <a:lnTo>
                    <a:pt x="4" y="19"/>
                  </a:lnTo>
                  <a:lnTo>
                    <a:pt x="2" y="19"/>
                  </a:lnTo>
                  <a:lnTo>
                    <a:pt x="0" y="19"/>
                  </a:lnTo>
                  <a:lnTo>
                    <a:pt x="0" y="13"/>
                  </a:lnTo>
                  <a:lnTo>
                    <a:pt x="2" y="13"/>
                  </a:lnTo>
                  <a:lnTo>
                    <a:pt x="2" y="12"/>
                  </a:lnTo>
                  <a:lnTo>
                    <a:pt x="4" y="12"/>
                  </a:lnTo>
                  <a:lnTo>
                    <a:pt x="6" y="12"/>
                  </a:lnTo>
                  <a:lnTo>
                    <a:pt x="6" y="10"/>
                  </a:lnTo>
                  <a:lnTo>
                    <a:pt x="7" y="10"/>
                  </a:lnTo>
                  <a:lnTo>
                    <a:pt x="7" y="8"/>
                  </a:lnTo>
                  <a:lnTo>
                    <a:pt x="9" y="8"/>
                  </a:lnTo>
                  <a:lnTo>
                    <a:pt x="11" y="8"/>
                  </a:lnTo>
                  <a:lnTo>
                    <a:pt x="11" y="7"/>
                  </a:lnTo>
                  <a:lnTo>
                    <a:pt x="12" y="7"/>
                  </a:lnTo>
                  <a:lnTo>
                    <a:pt x="12" y="5"/>
                  </a:lnTo>
                  <a:lnTo>
                    <a:pt x="14" y="5"/>
                  </a:lnTo>
                  <a:lnTo>
                    <a:pt x="14" y="3"/>
                  </a:lnTo>
                  <a:lnTo>
                    <a:pt x="16" y="3"/>
                  </a:lnTo>
                  <a:lnTo>
                    <a:pt x="16" y="1"/>
                  </a:lnTo>
                  <a:lnTo>
                    <a:pt x="17" y="1"/>
                  </a:lnTo>
                  <a:lnTo>
                    <a:pt x="17" y="0"/>
                  </a:lnTo>
                  <a:lnTo>
                    <a:pt x="21" y="0"/>
                  </a:lnTo>
                  <a:lnTo>
                    <a:pt x="21" y="52"/>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19" name="Freeform 149"/>
            <p:cNvSpPr>
              <a:spLocks/>
            </p:cNvSpPr>
            <p:nvPr/>
          </p:nvSpPr>
          <p:spPr bwMode="auto">
            <a:xfrm>
              <a:off x="3951" y="1999"/>
              <a:ext cx="20" cy="52"/>
            </a:xfrm>
            <a:custGeom>
              <a:avLst/>
              <a:gdLst>
                <a:gd name="T0" fmla="*/ 20 w 20"/>
                <a:gd name="T1" fmla="*/ 52 h 52"/>
                <a:gd name="T2" fmla="*/ 13 w 20"/>
                <a:gd name="T3" fmla="*/ 52 h 52"/>
                <a:gd name="T4" fmla="*/ 13 w 20"/>
                <a:gd name="T5" fmla="*/ 13 h 52"/>
                <a:gd name="T6" fmla="*/ 12 w 20"/>
                <a:gd name="T7" fmla="*/ 14 h 52"/>
                <a:gd name="T8" fmla="*/ 10 w 20"/>
                <a:gd name="T9" fmla="*/ 14 h 52"/>
                <a:gd name="T10" fmla="*/ 10 w 20"/>
                <a:gd name="T11" fmla="*/ 16 h 52"/>
                <a:gd name="T12" fmla="*/ 8 w 20"/>
                <a:gd name="T13" fmla="*/ 16 h 52"/>
                <a:gd name="T14" fmla="*/ 7 w 20"/>
                <a:gd name="T15" fmla="*/ 16 h 52"/>
                <a:gd name="T16" fmla="*/ 7 w 20"/>
                <a:gd name="T17" fmla="*/ 18 h 52"/>
                <a:gd name="T18" fmla="*/ 5 w 20"/>
                <a:gd name="T19" fmla="*/ 18 h 52"/>
                <a:gd name="T20" fmla="*/ 3 w 20"/>
                <a:gd name="T21" fmla="*/ 18 h 52"/>
                <a:gd name="T22" fmla="*/ 3 w 20"/>
                <a:gd name="T23" fmla="*/ 19 h 52"/>
                <a:gd name="T24" fmla="*/ 2 w 20"/>
                <a:gd name="T25" fmla="*/ 19 h 52"/>
                <a:gd name="T26" fmla="*/ 0 w 20"/>
                <a:gd name="T27" fmla="*/ 19 h 52"/>
                <a:gd name="T28" fmla="*/ 0 w 20"/>
                <a:gd name="T29" fmla="*/ 14 h 52"/>
                <a:gd name="T30" fmla="*/ 2 w 20"/>
                <a:gd name="T31" fmla="*/ 14 h 52"/>
                <a:gd name="T32" fmla="*/ 2 w 20"/>
                <a:gd name="T33" fmla="*/ 13 h 52"/>
                <a:gd name="T34" fmla="*/ 3 w 20"/>
                <a:gd name="T35" fmla="*/ 13 h 52"/>
                <a:gd name="T36" fmla="*/ 5 w 20"/>
                <a:gd name="T37" fmla="*/ 13 h 52"/>
                <a:gd name="T38" fmla="*/ 5 w 20"/>
                <a:gd name="T39" fmla="*/ 11 h 52"/>
                <a:gd name="T40" fmla="*/ 7 w 20"/>
                <a:gd name="T41" fmla="*/ 11 h 52"/>
                <a:gd name="T42" fmla="*/ 7 w 20"/>
                <a:gd name="T43" fmla="*/ 9 h 52"/>
                <a:gd name="T44" fmla="*/ 8 w 20"/>
                <a:gd name="T45" fmla="*/ 9 h 52"/>
                <a:gd name="T46" fmla="*/ 10 w 20"/>
                <a:gd name="T47" fmla="*/ 9 h 52"/>
                <a:gd name="T48" fmla="*/ 10 w 20"/>
                <a:gd name="T49" fmla="*/ 7 h 52"/>
                <a:gd name="T50" fmla="*/ 12 w 20"/>
                <a:gd name="T51" fmla="*/ 7 h 52"/>
                <a:gd name="T52" fmla="*/ 12 w 20"/>
                <a:gd name="T53" fmla="*/ 6 h 52"/>
                <a:gd name="T54" fmla="*/ 13 w 20"/>
                <a:gd name="T55" fmla="*/ 6 h 52"/>
                <a:gd name="T56" fmla="*/ 13 w 20"/>
                <a:gd name="T57" fmla="*/ 4 h 52"/>
                <a:gd name="T58" fmla="*/ 15 w 20"/>
                <a:gd name="T59" fmla="*/ 4 h 52"/>
                <a:gd name="T60" fmla="*/ 15 w 20"/>
                <a:gd name="T61" fmla="*/ 2 h 52"/>
                <a:gd name="T62" fmla="*/ 17 w 20"/>
                <a:gd name="T63" fmla="*/ 2 h 52"/>
                <a:gd name="T64" fmla="*/ 17 w 20"/>
                <a:gd name="T65" fmla="*/ 0 h 52"/>
                <a:gd name="T66" fmla="*/ 20 w 20"/>
                <a:gd name="T67" fmla="*/ 0 h 52"/>
                <a:gd name="T68" fmla="*/ 20 w 20"/>
                <a:gd name="T69" fmla="*/ 52 h 5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0"/>
                <a:gd name="T106" fmla="*/ 0 h 52"/>
                <a:gd name="T107" fmla="*/ 20 w 20"/>
                <a:gd name="T108" fmla="*/ 52 h 5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0" h="52">
                  <a:moveTo>
                    <a:pt x="20" y="52"/>
                  </a:moveTo>
                  <a:lnTo>
                    <a:pt x="13" y="52"/>
                  </a:lnTo>
                  <a:lnTo>
                    <a:pt x="13" y="13"/>
                  </a:lnTo>
                  <a:lnTo>
                    <a:pt x="12" y="14"/>
                  </a:lnTo>
                  <a:lnTo>
                    <a:pt x="10" y="14"/>
                  </a:lnTo>
                  <a:lnTo>
                    <a:pt x="10" y="16"/>
                  </a:lnTo>
                  <a:lnTo>
                    <a:pt x="8" y="16"/>
                  </a:lnTo>
                  <a:lnTo>
                    <a:pt x="7" y="16"/>
                  </a:lnTo>
                  <a:lnTo>
                    <a:pt x="7" y="18"/>
                  </a:lnTo>
                  <a:lnTo>
                    <a:pt x="5" y="18"/>
                  </a:lnTo>
                  <a:lnTo>
                    <a:pt x="3" y="18"/>
                  </a:lnTo>
                  <a:lnTo>
                    <a:pt x="3" y="19"/>
                  </a:lnTo>
                  <a:lnTo>
                    <a:pt x="2" y="19"/>
                  </a:lnTo>
                  <a:lnTo>
                    <a:pt x="0" y="19"/>
                  </a:lnTo>
                  <a:lnTo>
                    <a:pt x="0" y="14"/>
                  </a:lnTo>
                  <a:lnTo>
                    <a:pt x="2" y="14"/>
                  </a:lnTo>
                  <a:lnTo>
                    <a:pt x="2" y="13"/>
                  </a:lnTo>
                  <a:lnTo>
                    <a:pt x="3" y="13"/>
                  </a:lnTo>
                  <a:lnTo>
                    <a:pt x="5" y="13"/>
                  </a:lnTo>
                  <a:lnTo>
                    <a:pt x="5" y="11"/>
                  </a:lnTo>
                  <a:lnTo>
                    <a:pt x="7" y="11"/>
                  </a:lnTo>
                  <a:lnTo>
                    <a:pt x="7" y="9"/>
                  </a:lnTo>
                  <a:lnTo>
                    <a:pt x="8" y="9"/>
                  </a:lnTo>
                  <a:lnTo>
                    <a:pt x="10" y="9"/>
                  </a:lnTo>
                  <a:lnTo>
                    <a:pt x="10" y="7"/>
                  </a:lnTo>
                  <a:lnTo>
                    <a:pt x="12" y="7"/>
                  </a:lnTo>
                  <a:lnTo>
                    <a:pt x="12" y="6"/>
                  </a:lnTo>
                  <a:lnTo>
                    <a:pt x="13" y="6"/>
                  </a:lnTo>
                  <a:lnTo>
                    <a:pt x="13" y="4"/>
                  </a:lnTo>
                  <a:lnTo>
                    <a:pt x="15" y="4"/>
                  </a:lnTo>
                  <a:lnTo>
                    <a:pt x="15" y="2"/>
                  </a:lnTo>
                  <a:lnTo>
                    <a:pt x="17" y="2"/>
                  </a:lnTo>
                  <a:lnTo>
                    <a:pt x="17" y="0"/>
                  </a:lnTo>
                  <a:lnTo>
                    <a:pt x="20" y="0"/>
                  </a:lnTo>
                  <a:lnTo>
                    <a:pt x="20" y="52"/>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20" name="Freeform 150"/>
            <p:cNvSpPr>
              <a:spLocks noEditPoints="1"/>
            </p:cNvSpPr>
            <p:nvPr/>
          </p:nvSpPr>
          <p:spPr bwMode="auto">
            <a:xfrm>
              <a:off x="3988" y="1999"/>
              <a:ext cx="37" cy="52"/>
            </a:xfrm>
            <a:custGeom>
              <a:avLst/>
              <a:gdLst>
                <a:gd name="T0" fmla="*/ 2 w 37"/>
                <a:gd name="T1" fmla="*/ 23 h 52"/>
                <a:gd name="T2" fmla="*/ 2 w 37"/>
                <a:gd name="T3" fmla="*/ 18 h 52"/>
                <a:gd name="T4" fmla="*/ 3 w 37"/>
                <a:gd name="T5" fmla="*/ 14 h 52"/>
                <a:gd name="T6" fmla="*/ 3 w 37"/>
                <a:gd name="T7" fmla="*/ 9 h 52"/>
                <a:gd name="T8" fmla="*/ 7 w 37"/>
                <a:gd name="T9" fmla="*/ 7 h 52"/>
                <a:gd name="T10" fmla="*/ 8 w 37"/>
                <a:gd name="T11" fmla="*/ 4 h 52"/>
                <a:gd name="T12" fmla="*/ 12 w 37"/>
                <a:gd name="T13" fmla="*/ 2 h 52"/>
                <a:gd name="T14" fmla="*/ 17 w 37"/>
                <a:gd name="T15" fmla="*/ 2 h 52"/>
                <a:gd name="T16" fmla="*/ 20 w 37"/>
                <a:gd name="T17" fmla="*/ 0 h 52"/>
                <a:gd name="T18" fmla="*/ 24 w 37"/>
                <a:gd name="T19" fmla="*/ 2 h 52"/>
                <a:gd name="T20" fmla="*/ 27 w 37"/>
                <a:gd name="T21" fmla="*/ 4 h 52"/>
                <a:gd name="T22" fmla="*/ 32 w 37"/>
                <a:gd name="T23" fmla="*/ 7 h 52"/>
                <a:gd name="T24" fmla="*/ 34 w 37"/>
                <a:gd name="T25" fmla="*/ 11 h 52"/>
                <a:gd name="T26" fmla="*/ 35 w 37"/>
                <a:gd name="T27" fmla="*/ 14 h 52"/>
                <a:gd name="T28" fmla="*/ 37 w 37"/>
                <a:gd name="T29" fmla="*/ 18 h 52"/>
                <a:gd name="T30" fmla="*/ 37 w 37"/>
                <a:gd name="T31" fmla="*/ 23 h 52"/>
                <a:gd name="T32" fmla="*/ 37 w 37"/>
                <a:gd name="T33" fmla="*/ 28 h 52"/>
                <a:gd name="T34" fmla="*/ 37 w 37"/>
                <a:gd name="T35" fmla="*/ 33 h 52"/>
                <a:gd name="T36" fmla="*/ 35 w 37"/>
                <a:gd name="T37" fmla="*/ 38 h 52"/>
                <a:gd name="T38" fmla="*/ 34 w 37"/>
                <a:gd name="T39" fmla="*/ 42 h 52"/>
                <a:gd name="T40" fmla="*/ 32 w 37"/>
                <a:gd name="T41" fmla="*/ 45 h 52"/>
                <a:gd name="T42" fmla="*/ 30 w 37"/>
                <a:gd name="T43" fmla="*/ 49 h 52"/>
                <a:gd name="T44" fmla="*/ 27 w 37"/>
                <a:gd name="T45" fmla="*/ 51 h 52"/>
                <a:gd name="T46" fmla="*/ 24 w 37"/>
                <a:gd name="T47" fmla="*/ 52 h 52"/>
                <a:gd name="T48" fmla="*/ 18 w 37"/>
                <a:gd name="T49" fmla="*/ 52 h 52"/>
                <a:gd name="T50" fmla="*/ 13 w 37"/>
                <a:gd name="T51" fmla="*/ 52 h 52"/>
                <a:gd name="T52" fmla="*/ 8 w 37"/>
                <a:gd name="T53" fmla="*/ 51 h 52"/>
                <a:gd name="T54" fmla="*/ 7 w 37"/>
                <a:gd name="T55" fmla="*/ 47 h 52"/>
                <a:gd name="T56" fmla="*/ 3 w 37"/>
                <a:gd name="T57" fmla="*/ 45 h 52"/>
                <a:gd name="T58" fmla="*/ 3 w 37"/>
                <a:gd name="T59" fmla="*/ 40 h 52"/>
                <a:gd name="T60" fmla="*/ 2 w 37"/>
                <a:gd name="T61" fmla="*/ 37 h 52"/>
                <a:gd name="T62" fmla="*/ 2 w 37"/>
                <a:gd name="T63" fmla="*/ 32 h 52"/>
                <a:gd name="T64" fmla="*/ 0 w 37"/>
                <a:gd name="T65" fmla="*/ 26 h 52"/>
                <a:gd name="T66" fmla="*/ 8 w 37"/>
                <a:gd name="T67" fmla="*/ 30 h 52"/>
                <a:gd name="T68" fmla="*/ 8 w 37"/>
                <a:gd name="T69" fmla="*/ 35 h 52"/>
                <a:gd name="T70" fmla="*/ 8 w 37"/>
                <a:gd name="T71" fmla="*/ 40 h 52"/>
                <a:gd name="T72" fmla="*/ 10 w 37"/>
                <a:gd name="T73" fmla="*/ 44 h 52"/>
                <a:gd name="T74" fmla="*/ 13 w 37"/>
                <a:gd name="T75" fmla="*/ 45 h 52"/>
                <a:gd name="T76" fmla="*/ 17 w 37"/>
                <a:gd name="T77" fmla="*/ 47 h 52"/>
                <a:gd name="T78" fmla="*/ 22 w 37"/>
                <a:gd name="T79" fmla="*/ 47 h 52"/>
                <a:gd name="T80" fmla="*/ 25 w 37"/>
                <a:gd name="T81" fmla="*/ 45 h 52"/>
                <a:gd name="T82" fmla="*/ 27 w 37"/>
                <a:gd name="T83" fmla="*/ 42 h 52"/>
                <a:gd name="T84" fmla="*/ 29 w 37"/>
                <a:gd name="T85" fmla="*/ 38 h 52"/>
                <a:gd name="T86" fmla="*/ 30 w 37"/>
                <a:gd name="T87" fmla="*/ 35 h 52"/>
                <a:gd name="T88" fmla="*/ 30 w 37"/>
                <a:gd name="T89" fmla="*/ 30 h 52"/>
                <a:gd name="T90" fmla="*/ 30 w 37"/>
                <a:gd name="T91" fmla="*/ 25 h 52"/>
                <a:gd name="T92" fmla="*/ 30 w 37"/>
                <a:gd name="T93" fmla="*/ 19 h 52"/>
                <a:gd name="T94" fmla="*/ 29 w 37"/>
                <a:gd name="T95" fmla="*/ 16 h 52"/>
                <a:gd name="T96" fmla="*/ 27 w 37"/>
                <a:gd name="T97" fmla="*/ 13 h 52"/>
                <a:gd name="T98" fmla="*/ 24 w 37"/>
                <a:gd name="T99" fmla="*/ 9 h 52"/>
                <a:gd name="T100" fmla="*/ 20 w 37"/>
                <a:gd name="T101" fmla="*/ 7 h 52"/>
                <a:gd name="T102" fmla="*/ 17 w 37"/>
                <a:gd name="T103" fmla="*/ 7 h 52"/>
                <a:gd name="T104" fmla="*/ 13 w 37"/>
                <a:gd name="T105" fmla="*/ 9 h 52"/>
                <a:gd name="T106" fmla="*/ 10 w 37"/>
                <a:gd name="T107" fmla="*/ 11 h 52"/>
                <a:gd name="T108" fmla="*/ 8 w 37"/>
                <a:gd name="T109" fmla="*/ 14 h 52"/>
                <a:gd name="T110" fmla="*/ 8 w 37"/>
                <a:gd name="T111" fmla="*/ 19 h 52"/>
                <a:gd name="T112" fmla="*/ 8 w 37"/>
                <a:gd name="T113" fmla="*/ 25 h 5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7"/>
                <a:gd name="T172" fmla="*/ 0 h 52"/>
                <a:gd name="T173" fmla="*/ 37 w 37"/>
                <a:gd name="T174" fmla="*/ 52 h 5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7" h="52">
                  <a:moveTo>
                    <a:pt x="0" y="26"/>
                  </a:moveTo>
                  <a:lnTo>
                    <a:pt x="2" y="25"/>
                  </a:lnTo>
                  <a:lnTo>
                    <a:pt x="2" y="23"/>
                  </a:lnTo>
                  <a:lnTo>
                    <a:pt x="2" y="21"/>
                  </a:lnTo>
                  <a:lnTo>
                    <a:pt x="2" y="19"/>
                  </a:lnTo>
                  <a:lnTo>
                    <a:pt x="2" y="18"/>
                  </a:lnTo>
                  <a:lnTo>
                    <a:pt x="2" y="16"/>
                  </a:lnTo>
                  <a:lnTo>
                    <a:pt x="2" y="14"/>
                  </a:lnTo>
                  <a:lnTo>
                    <a:pt x="3" y="14"/>
                  </a:lnTo>
                  <a:lnTo>
                    <a:pt x="3" y="13"/>
                  </a:lnTo>
                  <a:lnTo>
                    <a:pt x="3" y="11"/>
                  </a:lnTo>
                  <a:lnTo>
                    <a:pt x="3" y="9"/>
                  </a:lnTo>
                  <a:lnTo>
                    <a:pt x="5" y="9"/>
                  </a:lnTo>
                  <a:lnTo>
                    <a:pt x="5" y="7"/>
                  </a:lnTo>
                  <a:lnTo>
                    <a:pt x="7" y="7"/>
                  </a:lnTo>
                  <a:lnTo>
                    <a:pt x="7" y="6"/>
                  </a:lnTo>
                  <a:lnTo>
                    <a:pt x="8" y="6"/>
                  </a:lnTo>
                  <a:lnTo>
                    <a:pt x="8" y="4"/>
                  </a:lnTo>
                  <a:lnTo>
                    <a:pt x="10" y="4"/>
                  </a:lnTo>
                  <a:lnTo>
                    <a:pt x="10" y="2"/>
                  </a:lnTo>
                  <a:lnTo>
                    <a:pt x="12" y="2"/>
                  </a:lnTo>
                  <a:lnTo>
                    <a:pt x="13" y="2"/>
                  </a:lnTo>
                  <a:lnTo>
                    <a:pt x="15" y="2"/>
                  </a:lnTo>
                  <a:lnTo>
                    <a:pt x="17" y="2"/>
                  </a:lnTo>
                  <a:lnTo>
                    <a:pt x="18" y="2"/>
                  </a:lnTo>
                  <a:lnTo>
                    <a:pt x="18" y="0"/>
                  </a:lnTo>
                  <a:lnTo>
                    <a:pt x="20" y="0"/>
                  </a:lnTo>
                  <a:lnTo>
                    <a:pt x="20" y="2"/>
                  </a:lnTo>
                  <a:lnTo>
                    <a:pt x="22" y="2"/>
                  </a:lnTo>
                  <a:lnTo>
                    <a:pt x="24" y="2"/>
                  </a:lnTo>
                  <a:lnTo>
                    <a:pt x="25" y="2"/>
                  </a:lnTo>
                  <a:lnTo>
                    <a:pt x="27" y="2"/>
                  </a:lnTo>
                  <a:lnTo>
                    <a:pt x="27" y="4"/>
                  </a:lnTo>
                  <a:lnTo>
                    <a:pt x="29" y="4"/>
                  </a:lnTo>
                  <a:lnTo>
                    <a:pt x="30" y="6"/>
                  </a:lnTo>
                  <a:lnTo>
                    <a:pt x="32" y="7"/>
                  </a:lnTo>
                  <a:lnTo>
                    <a:pt x="32" y="9"/>
                  </a:lnTo>
                  <a:lnTo>
                    <a:pt x="34" y="9"/>
                  </a:lnTo>
                  <a:lnTo>
                    <a:pt x="34" y="11"/>
                  </a:lnTo>
                  <a:lnTo>
                    <a:pt x="34" y="13"/>
                  </a:lnTo>
                  <a:lnTo>
                    <a:pt x="35" y="13"/>
                  </a:lnTo>
                  <a:lnTo>
                    <a:pt x="35" y="14"/>
                  </a:lnTo>
                  <a:lnTo>
                    <a:pt x="35" y="16"/>
                  </a:lnTo>
                  <a:lnTo>
                    <a:pt x="35" y="18"/>
                  </a:lnTo>
                  <a:lnTo>
                    <a:pt x="37" y="18"/>
                  </a:lnTo>
                  <a:lnTo>
                    <a:pt x="37" y="19"/>
                  </a:lnTo>
                  <a:lnTo>
                    <a:pt x="37" y="21"/>
                  </a:lnTo>
                  <a:lnTo>
                    <a:pt x="37" y="23"/>
                  </a:lnTo>
                  <a:lnTo>
                    <a:pt x="37" y="25"/>
                  </a:lnTo>
                  <a:lnTo>
                    <a:pt x="37" y="26"/>
                  </a:lnTo>
                  <a:lnTo>
                    <a:pt x="37" y="28"/>
                  </a:lnTo>
                  <a:lnTo>
                    <a:pt x="37" y="30"/>
                  </a:lnTo>
                  <a:lnTo>
                    <a:pt x="37" y="32"/>
                  </a:lnTo>
                  <a:lnTo>
                    <a:pt x="37" y="33"/>
                  </a:lnTo>
                  <a:lnTo>
                    <a:pt x="37" y="35"/>
                  </a:lnTo>
                  <a:lnTo>
                    <a:pt x="35" y="37"/>
                  </a:lnTo>
                  <a:lnTo>
                    <a:pt x="35" y="38"/>
                  </a:lnTo>
                  <a:lnTo>
                    <a:pt x="35" y="40"/>
                  </a:lnTo>
                  <a:lnTo>
                    <a:pt x="35" y="42"/>
                  </a:lnTo>
                  <a:lnTo>
                    <a:pt x="34" y="42"/>
                  </a:lnTo>
                  <a:lnTo>
                    <a:pt x="34" y="44"/>
                  </a:lnTo>
                  <a:lnTo>
                    <a:pt x="34" y="45"/>
                  </a:lnTo>
                  <a:lnTo>
                    <a:pt x="32" y="45"/>
                  </a:lnTo>
                  <a:lnTo>
                    <a:pt x="32" y="47"/>
                  </a:lnTo>
                  <a:lnTo>
                    <a:pt x="30" y="47"/>
                  </a:lnTo>
                  <a:lnTo>
                    <a:pt x="30" y="49"/>
                  </a:lnTo>
                  <a:lnTo>
                    <a:pt x="29" y="49"/>
                  </a:lnTo>
                  <a:lnTo>
                    <a:pt x="29" y="51"/>
                  </a:lnTo>
                  <a:lnTo>
                    <a:pt x="27" y="51"/>
                  </a:lnTo>
                  <a:lnTo>
                    <a:pt x="27" y="52"/>
                  </a:lnTo>
                  <a:lnTo>
                    <a:pt x="25" y="52"/>
                  </a:lnTo>
                  <a:lnTo>
                    <a:pt x="24" y="52"/>
                  </a:lnTo>
                  <a:lnTo>
                    <a:pt x="22" y="52"/>
                  </a:lnTo>
                  <a:lnTo>
                    <a:pt x="20" y="52"/>
                  </a:lnTo>
                  <a:lnTo>
                    <a:pt x="18" y="52"/>
                  </a:lnTo>
                  <a:lnTo>
                    <a:pt x="17" y="52"/>
                  </a:lnTo>
                  <a:lnTo>
                    <a:pt x="15" y="52"/>
                  </a:lnTo>
                  <a:lnTo>
                    <a:pt x="13" y="52"/>
                  </a:lnTo>
                  <a:lnTo>
                    <a:pt x="12" y="52"/>
                  </a:lnTo>
                  <a:lnTo>
                    <a:pt x="10" y="51"/>
                  </a:lnTo>
                  <a:lnTo>
                    <a:pt x="8" y="51"/>
                  </a:lnTo>
                  <a:lnTo>
                    <a:pt x="8" y="49"/>
                  </a:lnTo>
                  <a:lnTo>
                    <a:pt x="7" y="49"/>
                  </a:lnTo>
                  <a:lnTo>
                    <a:pt x="7" y="47"/>
                  </a:lnTo>
                  <a:lnTo>
                    <a:pt x="5" y="47"/>
                  </a:lnTo>
                  <a:lnTo>
                    <a:pt x="5" y="45"/>
                  </a:lnTo>
                  <a:lnTo>
                    <a:pt x="3" y="45"/>
                  </a:lnTo>
                  <a:lnTo>
                    <a:pt x="3" y="44"/>
                  </a:lnTo>
                  <a:lnTo>
                    <a:pt x="3" y="42"/>
                  </a:lnTo>
                  <a:lnTo>
                    <a:pt x="3" y="40"/>
                  </a:lnTo>
                  <a:lnTo>
                    <a:pt x="2" y="40"/>
                  </a:lnTo>
                  <a:lnTo>
                    <a:pt x="2" y="38"/>
                  </a:lnTo>
                  <a:lnTo>
                    <a:pt x="2" y="37"/>
                  </a:lnTo>
                  <a:lnTo>
                    <a:pt x="2" y="35"/>
                  </a:lnTo>
                  <a:lnTo>
                    <a:pt x="2" y="33"/>
                  </a:lnTo>
                  <a:lnTo>
                    <a:pt x="2" y="32"/>
                  </a:lnTo>
                  <a:lnTo>
                    <a:pt x="2" y="30"/>
                  </a:lnTo>
                  <a:lnTo>
                    <a:pt x="0" y="28"/>
                  </a:lnTo>
                  <a:lnTo>
                    <a:pt x="0" y="26"/>
                  </a:lnTo>
                  <a:close/>
                  <a:moveTo>
                    <a:pt x="8" y="26"/>
                  </a:moveTo>
                  <a:lnTo>
                    <a:pt x="8" y="28"/>
                  </a:lnTo>
                  <a:lnTo>
                    <a:pt x="8" y="30"/>
                  </a:lnTo>
                  <a:lnTo>
                    <a:pt x="8" y="32"/>
                  </a:lnTo>
                  <a:lnTo>
                    <a:pt x="8" y="33"/>
                  </a:lnTo>
                  <a:lnTo>
                    <a:pt x="8" y="35"/>
                  </a:lnTo>
                  <a:lnTo>
                    <a:pt x="8" y="37"/>
                  </a:lnTo>
                  <a:lnTo>
                    <a:pt x="8" y="38"/>
                  </a:lnTo>
                  <a:lnTo>
                    <a:pt x="8" y="40"/>
                  </a:lnTo>
                  <a:lnTo>
                    <a:pt x="10" y="40"/>
                  </a:lnTo>
                  <a:lnTo>
                    <a:pt x="10" y="42"/>
                  </a:lnTo>
                  <a:lnTo>
                    <a:pt x="10" y="44"/>
                  </a:lnTo>
                  <a:lnTo>
                    <a:pt x="12" y="44"/>
                  </a:lnTo>
                  <a:lnTo>
                    <a:pt x="12" y="45"/>
                  </a:lnTo>
                  <a:lnTo>
                    <a:pt x="13" y="45"/>
                  </a:lnTo>
                  <a:lnTo>
                    <a:pt x="13" y="47"/>
                  </a:lnTo>
                  <a:lnTo>
                    <a:pt x="15" y="47"/>
                  </a:lnTo>
                  <a:lnTo>
                    <a:pt x="17" y="47"/>
                  </a:lnTo>
                  <a:lnTo>
                    <a:pt x="18" y="47"/>
                  </a:lnTo>
                  <a:lnTo>
                    <a:pt x="20" y="47"/>
                  </a:lnTo>
                  <a:lnTo>
                    <a:pt x="22" y="47"/>
                  </a:lnTo>
                  <a:lnTo>
                    <a:pt x="24" y="47"/>
                  </a:lnTo>
                  <a:lnTo>
                    <a:pt x="24" y="45"/>
                  </a:lnTo>
                  <a:lnTo>
                    <a:pt x="25" y="45"/>
                  </a:lnTo>
                  <a:lnTo>
                    <a:pt x="25" y="44"/>
                  </a:lnTo>
                  <a:lnTo>
                    <a:pt x="27" y="44"/>
                  </a:lnTo>
                  <a:lnTo>
                    <a:pt x="27" y="42"/>
                  </a:lnTo>
                  <a:lnTo>
                    <a:pt x="29" y="42"/>
                  </a:lnTo>
                  <a:lnTo>
                    <a:pt x="29" y="40"/>
                  </a:lnTo>
                  <a:lnTo>
                    <a:pt x="29" y="38"/>
                  </a:lnTo>
                  <a:lnTo>
                    <a:pt x="29" y="37"/>
                  </a:lnTo>
                  <a:lnTo>
                    <a:pt x="29" y="35"/>
                  </a:lnTo>
                  <a:lnTo>
                    <a:pt x="30" y="35"/>
                  </a:lnTo>
                  <a:lnTo>
                    <a:pt x="30" y="33"/>
                  </a:lnTo>
                  <a:lnTo>
                    <a:pt x="30" y="32"/>
                  </a:lnTo>
                  <a:lnTo>
                    <a:pt x="30" y="30"/>
                  </a:lnTo>
                  <a:lnTo>
                    <a:pt x="30" y="28"/>
                  </a:lnTo>
                  <a:lnTo>
                    <a:pt x="30" y="26"/>
                  </a:lnTo>
                  <a:lnTo>
                    <a:pt x="30" y="25"/>
                  </a:lnTo>
                  <a:lnTo>
                    <a:pt x="30" y="23"/>
                  </a:lnTo>
                  <a:lnTo>
                    <a:pt x="30" y="21"/>
                  </a:lnTo>
                  <a:lnTo>
                    <a:pt x="30" y="19"/>
                  </a:lnTo>
                  <a:lnTo>
                    <a:pt x="29" y="19"/>
                  </a:lnTo>
                  <a:lnTo>
                    <a:pt x="29" y="18"/>
                  </a:lnTo>
                  <a:lnTo>
                    <a:pt x="29" y="16"/>
                  </a:lnTo>
                  <a:lnTo>
                    <a:pt x="29" y="14"/>
                  </a:lnTo>
                  <a:lnTo>
                    <a:pt x="29" y="13"/>
                  </a:lnTo>
                  <a:lnTo>
                    <a:pt x="27" y="13"/>
                  </a:lnTo>
                  <a:lnTo>
                    <a:pt x="27" y="11"/>
                  </a:lnTo>
                  <a:lnTo>
                    <a:pt x="25" y="9"/>
                  </a:lnTo>
                  <a:lnTo>
                    <a:pt x="24" y="9"/>
                  </a:lnTo>
                  <a:lnTo>
                    <a:pt x="24" y="7"/>
                  </a:lnTo>
                  <a:lnTo>
                    <a:pt x="22" y="7"/>
                  </a:lnTo>
                  <a:lnTo>
                    <a:pt x="20" y="7"/>
                  </a:lnTo>
                  <a:lnTo>
                    <a:pt x="20" y="6"/>
                  </a:lnTo>
                  <a:lnTo>
                    <a:pt x="18" y="6"/>
                  </a:lnTo>
                  <a:lnTo>
                    <a:pt x="17" y="7"/>
                  </a:lnTo>
                  <a:lnTo>
                    <a:pt x="15" y="7"/>
                  </a:lnTo>
                  <a:lnTo>
                    <a:pt x="13" y="7"/>
                  </a:lnTo>
                  <a:lnTo>
                    <a:pt x="13" y="9"/>
                  </a:lnTo>
                  <a:lnTo>
                    <a:pt x="12" y="9"/>
                  </a:lnTo>
                  <a:lnTo>
                    <a:pt x="12" y="11"/>
                  </a:lnTo>
                  <a:lnTo>
                    <a:pt x="10" y="11"/>
                  </a:lnTo>
                  <a:lnTo>
                    <a:pt x="10" y="13"/>
                  </a:lnTo>
                  <a:lnTo>
                    <a:pt x="10" y="14"/>
                  </a:lnTo>
                  <a:lnTo>
                    <a:pt x="8" y="14"/>
                  </a:lnTo>
                  <a:lnTo>
                    <a:pt x="8" y="16"/>
                  </a:lnTo>
                  <a:lnTo>
                    <a:pt x="8" y="18"/>
                  </a:lnTo>
                  <a:lnTo>
                    <a:pt x="8" y="19"/>
                  </a:lnTo>
                  <a:lnTo>
                    <a:pt x="8" y="21"/>
                  </a:lnTo>
                  <a:lnTo>
                    <a:pt x="8" y="23"/>
                  </a:lnTo>
                  <a:lnTo>
                    <a:pt x="8" y="25"/>
                  </a:lnTo>
                  <a:lnTo>
                    <a:pt x="8" y="26"/>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21" name="Freeform 151"/>
            <p:cNvSpPr>
              <a:spLocks noEditPoints="1"/>
            </p:cNvSpPr>
            <p:nvPr/>
          </p:nvSpPr>
          <p:spPr bwMode="auto">
            <a:xfrm>
              <a:off x="3428" y="1904"/>
              <a:ext cx="37" cy="52"/>
            </a:xfrm>
            <a:custGeom>
              <a:avLst/>
              <a:gdLst>
                <a:gd name="T0" fmla="*/ 0 w 37"/>
                <a:gd name="T1" fmla="*/ 23 h 52"/>
                <a:gd name="T2" fmla="*/ 2 w 37"/>
                <a:gd name="T3" fmla="*/ 19 h 52"/>
                <a:gd name="T4" fmla="*/ 2 w 37"/>
                <a:gd name="T5" fmla="*/ 14 h 52"/>
                <a:gd name="T6" fmla="*/ 4 w 37"/>
                <a:gd name="T7" fmla="*/ 11 h 52"/>
                <a:gd name="T8" fmla="*/ 5 w 37"/>
                <a:gd name="T9" fmla="*/ 7 h 52"/>
                <a:gd name="T10" fmla="*/ 10 w 37"/>
                <a:gd name="T11" fmla="*/ 4 h 52"/>
                <a:gd name="T12" fmla="*/ 14 w 37"/>
                <a:gd name="T13" fmla="*/ 2 h 52"/>
                <a:gd name="T14" fmla="*/ 19 w 37"/>
                <a:gd name="T15" fmla="*/ 0 h 52"/>
                <a:gd name="T16" fmla="*/ 22 w 37"/>
                <a:gd name="T17" fmla="*/ 2 h 52"/>
                <a:gd name="T18" fmla="*/ 27 w 37"/>
                <a:gd name="T19" fmla="*/ 2 h 52"/>
                <a:gd name="T20" fmla="*/ 29 w 37"/>
                <a:gd name="T21" fmla="*/ 5 h 52"/>
                <a:gd name="T22" fmla="*/ 32 w 37"/>
                <a:gd name="T23" fmla="*/ 7 h 52"/>
                <a:gd name="T24" fmla="*/ 34 w 37"/>
                <a:gd name="T25" fmla="*/ 11 h 52"/>
                <a:gd name="T26" fmla="*/ 36 w 37"/>
                <a:gd name="T27" fmla="*/ 14 h 52"/>
                <a:gd name="T28" fmla="*/ 36 w 37"/>
                <a:gd name="T29" fmla="*/ 19 h 52"/>
                <a:gd name="T30" fmla="*/ 37 w 37"/>
                <a:gd name="T31" fmla="*/ 23 h 52"/>
                <a:gd name="T32" fmla="*/ 37 w 37"/>
                <a:gd name="T33" fmla="*/ 28 h 52"/>
                <a:gd name="T34" fmla="*/ 36 w 37"/>
                <a:gd name="T35" fmla="*/ 31 h 52"/>
                <a:gd name="T36" fmla="*/ 36 w 37"/>
                <a:gd name="T37" fmla="*/ 37 h 52"/>
                <a:gd name="T38" fmla="*/ 34 w 37"/>
                <a:gd name="T39" fmla="*/ 42 h 52"/>
                <a:gd name="T40" fmla="*/ 32 w 37"/>
                <a:gd name="T41" fmla="*/ 45 h 52"/>
                <a:gd name="T42" fmla="*/ 30 w 37"/>
                <a:gd name="T43" fmla="*/ 49 h 52"/>
                <a:gd name="T44" fmla="*/ 27 w 37"/>
                <a:gd name="T45" fmla="*/ 50 h 52"/>
                <a:gd name="T46" fmla="*/ 24 w 37"/>
                <a:gd name="T47" fmla="*/ 52 h 52"/>
                <a:gd name="T48" fmla="*/ 19 w 37"/>
                <a:gd name="T49" fmla="*/ 52 h 52"/>
                <a:gd name="T50" fmla="*/ 14 w 37"/>
                <a:gd name="T51" fmla="*/ 52 h 52"/>
                <a:gd name="T52" fmla="*/ 9 w 37"/>
                <a:gd name="T53" fmla="*/ 50 h 52"/>
                <a:gd name="T54" fmla="*/ 5 w 37"/>
                <a:gd name="T55" fmla="*/ 47 h 52"/>
                <a:gd name="T56" fmla="*/ 4 w 37"/>
                <a:gd name="T57" fmla="*/ 44 h 52"/>
                <a:gd name="T58" fmla="*/ 2 w 37"/>
                <a:gd name="T59" fmla="*/ 40 h 52"/>
                <a:gd name="T60" fmla="*/ 2 w 37"/>
                <a:gd name="T61" fmla="*/ 35 h 52"/>
                <a:gd name="T62" fmla="*/ 0 w 37"/>
                <a:gd name="T63" fmla="*/ 31 h 52"/>
                <a:gd name="T64" fmla="*/ 0 w 37"/>
                <a:gd name="T65" fmla="*/ 26 h 52"/>
                <a:gd name="T66" fmla="*/ 7 w 37"/>
                <a:gd name="T67" fmla="*/ 30 h 52"/>
                <a:gd name="T68" fmla="*/ 9 w 37"/>
                <a:gd name="T69" fmla="*/ 33 h 52"/>
                <a:gd name="T70" fmla="*/ 9 w 37"/>
                <a:gd name="T71" fmla="*/ 38 h 52"/>
                <a:gd name="T72" fmla="*/ 10 w 37"/>
                <a:gd name="T73" fmla="*/ 42 h 52"/>
                <a:gd name="T74" fmla="*/ 12 w 37"/>
                <a:gd name="T75" fmla="*/ 45 h 52"/>
                <a:gd name="T76" fmla="*/ 15 w 37"/>
                <a:gd name="T77" fmla="*/ 47 h 52"/>
                <a:gd name="T78" fmla="*/ 20 w 37"/>
                <a:gd name="T79" fmla="*/ 47 h 52"/>
                <a:gd name="T80" fmla="*/ 24 w 37"/>
                <a:gd name="T81" fmla="*/ 45 h 52"/>
                <a:gd name="T82" fmla="*/ 27 w 37"/>
                <a:gd name="T83" fmla="*/ 44 h 52"/>
                <a:gd name="T84" fmla="*/ 29 w 37"/>
                <a:gd name="T85" fmla="*/ 40 h 52"/>
                <a:gd name="T86" fmla="*/ 29 w 37"/>
                <a:gd name="T87" fmla="*/ 35 h 52"/>
                <a:gd name="T88" fmla="*/ 29 w 37"/>
                <a:gd name="T89" fmla="*/ 30 h 52"/>
                <a:gd name="T90" fmla="*/ 29 w 37"/>
                <a:gd name="T91" fmla="*/ 25 h 52"/>
                <a:gd name="T92" fmla="*/ 29 w 37"/>
                <a:gd name="T93" fmla="*/ 19 h 52"/>
                <a:gd name="T94" fmla="*/ 29 w 37"/>
                <a:gd name="T95" fmla="*/ 14 h 52"/>
                <a:gd name="T96" fmla="*/ 27 w 37"/>
                <a:gd name="T97" fmla="*/ 11 h 52"/>
                <a:gd name="T98" fmla="*/ 24 w 37"/>
                <a:gd name="T99" fmla="*/ 9 h 52"/>
                <a:gd name="T100" fmla="*/ 20 w 37"/>
                <a:gd name="T101" fmla="*/ 7 h 52"/>
                <a:gd name="T102" fmla="*/ 17 w 37"/>
                <a:gd name="T103" fmla="*/ 5 h 52"/>
                <a:gd name="T104" fmla="*/ 14 w 37"/>
                <a:gd name="T105" fmla="*/ 7 h 52"/>
                <a:gd name="T106" fmla="*/ 10 w 37"/>
                <a:gd name="T107" fmla="*/ 11 h 52"/>
                <a:gd name="T108" fmla="*/ 9 w 37"/>
                <a:gd name="T109" fmla="*/ 14 h 52"/>
                <a:gd name="T110" fmla="*/ 9 w 37"/>
                <a:gd name="T111" fmla="*/ 19 h 52"/>
                <a:gd name="T112" fmla="*/ 7 w 37"/>
                <a:gd name="T113" fmla="*/ 23 h 5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7"/>
                <a:gd name="T172" fmla="*/ 0 h 52"/>
                <a:gd name="T173" fmla="*/ 37 w 37"/>
                <a:gd name="T174" fmla="*/ 52 h 5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7" h="52">
                  <a:moveTo>
                    <a:pt x="0" y="26"/>
                  </a:moveTo>
                  <a:lnTo>
                    <a:pt x="0" y="25"/>
                  </a:lnTo>
                  <a:lnTo>
                    <a:pt x="0" y="23"/>
                  </a:lnTo>
                  <a:lnTo>
                    <a:pt x="0" y="21"/>
                  </a:lnTo>
                  <a:lnTo>
                    <a:pt x="0" y="19"/>
                  </a:lnTo>
                  <a:lnTo>
                    <a:pt x="2" y="19"/>
                  </a:lnTo>
                  <a:lnTo>
                    <a:pt x="2" y="18"/>
                  </a:lnTo>
                  <a:lnTo>
                    <a:pt x="2" y="16"/>
                  </a:lnTo>
                  <a:lnTo>
                    <a:pt x="2" y="14"/>
                  </a:lnTo>
                  <a:lnTo>
                    <a:pt x="2" y="12"/>
                  </a:lnTo>
                  <a:lnTo>
                    <a:pt x="4" y="12"/>
                  </a:lnTo>
                  <a:lnTo>
                    <a:pt x="4" y="11"/>
                  </a:lnTo>
                  <a:lnTo>
                    <a:pt x="4" y="9"/>
                  </a:lnTo>
                  <a:lnTo>
                    <a:pt x="5" y="9"/>
                  </a:lnTo>
                  <a:lnTo>
                    <a:pt x="5" y="7"/>
                  </a:lnTo>
                  <a:lnTo>
                    <a:pt x="7" y="5"/>
                  </a:lnTo>
                  <a:lnTo>
                    <a:pt x="9" y="4"/>
                  </a:lnTo>
                  <a:lnTo>
                    <a:pt x="10" y="4"/>
                  </a:lnTo>
                  <a:lnTo>
                    <a:pt x="10" y="2"/>
                  </a:lnTo>
                  <a:lnTo>
                    <a:pt x="12" y="2"/>
                  </a:lnTo>
                  <a:lnTo>
                    <a:pt x="14" y="2"/>
                  </a:lnTo>
                  <a:lnTo>
                    <a:pt x="15" y="2"/>
                  </a:lnTo>
                  <a:lnTo>
                    <a:pt x="17" y="0"/>
                  </a:lnTo>
                  <a:lnTo>
                    <a:pt x="19" y="0"/>
                  </a:lnTo>
                  <a:lnTo>
                    <a:pt x="20" y="0"/>
                  </a:lnTo>
                  <a:lnTo>
                    <a:pt x="20" y="2"/>
                  </a:lnTo>
                  <a:lnTo>
                    <a:pt x="22" y="2"/>
                  </a:lnTo>
                  <a:lnTo>
                    <a:pt x="24" y="2"/>
                  </a:lnTo>
                  <a:lnTo>
                    <a:pt x="25" y="2"/>
                  </a:lnTo>
                  <a:lnTo>
                    <a:pt x="27" y="2"/>
                  </a:lnTo>
                  <a:lnTo>
                    <a:pt x="27" y="4"/>
                  </a:lnTo>
                  <a:lnTo>
                    <a:pt x="29" y="4"/>
                  </a:lnTo>
                  <a:lnTo>
                    <a:pt x="29" y="5"/>
                  </a:lnTo>
                  <a:lnTo>
                    <a:pt x="30" y="5"/>
                  </a:lnTo>
                  <a:lnTo>
                    <a:pt x="30" y="7"/>
                  </a:lnTo>
                  <a:lnTo>
                    <a:pt x="32" y="7"/>
                  </a:lnTo>
                  <a:lnTo>
                    <a:pt x="32" y="9"/>
                  </a:lnTo>
                  <a:lnTo>
                    <a:pt x="34" y="9"/>
                  </a:lnTo>
                  <a:lnTo>
                    <a:pt x="34" y="11"/>
                  </a:lnTo>
                  <a:lnTo>
                    <a:pt x="34" y="12"/>
                  </a:lnTo>
                  <a:lnTo>
                    <a:pt x="36" y="12"/>
                  </a:lnTo>
                  <a:lnTo>
                    <a:pt x="36" y="14"/>
                  </a:lnTo>
                  <a:lnTo>
                    <a:pt x="36" y="16"/>
                  </a:lnTo>
                  <a:lnTo>
                    <a:pt x="36" y="18"/>
                  </a:lnTo>
                  <a:lnTo>
                    <a:pt x="36" y="19"/>
                  </a:lnTo>
                  <a:lnTo>
                    <a:pt x="36" y="21"/>
                  </a:lnTo>
                  <a:lnTo>
                    <a:pt x="36" y="23"/>
                  </a:lnTo>
                  <a:lnTo>
                    <a:pt x="37" y="23"/>
                  </a:lnTo>
                  <a:lnTo>
                    <a:pt x="37" y="25"/>
                  </a:lnTo>
                  <a:lnTo>
                    <a:pt x="37" y="26"/>
                  </a:lnTo>
                  <a:lnTo>
                    <a:pt x="37" y="28"/>
                  </a:lnTo>
                  <a:lnTo>
                    <a:pt x="37" y="30"/>
                  </a:lnTo>
                  <a:lnTo>
                    <a:pt x="37" y="31"/>
                  </a:lnTo>
                  <a:lnTo>
                    <a:pt x="36" y="31"/>
                  </a:lnTo>
                  <a:lnTo>
                    <a:pt x="36" y="33"/>
                  </a:lnTo>
                  <a:lnTo>
                    <a:pt x="36" y="35"/>
                  </a:lnTo>
                  <a:lnTo>
                    <a:pt x="36" y="37"/>
                  </a:lnTo>
                  <a:lnTo>
                    <a:pt x="36" y="38"/>
                  </a:lnTo>
                  <a:lnTo>
                    <a:pt x="36" y="40"/>
                  </a:lnTo>
                  <a:lnTo>
                    <a:pt x="34" y="42"/>
                  </a:lnTo>
                  <a:lnTo>
                    <a:pt x="34" y="44"/>
                  </a:lnTo>
                  <a:lnTo>
                    <a:pt x="34" y="45"/>
                  </a:lnTo>
                  <a:lnTo>
                    <a:pt x="32" y="45"/>
                  </a:lnTo>
                  <a:lnTo>
                    <a:pt x="32" y="47"/>
                  </a:lnTo>
                  <a:lnTo>
                    <a:pt x="30" y="47"/>
                  </a:lnTo>
                  <a:lnTo>
                    <a:pt x="30" y="49"/>
                  </a:lnTo>
                  <a:lnTo>
                    <a:pt x="29" y="49"/>
                  </a:lnTo>
                  <a:lnTo>
                    <a:pt x="29" y="50"/>
                  </a:lnTo>
                  <a:lnTo>
                    <a:pt x="27" y="50"/>
                  </a:lnTo>
                  <a:lnTo>
                    <a:pt x="25" y="50"/>
                  </a:lnTo>
                  <a:lnTo>
                    <a:pt x="25" y="52"/>
                  </a:lnTo>
                  <a:lnTo>
                    <a:pt x="24" y="52"/>
                  </a:lnTo>
                  <a:lnTo>
                    <a:pt x="22" y="52"/>
                  </a:lnTo>
                  <a:lnTo>
                    <a:pt x="20" y="52"/>
                  </a:lnTo>
                  <a:lnTo>
                    <a:pt x="19" y="52"/>
                  </a:lnTo>
                  <a:lnTo>
                    <a:pt x="17" y="52"/>
                  </a:lnTo>
                  <a:lnTo>
                    <a:pt x="15" y="52"/>
                  </a:lnTo>
                  <a:lnTo>
                    <a:pt x="14" y="52"/>
                  </a:lnTo>
                  <a:lnTo>
                    <a:pt x="12" y="52"/>
                  </a:lnTo>
                  <a:lnTo>
                    <a:pt x="10" y="50"/>
                  </a:lnTo>
                  <a:lnTo>
                    <a:pt x="9" y="50"/>
                  </a:lnTo>
                  <a:lnTo>
                    <a:pt x="9" y="49"/>
                  </a:lnTo>
                  <a:lnTo>
                    <a:pt x="7" y="49"/>
                  </a:lnTo>
                  <a:lnTo>
                    <a:pt x="5" y="47"/>
                  </a:lnTo>
                  <a:lnTo>
                    <a:pt x="5" y="45"/>
                  </a:lnTo>
                  <a:lnTo>
                    <a:pt x="4" y="45"/>
                  </a:lnTo>
                  <a:lnTo>
                    <a:pt x="4" y="44"/>
                  </a:lnTo>
                  <a:lnTo>
                    <a:pt x="4" y="42"/>
                  </a:lnTo>
                  <a:lnTo>
                    <a:pt x="2" y="42"/>
                  </a:lnTo>
                  <a:lnTo>
                    <a:pt x="2" y="40"/>
                  </a:lnTo>
                  <a:lnTo>
                    <a:pt x="2" y="38"/>
                  </a:lnTo>
                  <a:lnTo>
                    <a:pt x="2" y="37"/>
                  </a:lnTo>
                  <a:lnTo>
                    <a:pt x="2" y="35"/>
                  </a:lnTo>
                  <a:lnTo>
                    <a:pt x="0" y="35"/>
                  </a:lnTo>
                  <a:lnTo>
                    <a:pt x="0" y="33"/>
                  </a:lnTo>
                  <a:lnTo>
                    <a:pt x="0" y="31"/>
                  </a:lnTo>
                  <a:lnTo>
                    <a:pt x="0" y="30"/>
                  </a:lnTo>
                  <a:lnTo>
                    <a:pt x="0" y="28"/>
                  </a:lnTo>
                  <a:lnTo>
                    <a:pt x="0" y="26"/>
                  </a:lnTo>
                  <a:close/>
                  <a:moveTo>
                    <a:pt x="7" y="26"/>
                  </a:moveTo>
                  <a:lnTo>
                    <a:pt x="7" y="28"/>
                  </a:lnTo>
                  <a:lnTo>
                    <a:pt x="7" y="30"/>
                  </a:lnTo>
                  <a:lnTo>
                    <a:pt x="7" y="31"/>
                  </a:lnTo>
                  <a:lnTo>
                    <a:pt x="7" y="33"/>
                  </a:lnTo>
                  <a:lnTo>
                    <a:pt x="9" y="33"/>
                  </a:lnTo>
                  <a:lnTo>
                    <a:pt x="9" y="35"/>
                  </a:lnTo>
                  <a:lnTo>
                    <a:pt x="9" y="37"/>
                  </a:lnTo>
                  <a:lnTo>
                    <a:pt x="9" y="38"/>
                  </a:lnTo>
                  <a:lnTo>
                    <a:pt x="9" y="40"/>
                  </a:lnTo>
                  <a:lnTo>
                    <a:pt x="9" y="42"/>
                  </a:lnTo>
                  <a:lnTo>
                    <a:pt x="10" y="42"/>
                  </a:lnTo>
                  <a:lnTo>
                    <a:pt x="10" y="44"/>
                  </a:lnTo>
                  <a:lnTo>
                    <a:pt x="12" y="44"/>
                  </a:lnTo>
                  <a:lnTo>
                    <a:pt x="12" y="45"/>
                  </a:lnTo>
                  <a:lnTo>
                    <a:pt x="14" y="45"/>
                  </a:lnTo>
                  <a:lnTo>
                    <a:pt x="14" y="47"/>
                  </a:lnTo>
                  <a:lnTo>
                    <a:pt x="15" y="47"/>
                  </a:lnTo>
                  <a:lnTo>
                    <a:pt x="17" y="47"/>
                  </a:lnTo>
                  <a:lnTo>
                    <a:pt x="19" y="47"/>
                  </a:lnTo>
                  <a:lnTo>
                    <a:pt x="20" y="47"/>
                  </a:lnTo>
                  <a:lnTo>
                    <a:pt x="22" y="47"/>
                  </a:lnTo>
                  <a:lnTo>
                    <a:pt x="24" y="47"/>
                  </a:lnTo>
                  <a:lnTo>
                    <a:pt x="24" y="45"/>
                  </a:lnTo>
                  <a:lnTo>
                    <a:pt x="25" y="45"/>
                  </a:lnTo>
                  <a:lnTo>
                    <a:pt x="25" y="44"/>
                  </a:lnTo>
                  <a:lnTo>
                    <a:pt x="27" y="44"/>
                  </a:lnTo>
                  <a:lnTo>
                    <a:pt x="27" y="42"/>
                  </a:lnTo>
                  <a:lnTo>
                    <a:pt x="27" y="40"/>
                  </a:lnTo>
                  <a:lnTo>
                    <a:pt x="29" y="40"/>
                  </a:lnTo>
                  <a:lnTo>
                    <a:pt x="29" y="38"/>
                  </a:lnTo>
                  <a:lnTo>
                    <a:pt x="29" y="37"/>
                  </a:lnTo>
                  <a:lnTo>
                    <a:pt x="29" y="35"/>
                  </a:lnTo>
                  <a:lnTo>
                    <a:pt x="29" y="33"/>
                  </a:lnTo>
                  <a:lnTo>
                    <a:pt x="29" y="31"/>
                  </a:lnTo>
                  <a:lnTo>
                    <a:pt x="29" y="30"/>
                  </a:lnTo>
                  <a:lnTo>
                    <a:pt x="29" y="28"/>
                  </a:lnTo>
                  <a:lnTo>
                    <a:pt x="29" y="26"/>
                  </a:lnTo>
                  <a:lnTo>
                    <a:pt x="29" y="25"/>
                  </a:lnTo>
                  <a:lnTo>
                    <a:pt x="29" y="23"/>
                  </a:lnTo>
                  <a:lnTo>
                    <a:pt x="29" y="21"/>
                  </a:lnTo>
                  <a:lnTo>
                    <a:pt x="29" y="19"/>
                  </a:lnTo>
                  <a:lnTo>
                    <a:pt x="29" y="18"/>
                  </a:lnTo>
                  <a:lnTo>
                    <a:pt x="29" y="16"/>
                  </a:lnTo>
                  <a:lnTo>
                    <a:pt x="29" y="14"/>
                  </a:lnTo>
                  <a:lnTo>
                    <a:pt x="27" y="14"/>
                  </a:lnTo>
                  <a:lnTo>
                    <a:pt x="27" y="12"/>
                  </a:lnTo>
                  <a:lnTo>
                    <a:pt x="27" y="11"/>
                  </a:lnTo>
                  <a:lnTo>
                    <a:pt x="25" y="11"/>
                  </a:lnTo>
                  <a:lnTo>
                    <a:pt x="25" y="9"/>
                  </a:lnTo>
                  <a:lnTo>
                    <a:pt x="24" y="9"/>
                  </a:lnTo>
                  <a:lnTo>
                    <a:pt x="24" y="7"/>
                  </a:lnTo>
                  <a:lnTo>
                    <a:pt x="22" y="7"/>
                  </a:lnTo>
                  <a:lnTo>
                    <a:pt x="20" y="7"/>
                  </a:lnTo>
                  <a:lnTo>
                    <a:pt x="20" y="5"/>
                  </a:lnTo>
                  <a:lnTo>
                    <a:pt x="19" y="5"/>
                  </a:lnTo>
                  <a:lnTo>
                    <a:pt x="17" y="5"/>
                  </a:lnTo>
                  <a:lnTo>
                    <a:pt x="17" y="7"/>
                  </a:lnTo>
                  <a:lnTo>
                    <a:pt x="15" y="7"/>
                  </a:lnTo>
                  <a:lnTo>
                    <a:pt x="14" y="7"/>
                  </a:lnTo>
                  <a:lnTo>
                    <a:pt x="12" y="7"/>
                  </a:lnTo>
                  <a:lnTo>
                    <a:pt x="12" y="9"/>
                  </a:lnTo>
                  <a:lnTo>
                    <a:pt x="10" y="11"/>
                  </a:lnTo>
                  <a:lnTo>
                    <a:pt x="10" y="12"/>
                  </a:lnTo>
                  <a:lnTo>
                    <a:pt x="9" y="12"/>
                  </a:lnTo>
                  <a:lnTo>
                    <a:pt x="9" y="14"/>
                  </a:lnTo>
                  <a:lnTo>
                    <a:pt x="9" y="16"/>
                  </a:lnTo>
                  <a:lnTo>
                    <a:pt x="9" y="18"/>
                  </a:lnTo>
                  <a:lnTo>
                    <a:pt x="9" y="19"/>
                  </a:lnTo>
                  <a:lnTo>
                    <a:pt x="9" y="21"/>
                  </a:lnTo>
                  <a:lnTo>
                    <a:pt x="7" y="21"/>
                  </a:lnTo>
                  <a:lnTo>
                    <a:pt x="7" y="23"/>
                  </a:lnTo>
                  <a:lnTo>
                    <a:pt x="7" y="25"/>
                  </a:lnTo>
                  <a:lnTo>
                    <a:pt x="7" y="26"/>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22" name="Freeform 152"/>
            <p:cNvSpPr>
              <a:spLocks/>
            </p:cNvSpPr>
            <p:nvPr/>
          </p:nvSpPr>
          <p:spPr bwMode="auto">
            <a:xfrm>
              <a:off x="3433" y="2072"/>
              <a:ext cx="20" cy="52"/>
            </a:xfrm>
            <a:custGeom>
              <a:avLst/>
              <a:gdLst>
                <a:gd name="T0" fmla="*/ 20 w 20"/>
                <a:gd name="T1" fmla="*/ 52 h 52"/>
                <a:gd name="T2" fmla="*/ 14 w 20"/>
                <a:gd name="T3" fmla="*/ 52 h 52"/>
                <a:gd name="T4" fmla="*/ 14 w 20"/>
                <a:gd name="T5" fmla="*/ 12 h 52"/>
                <a:gd name="T6" fmla="*/ 12 w 20"/>
                <a:gd name="T7" fmla="*/ 12 h 52"/>
                <a:gd name="T8" fmla="*/ 12 w 20"/>
                <a:gd name="T9" fmla="*/ 14 h 52"/>
                <a:gd name="T10" fmla="*/ 10 w 20"/>
                <a:gd name="T11" fmla="*/ 14 h 52"/>
                <a:gd name="T12" fmla="*/ 10 w 20"/>
                <a:gd name="T13" fmla="*/ 16 h 52"/>
                <a:gd name="T14" fmla="*/ 9 w 20"/>
                <a:gd name="T15" fmla="*/ 16 h 52"/>
                <a:gd name="T16" fmla="*/ 7 w 20"/>
                <a:gd name="T17" fmla="*/ 16 h 52"/>
                <a:gd name="T18" fmla="*/ 7 w 20"/>
                <a:gd name="T19" fmla="*/ 17 h 52"/>
                <a:gd name="T20" fmla="*/ 5 w 20"/>
                <a:gd name="T21" fmla="*/ 17 h 52"/>
                <a:gd name="T22" fmla="*/ 4 w 20"/>
                <a:gd name="T23" fmla="*/ 17 h 52"/>
                <a:gd name="T24" fmla="*/ 4 w 20"/>
                <a:gd name="T25" fmla="*/ 19 h 52"/>
                <a:gd name="T26" fmla="*/ 2 w 20"/>
                <a:gd name="T27" fmla="*/ 19 h 52"/>
                <a:gd name="T28" fmla="*/ 0 w 20"/>
                <a:gd name="T29" fmla="*/ 19 h 52"/>
                <a:gd name="T30" fmla="*/ 0 w 20"/>
                <a:gd name="T31" fmla="*/ 14 h 52"/>
                <a:gd name="T32" fmla="*/ 0 w 20"/>
                <a:gd name="T33" fmla="*/ 12 h 52"/>
                <a:gd name="T34" fmla="*/ 2 w 20"/>
                <a:gd name="T35" fmla="*/ 12 h 52"/>
                <a:gd name="T36" fmla="*/ 4 w 20"/>
                <a:gd name="T37" fmla="*/ 12 h 52"/>
                <a:gd name="T38" fmla="*/ 5 w 20"/>
                <a:gd name="T39" fmla="*/ 10 h 52"/>
                <a:gd name="T40" fmla="*/ 7 w 20"/>
                <a:gd name="T41" fmla="*/ 10 h 52"/>
                <a:gd name="T42" fmla="*/ 7 w 20"/>
                <a:gd name="T43" fmla="*/ 9 h 52"/>
                <a:gd name="T44" fmla="*/ 9 w 20"/>
                <a:gd name="T45" fmla="*/ 9 h 52"/>
                <a:gd name="T46" fmla="*/ 10 w 20"/>
                <a:gd name="T47" fmla="*/ 9 h 52"/>
                <a:gd name="T48" fmla="*/ 10 w 20"/>
                <a:gd name="T49" fmla="*/ 7 h 52"/>
                <a:gd name="T50" fmla="*/ 12 w 20"/>
                <a:gd name="T51" fmla="*/ 7 h 52"/>
                <a:gd name="T52" fmla="*/ 12 w 20"/>
                <a:gd name="T53" fmla="*/ 5 h 52"/>
                <a:gd name="T54" fmla="*/ 14 w 20"/>
                <a:gd name="T55" fmla="*/ 5 h 52"/>
                <a:gd name="T56" fmla="*/ 14 w 20"/>
                <a:gd name="T57" fmla="*/ 4 h 52"/>
                <a:gd name="T58" fmla="*/ 15 w 20"/>
                <a:gd name="T59" fmla="*/ 4 h 52"/>
                <a:gd name="T60" fmla="*/ 15 w 20"/>
                <a:gd name="T61" fmla="*/ 2 h 52"/>
                <a:gd name="T62" fmla="*/ 17 w 20"/>
                <a:gd name="T63" fmla="*/ 2 h 52"/>
                <a:gd name="T64" fmla="*/ 17 w 20"/>
                <a:gd name="T65" fmla="*/ 0 h 52"/>
                <a:gd name="T66" fmla="*/ 20 w 20"/>
                <a:gd name="T67" fmla="*/ 0 h 52"/>
                <a:gd name="T68" fmla="*/ 20 w 20"/>
                <a:gd name="T69" fmla="*/ 52 h 5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0"/>
                <a:gd name="T106" fmla="*/ 0 h 52"/>
                <a:gd name="T107" fmla="*/ 20 w 20"/>
                <a:gd name="T108" fmla="*/ 52 h 5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0" h="52">
                  <a:moveTo>
                    <a:pt x="20" y="52"/>
                  </a:moveTo>
                  <a:lnTo>
                    <a:pt x="14" y="52"/>
                  </a:lnTo>
                  <a:lnTo>
                    <a:pt x="14" y="12"/>
                  </a:lnTo>
                  <a:lnTo>
                    <a:pt x="12" y="12"/>
                  </a:lnTo>
                  <a:lnTo>
                    <a:pt x="12" y="14"/>
                  </a:lnTo>
                  <a:lnTo>
                    <a:pt x="10" y="14"/>
                  </a:lnTo>
                  <a:lnTo>
                    <a:pt x="10" y="16"/>
                  </a:lnTo>
                  <a:lnTo>
                    <a:pt x="9" y="16"/>
                  </a:lnTo>
                  <a:lnTo>
                    <a:pt x="7" y="16"/>
                  </a:lnTo>
                  <a:lnTo>
                    <a:pt x="7" y="17"/>
                  </a:lnTo>
                  <a:lnTo>
                    <a:pt x="5" y="17"/>
                  </a:lnTo>
                  <a:lnTo>
                    <a:pt x="4" y="17"/>
                  </a:lnTo>
                  <a:lnTo>
                    <a:pt x="4" y="19"/>
                  </a:lnTo>
                  <a:lnTo>
                    <a:pt x="2" y="19"/>
                  </a:lnTo>
                  <a:lnTo>
                    <a:pt x="0" y="19"/>
                  </a:lnTo>
                  <a:lnTo>
                    <a:pt x="0" y="14"/>
                  </a:lnTo>
                  <a:lnTo>
                    <a:pt x="0" y="12"/>
                  </a:lnTo>
                  <a:lnTo>
                    <a:pt x="2" y="12"/>
                  </a:lnTo>
                  <a:lnTo>
                    <a:pt x="4" y="12"/>
                  </a:lnTo>
                  <a:lnTo>
                    <a:pt x="5" y="10"/>
                  </a:lnTo>
                  <a:lnTo>
                    <a:pt x="7" y="10"/>
                  </a:lnTo>
                  <a:lnTo>
                    <a:pt x="7" y="9"/>
                  </a:lnTo>
                  <a:lnTo>
                    <a:pt x="9" y="9"/>
                  </a:lnTo>
                  <a:lnTo>
                    <a:pt x="10" y="9"/>
                  </a:lnTo>
                  <a:lnTo>
                    <a:pt x="10" y="7"/>
                  </a:lnTo>
                  <a:lnTo>
                    <a:pt x="12" y="7"/>
                  </a:lnTo>
                  <a:lnTo>
                    <a:pt x="12" y="5"/>
                  </a:lnTo>
                  <a:lnTo>
                    <a:pt x="14" y="5"/>
                  </a:lnTo>
                  <a:lnTo>
                    <a:pt x="14" y="4"/>
                  </a:lnTo>
                  <a:lnTo>
                    <a:pt x="15" y="4"/>
                  </a:lnTo>
                  <a:lnTo>
                    <a:pt x="15" y="2"/>
                  </a:lnTo>
                  <a:lnTo>
                    <a:pt x="17" y="2"/>
                  </a:lnTo>
                  <a:lnTo>
                    <a:pt x="17" y="0"/>
                  </a:lnTo>
                  <a:lnTo>
                    <a:pt x="20" y="0"/>
                  </a:lnTo>
                  <a:lnTo>
                    <a:pt x="20" y="52"/>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23" name="Freeform 153"/>
            <p:cNvSpPr>
              <a:spLocks noEditPoints="1"/>
            </p:cNvSpPr>
            <p:nvPr/>
          </p:nvSpPr>
          <p:spPr bwMode="auto">
            <a:xfrm>
              <a:off x="2752" y="1430"/>
              <a:ext cx="36" cy="52"/>
            </a:xfrm>
            <a:custGeom>
              <a:avLst/>
              <a:gdLst>
                <a:gd name="T0" fmla="*/ 9 w 36"/>
                <a:gd name="T1" fmla="*/ 44 h 52"/>
                <a:gd name="T2" fmla="*/ 12 w 36"/>
                <a:gd name="T3" fmla="*/ 45 h 52"/>
                <a:gd name="T4" fmla="*/ 16 w 36"/>
                <a:gd name="T5" fmla="*/ 47 h 52"/>
                <a:gd name="T6" fmla="*/ 21 w 36"/>
                <a:gd name="T7" fmla="*/ 47 h 52"/>
                <a:gd name="T8" fmla="*/ 26 w 36"/>
                <a:gd name="T9" fmla="*/ 47 h 52"/>
                <a:gd name="T10" fmla="*/ 27 w 36"/>
                <a:gd name="T11" fmla="*/ 44 h 52"/>
                <a:gd name="T12" fmla="*/ 29 w 36"/>
                <a:gd name="T13" fmla="*/ 40 h 52"/>
                <a:gd name="T14" fmla="*/ 29 w 36"/>
                <a:gd name="T15" fmla="*/ 35 h 52"/>
                <a:gd name="T16" fmla="*/ 27 w 36"/>
                <a:gd name="T17" fmla="*/ 35 h 52"/>
                <a:gd name="T18" fmla="*/ 24 w 36"/>
                <a:gd name="T19" fmla="*/ 37 h 52"/>
                <a:gd name="T20" fmla="*/ 19 w 36"/>
                <a:gd name="T21" fmla="*/ 38 h 52"/>
                <a:gd name="T22" fmla="*/ 16 w 36"/>
                <a:gd name="T23" fmla="*/ 37 h 52"/>
                <a:gd name="T24" fmla="*/ 11 w 36"/>
                <a:gd name="T25" fmla="*/ 37 h 52"/>
                <a:gd name="T26" fmla="*/ 7 w 36"/>
                <a:gd name="T27" fmla="*/ 33 h 52"/>
                <a:gd name="T28" fmla="*/ 4 w 36"/>
                <a:gd name="T29" fmla="*/ 32 h 52"/>
                <a:gd name="T30" fmla="*/ 2 w 36"/>
                <a:gd name="T31" fmla="*/ 28 h 52"/>
                <a:gd name="T32" fmla="*/ 2 w 36"/>
                <a:gd name="T33" fmla="*/ 23 h 52"/>
                <a:gd name="T34" fmla="*/ 0 w 36"/>
                <a:gd name="T35" fmla="*/ 19 h 52"/>
                <a:gd name="T36" fmla="*/ 2 w 36"/>
                <a:gd name="T37" fmla="*/ 14 h 52"/>
                <a:gd name="T38" fmla="*/ 4 w 36"/>
                <a:gd name="T39" fmla="*/ 11 h 52"/>
                <a:gd name="T40" fmla="*/ 6 w 36"/>
                <a:gd name="T41" fmla="*/ 7 h 52"/>
                <a:gd name="T42" fmla="*/ 7 w 36"/>
                <a:gd name="T43" fmla="*/ 4 h 52"/>
                <a:gd name="T44" fmla="*/ 11 w 36"/>
                <a:gd name="T45" fmla="*/ 2 h 52"/>
                <a:gd name="T46" fmla="*/ 14 w 36"/>
                <a:gd name="T47" fmla="*/ 0 h 52"/>
                <a:gd name="T48" fmla="*/ 19 w 36"/>
                <a:gd name="T49" fmla="*/ 0 h 52"/>
                <a:gd name="T50" fmla="*/ 24 w 36"/>
                <a:gd name="T51" fmla="*/ 0 h 52"/>
                <a:gd name="T52" fmla="*/ 27 w 36"/>
                <a:gd name="T53" fmla="*/ 2 h 52"/>
                <a:gd name="T54" fmla="*/ 29 w 36"/>
                <a:gd name="T55" fmla="*/ 6 h 52"/>
                <a:gd name="T56" fmla="*/ 36 w 36"/>
                <a:gd name="T57" fmla="*/ 0 h 52"/>
                <a:gd name="T58" fmla="*/ 36 w 36"/>
                <a:gd name="T59" fmla="*/ 37 h 52"/>
                <a:gd name="T60" fmla="*/ 36 w 36"/>
                <a:gd name="T61" fmla="*/ 42 h 52"/>
                <a:gd name="T62" fmla="*/ 34 w 36"/>
                <a:gd name="T63" fmla="*/ 45 h 52"/>
                <a:gd name="T64" fmla="*/ 32 w 36"/>
                <a:gd name="T65" fmla="*/ 49 h 52"/>
                <a:gd name="T66" fmla="*/ 29 w 36"/>
                <a:gd name="T67" fmla="*/ 51 h 52"/>
                <a:gd name="T68" fmla="*/ 26 w 36"/>
                <a:gd name="T69" fmla="*/ 52 h 52"/>
                <a:gd name="T70" fmla="*/ 21 w 36"/>
                <a:gd name="T71" fmla="*/ 52 h 52"/>
                <a:gd name="T72" fmla="*/ 16 w 36"/>
                <a:gd name="T73" fmla="*/ 52 h 52"/>
                <a:gd name="T74" fmla="*/ 11 w 36"/>
                <a:gd name="T75" fmla="*/ 52 h 52"/>
                <a:gd name="T76" fmla="*/ 7 w 36"/>
                <a:gd name="T77" fmla="*/ 51 h 52"/>
                <a:gd name="T78" fmla="*/ 6 w 36"/>
                <a:gd name="T79" fmla="*/ 47 h 52"/>
                <a:gd name="T80" fmla="*/ 2 w 36"/>
                <a:gd name="T81" fmla="*/ 44 h 52"/>
                <a:gd name="T82" fmla="*/ 9 w 36"/>
                <a:gd name="T83" fmla="*/ 19 h 52"/>
                <a:gd name="T84" fmla="*/ 9 w 36"/>
                <a:gd name="T85" fmla="*/ 25 h 52"/>
                <a:gd name="T86" fmla="*/ 11 w 36"/>
                <a:gd name="T87" fmla="*/ 28 h 52"/>
                <a:gd name="T88" fmla="*/ 12 w 36"/>
                <a:gd name="T89" fmla="*/ 32 h 52"/>
                <a:gd name="T90" fmla="*/ 17 w 36"/>
                <a:gd name="T91" fmla="*/ 33 h 52"/>
                <a:gd name="T92" fmla="*/ 22 w 36"/>
                <a:gd name="T93" fmla="*/ 33 h 52"/>
                <a:gd name="T94" fmla="*/ 26 w 36"/>
                <a:gd name="T95" fmla="*/ 32 h 52"/>
                <a:gd name="T96" fmla="*/ 27 w 36"/>
                <a:gd name="T97" fmla="*/ 28 h 52"/>
                <a:gd name="T98" fmla="*/ 29 w 36"/>
                <a:gd name="T99" fmla="*/ 25 h 52"/>
                <a:gd name="T100" fmla="*/ 31 w 36"/>
                <a:gd name="T101" fmla="*/ 21 h 52"/>
                <a:gd name="T102" fmla="*/ 31 w 36"/>
                <a:gd name="T103" fmla="*/ 16 h 52"/>
                <a:gd name="T104" fmla="*/ 29 w 36"/>
                <a:gd name="T105" fmla="*/ 13 h 52"/>
                <a:gd name="T106" fmla="*/ 27 w 36"/>
                <a:gd name="T107" fmla="*/ 9 h 52"/>
                <a:gd name="T108" fmla="*/ 24 w 36"/>
                <a:gd name="T109" fmla="*/ 7 h 52"/>
                <a:gd name="T110" fmla="*/ 21 w 36"/>
                <a:gd name="T111" fmla="*/ 6 h 52"/>
                <a:gd name="T112" fmla="*/ 16 w 36"/>
                <a:gd name="T113" fmla="*/ 6 h 52"/>
                <a:gd name="T114" fmla="*/ 12 w 36"/>
                <a:gd name="T115" fmla="*/ 7 h 52"/>
                <a:gd name="T116" fmla="*/ 11 w 36"/>
                <a:gd name="T117" fmla="*/ 11 h 52"/>
                <a:gd name="T118" fmla="*/ 9 w 36"/>
                <a:gd name="T119" fmla="*/ 14 h 52"/>
                <a:gd name="T120" fmla="*/ 9 w 36"/>
                <a:gd name="T121" fmla="*/ 19 h 52"/>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36"/>
                <a:gd name="T184" fmla="*/ 0 h 52"/>
                <a:gd name="T185" fmla="*/ 36 w 36"/>
                <a:gd name="T186" fmla="*/ 52 h 52"/>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36" h="52">
                  <a:moveTo>
                    <a:pt x="2" y="40"/>
                  </a:moveTo>
                  <a:lnTo>
                    <a:pt x="9" y="42"/>
                  </a:lnTo>
                  <a:lnTo>
                    <a:pt x="9" y="44"/>
                  </a:lnTo>
                  <a:lnTo>
                    <a:pt x="11" y="44"/>
                  </a:lnTo>
                  <a:lnTo>
                    <a:pt x="11" y="45"/>
                  </a:lnTo>
                  <a:lnTo>
                    <a:pt x="12" y="45"/>
                  </a:lnTo>
                  <a:lnTo>
                    <a:pt x="12" y="47"/>
                  </a:lnTo>
                  <a:lnTo>
                    <a:pt x="14" y="47"/>
                  </a:lnTo>
                  <a:lnTo>
                    <a:pt x="16" y="47"/>
                  </a:lnTo>
                  <a:lnTo>
                    <a:pt x="17" y="47"/>
                  </a:lnTo>
                  <a:lnTo>
                    <a:pt x="19" y="47"/>
                  </a:lnTo>
                  <a:lnTo>
                    <a:pt x="21" y="47"/>
                  </a:lnTo>
                  <a:lnTo>
                    <a:pt x="22" y="47"/>
                  </a:lnTo>
                  <a:lnTo>
                    <a:pt x="24" y="47"/>
                  </a:lnTo>
                  <a:lnTo>
                    <a:pt x="26" y="47"/>
                  </a:lnTo>
                  <a:lnTo>
                    <a:pt x="26" y="45"/>
                  </a:lnTo>
                  <a:lnTo>
                    <a:pt x="27" y="45"/>
                  </a:lnTo>
                  <a:lnTo>
                    <a:pt x="27" y="44"/>
                  </a:lnTo>
                  <a:lnTo>
                    <a:pt x="29" y="44"/>
                  </a:lnTo>
                  <a:lnTo>
                    <a:pt x="29" y="42"/>
                  </a:lnTo>
                  <a:lnTo>
                    <a:pt x="29" y="40"/>
                  </a:lnTo>
                  <a:lnTo>
                    <a:pt x="29" y="38"/>
                  </a:lnTo>
                  <a:lnTo>
                    <a:pt x="29" y="37"/>
                  </a:lnTo>
                  <a:lnTo>
                    <a:pt x="29" y="35"/>
                  </a:lnTo>
                  <a:lnTo>
                    <a:pt x="29" y="33"/>
                  </a:lnTo>
                  <a:lnTo>
                    <a:pt x="29" y="35"/>
                  </a:lnTo>
                  <a:lnTo>
                    <a:pt x="27" y="35"/>
                  </a:lnTo>
                  <a:lnTo>
                    <a:pt x="26" y="35"/>
                  </a:lnTo>
                  <a:lnTo>
                    <a:pt x="26" y="37"/>
                  </a:lnTo>
                  <a:lnTo>
                    <a:pt x="24" y="37"/>
                  </a:lnTo>
                  <a:lnTo>
                    <a:pt x="22" y="37"/>
                  </a:lnTo>
                  <a:lnTo>
                    <a:pt x="21" y="38"/>
                  </a:lnTo>
                  <a:lnTo>
                    <a:pt x="19" y="38"/>
                  </a:lnTo>
                  <a:lnTo>
                    <a:pt x="17" y="38"/>
                  </a:lnTo>
                  <a:lnTo>
                    <a:pt x="16" y="38"/>
                  </a:lnTo>
                  <a:lnTo>
                    <a:pt x="16" y="37"/>
                  </a:lnTo>
                  <a:lnTo>
                    <a:pt x="14" y="37"/>
                  </a:lnTo>
                  <a:lnTo>
                    <a:pt x="12" y="37"/>
                  </a:lnTo>
                  <a:lnTo>
                    <a:pt x="11" y="37"/>
                  </a:lnTo>
                  <a:lnTo>
                    <a:pt x="9" y="35"/>
                  </a:lnTo>
                  <a:lnTo>
                    <a:pt x="7" y="35"/>
                  </a:lnTo>
                  <a:lnTo>
                    <a:pt x="7" y="33"/>
                  </a:lnTo>
                  <a:lnTo>
                    <a:pt x="6" y="33"/>
                  </a:lnTo>
                  <a:lnTo>
                    <a:pt x="6" y="32"/>
                  </a:lnTo>
                  <a:lnTo>
                    <a:pt x="4" y="32"/>
                  </a:lnTo>
                  <a:lnTo>
                    <a:pt x="4" y="30"/>
                  </a:lnTo>
                  <a:lnTo>
                    <a:pt x="4" y="28"/>
                  </a:lnTo>
                  <a:lnTo>
                    <a:pt x="2" y="28"/>
                  </a:lnTo>
                  <a:lnTo>
                    <a:pt x="2" y="26"/>
                  </a:lnTo>
                  <a:lnTo>
                    <a:pt x="2" y="25"/>
                  </a:lnTo>
                  <a:lnTo>
                    <a:pt x="2" y="23"/>
                  </a:lnTo>
                  <a:lnTo>
                    <a:pt x="2" y="21"/>
                  </a:lnTo>
                  <a:lnTo>
                    <a:pt x="0" y="21"/>
                  </a:lnTo>
                  <a:lnTo>
                    <a:pt x="0" y="19"/>
                  </a:lnTo>
                  <a:lnTo>
                    <a:pt x="0" y="18"/>
                  </a:lnTo>
                  <a:lnTo>
                    <a:pt x="2" y="16"/>
                  </a:lnTo>
                  <a:lnTo>
                    <a:pt x="2" y="14"/>
                  </a:lnTo>
                  <a:lnTo>
                    <a:pt x="2" y="13"/>
                  </a:lnTo>
                  <a:lnTo>
                    <a:pt x="2" y="11"/>
                  </a:lnTo>
                  <a:lnTo>
                    <a:pt x="4" y="11"/>
                  </a:lnTo>
                  <a:lnTo>
                    <a:pt x="4" y="9"/>
                  </a:lnTo>
                  <a:lnTo>
                    <a:pt x="4" y="7"/>
                  </a:lnTo>
                  <a:lnTo>
                    <a:pt x="6" y="7"/>
                  </a:lnTo>
                  <a:lnTo>
                    <a:pt x="6" y="6"/>
                  </a:lnTo>
                  <a:lnTo>
                    <a:pt x="7" y="6"/>
                  </a:lnTo>
                  <a:lnTo>
                    <a:pt x="7" y="4"/>
                  </a:lnTo>
                  <a:lnTo>
                    <a:pt x="9" y="4"/>
                  </a:lnTo>
                  <a:lnTo>
                    <a:pt x="9" y="2"/>
                  </a:lnTo>
                  <a:lnTo>
                    <a:pt x="11" y="2"/>
                  </a:lnTo>
                  <a:lnTo>
                    <a:pt x="12" y="2"/>
                  </a:lnTo>
                  <a:lnTo>
                    <a:pt x="12" y="0"/>
                  </a:lnTo>
                  <a:lnTo>
                    <a:pt x="14" y="0"/>
                  </a:lnTo>
                  <a:lnTo>
                    <a:pt x="16" y="0"/>
                  </a:lnTo>
                  <a:lnTo>
                    <a:pt x="17" y="0"/>
                  </a:lnTo>
                  <a:lnTo>
                    <a:pt x="19" y="0"/>
                  </a:lnTo>
                  <a:lnTo>
                    <a:pt x="21" y="0"/>
                  </a:lnTo>
                  <a:lnTo>
                    <a:pt x="22" y="0"/>
                  </a:lnTo>
                  <a:lnTo>
                    <a:pt x="24" y="0"/>
                  </a:lnTo>
                  <a:lnTo>
                    <a:pt x="24" y="2"/>
                  </a:lnTo>
                  <a:lnTo>
                    <a:pt x="26" y="2"/>
                  </a:lnTo>
                  <a:lnTo>
                    <a:pt x="27" y="2"/>
                  </a:lnTo>
                  <a:lnTo>
                    <a:pt x="27" y="4"/>
                  </a:lnTo>
                  <a:lnTo>
                    <a:pt x="29" y="4"/>
                  </a:lnTo>
                  <a:lnTo>
                    <a:pt x="29" y="6"/>
                  </a:lnTo>
                  <a:lnTo>
                    <a:pt x="31" y="6"/>
                  </a:lnTo>
                  <a:lnTo>
                    <a:pt x="31" y="0"/>
                  </a:lnTo>
                  <a:lnTo>
                    <a:pt x="36" y="0"/>
                  </a:lnTo>
                  <a:lnTo>
                    <a:pt x="36" y="33"/>
                  </a:lnTo>
                  <a:lnTo>
                    <a:pt x="36" y="35"/>
                  </a:lnTo>
                  <a:lnTo>
                    <a:pt x="36" y="37"/>
                  </a:lnTo>
                  <a:lnTo>
                    <a:pt x="36" y="38"/>
                  </a:lnTo>
                  <a:lnTo>
                    <a:pt x="36" y="40"/>
                  </a:lnTo>
                  <a:lnTo>
                    <a:pt x="36" y="42"/>
                  </a:lnTo>
                  <a:lnTo>
                    <a:pt x="36" y="44"/>
                  </a:lnTo>
                  <a:lnTo>
                    <a:pt x="34" y="44"/>
                  </a:lnTo>
                  <a:lnTo>
                    <a:pt x="34" y="45"/>
                  </a:lnTo>
                  <a:lnTo>
                    <a:pt x="34" y="47"/>
                  </a:lnTo>
                  <a:lnTo>
                    <a:pt x="32" y="47"/>
                  </a:lnTo>
                  <a:lnTo>
                    <a:pt x="32" y="49"/>
                  </a:lnTo>
                  <a:lnTo>
                    <a:pt x="31" y="49"/>
                  </a:lnTo>
                  <a:lnTo>
                    <a:pt x="31" y="51"/>
                  </a:lnTo>
                  <a:lnTo>
                    <a:pt x="29" y="51"/>
                  </a:lnTo>
                  <a:lnTo>
                    <a:pt x="27" y="51"/>
                  </a:lnTo>
                  <a:lnTo>
                    <a:pt x="27" y="52"/>
                  </a:lnTo>
                  <a:lnTo>
                    <a:pt x="26" y="52"/>
                  </a:lnTo>
                  <a:lnTo>
                    <a:pt x="24" y="52"/>
                  </a:lnTo>
                  <a:lnTo>
                    <a:pt x="22" y="52"/>
                  </a:lnTo>
                  <a:lnTo>
                    <a:pt x="21" y="52"/>
                  </a:lnTo>
                  <a:lnTo>
                    <a:pt x="19" y="52"/>
                  </a:lnTo>
                  <a:lnTo>
                    <a:pt x="17" y="52"/>
                  </a:lnTo>
                  <a:lnTo>
                    <a:pt x="16" y="52"/>
                  </a:lnTo>
                  <a:lnTo>
                    <a:pt x="14" y="52"/>
                  </a:lnTo>
                  <a:lnTo>
                    <a:pt x="12" y="52"/>
                  </a:lnTo>
                  <a:lnTo>
                    <a:pt x="11" y="52"/>
                  </a:lnTo>
                  <a:lnTo>
                    <a:pt x="11" y="51"/>
                  </a:lnTo>
                  <a:lnTo>
                    <a:pt x="9" y="51"/>
                  </a:lnTo>
                  <a:lnTo>
                    <a:pt x="7" y="51"/>
                  </a:lnTo>
                  <a:lnTo>
                    <a:pt x="7" y="49"/>
                  </a:lnTo>
                  <a:lnTo>
                    <a:pt x="6" y="49"/>
                  </a:lnTo>
                  <a:lnTo>
                    <a:pt x="6" y="47"/>
                  </a:lnTo>
                  <a:lnTo>
                    <a:pt x="4" y="47"/>
                  </a:lnTo>
                  <a:lnTo>
                    <a:pt x="4" y="45"/>
                  </a:lnTo>
                  <a:lnTo>
                    <a:pt x="2" y="44"/>
                  </a:lnTo>
                  <a:lnTo>
                    <a:pt x="2" y="42"/>
                  </a:lnTo>
                  <a:lnTo>
                    <a:pt x="2" y="40"/>
                  </a:lnTo>
                  <a:close/>
                  <a:moveTo>
                    <a:pt x="9" y="19"/>
                  </a:moveTo>
                  <a:lnTo>
                    <a:pt x="9" y="21"/>
                  </a:lnTo>
                  <a:lnTo>
                    <a:pt x="9" y="23"/>
                  </a:lnTo>
                  <a:lnTo>
                    <a:pt x="9" y="25"/>
                  </a:lnTo>
                  <a:lnTo>
                    <a:pt x="9" y="26"/>
                  </a:lnTo>
                  <a:lnTo>
                    <a:pt x="11" y="26"/>
                  </a:lnTo>
                  <a:lnTo>
                    <a:pt x="11" y="28"/>
                  </a:lnTo>
                  <a:lnTo>
                    <a:pt x="11" y="30"/>
                  </a:lnTo>
                  <a:lnTo>
                    <a:pt x="12" y="30"/>
                  </a:lnTo>
                  <a:lnTo>
                    <a:pt x="12" y="32"/>
                  </a:lnTo>
                  <a:lnTo>
                    <a:pt x="14" y="32"/>
                  </a:lnTo>
                  <a:lnTo>
                    <a:pt x="16" y="32"/>
                  </a:lnTo>
                  <a:lnTo>
                    <a:pt x="17" y="33"/>
                  </a:lnTo>
                  <a:lnTo>
                    <a:pt x="19" y="33"/>
                  </a:lnTo>
                  <a:lnTo>
                    <a:pt x="21" y="33"/>
                  </a:lnTo>
                  <a:lnTo>
                    <a:pt x="22" y="33"/>
                  </a:lnTo>
                  <a:lnTo>
                    <a:pt x="22" y="32"/>
                  </a:lnTo>
                  <a:lnTo>
                    <a:pt x="24" y="32"/>
                  </a:lnTo>
                  <a:lnTo>
                    <a:pt x="26" y="32"/>
                  </a:lnTo>
                  <a:lnTo>
                    <a:pt x="26" y="30"/>
                  </a:lnTo>
                  <a:lnTo>
                    <a:pt x="27" y="30"/>
                  </a:lnTo>
                  <a:lnTo>
                    <a:pt x="27" y="28"/>
                  </a:lnTo>
                  <a:lnTo>
                    <a:pt x="29" y="28"/>
                  </a:lnTo>
                  <a:lnTo>
                    <a:pt x="29" y="26"/>
                  </a:lnTo>
                  <a:lnTo>
                    <a:pt x="29" y="25"/>
                  </a:lnTo>
                  <a:lnTo>
                    <a:pt x="29" y="23"/>
                  </a:lnTo>
                  <a:lnTo>
                    <a:pt x="31" y="23"/>
                  </a:lnTo>
                  <a:lnTo>
                    <a:pt x="31" y="21"/>
                  </a:lnTo>
                  <a:lnTo>
                    <a:pt x="31" y="19"/>
                  </a:lnTo>
                  <a:lnTo>
                    <a:pt x="31" y="18"/>
                  </a:lnTo>
                  <a:lnTo>
                    <a:pt x="31" y="16"/>
                  </a:lnTo>
                  <a:lnTo>
                    <a:pt x="29" y="16"/>
                  </a:lnTo>
                  <a:lnTo>
                    <a:pt x="29" y="14"/>
                  </a:lnTo>
                  <a:lnTo>
                    <a:pt x="29" y="13"/>
                  </a:lnTo>
                  <a:lnTo>
                    <a:pt x="29" y="11"/>
                  </a:lnTo>
                  <a:lnTo>
                    <a:pt x="27" y="11"/>
                  </a:lnTo>
                  <a:lnTo>
                    <a:pt x="27" y="9"/>
                  </a:lnTo>
                  <a:lnTo>
                    <a:pt x="26" y="9"/>
                  </a:lnTo>
                  <a:lnTo>
                    <a:pt x="26" y="7"/>
                  </a:lnTo>
                  <a:lnTo>
                    <a:pt x="24" y="7"/>
                  </a:lnTo>
                  <a:lnTo>
                    <a:pt x="24" y="6"/>
                  </a:lnTo>
                  <a:lnTo>
                    <a:pt x="22" y="6"/>
                  </a:lnTo>
                  <a:lnTo>
                    <a:pt x="21" y="6"/>
                  </a:lnTo>
                  <a:lnTo>
                    <a:pt x="19" y="6"/>
                  </a:lnTo>
                  <a:lnTo>
                    <a:pt x="17" y="6"/>
                  </a:lnTo>
                  <a:lnTo>
                    <a:pt x="16" y="6"/>
                  </a:lnTo>
                  <a:lnTo>
                    <a:pt x="14" y="6"/>
                  </a:lnTo>
                  <a:lnTo>
                    <a:pt x="14" y="7"/>
                  </a:lnTo>
                  <a:lnTo>
                    <a:pt x="12" y="7"/>
                  </a:lnTo>
                  <a:lnTo>
                    <a:pt x="12" y="9"/>
                  </a:lnTo>
                  <a:lnTo>
                    <a:pt x="11" y="9"/>
                  </a:lnTo>
                  <a:lnTo>
                    <a:pt x="11" y="11"/>
                  </a:lnTo>
                  <a:lnTo>
                    <a:pt x="9" y="11"/>
                  </a:lnTo>
                  <a:lnTo>
                    <a:pt x="9" y="13"/>
                  </a:lnTo>
                  <a:lnTo>
                    <a:pt x="9" y="14"/>
                  </a:lnTo>
                  <a:lnTo>
                    <a:pt x="9" y="16"/>
                  </a:lnTo>
                  <a:lnTo>
                    <a:pt x="9" y="18"/>
                  </a:lnTo>
                  <a:lnTo>
                    <a:pt x="9" y="19"/>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24" name="Freeform 154"/>
            <p:cNvSpPr>
              <a:spLocks/>
            </p:cNvSpPr>
            <p:nvPr/>
          </p:nvSpPr>
          <p:spPr bwMode="auto">
            <a:xfrm>
              <a:off x="2798" y="1417"/>
              <a:ext cx="33" cy="51"/>
            </a:xfrm>
            <a:custGeom>
              <a:avLst/>
              <a:gdLst>
                <a:gd name="T0" fmla="*/ 0 w 33"/>
                <a:gd name="T1" fmla="*/ 51 h 51"/>
                <a:gd name="T2" fmla="*/ 0 w 33"/>
                <a:gd name="T3" fmla="*/ 0 h 51"/>
                <a:gd name="T4" fmla="*/ 7 w 33"/>
                <a:gd name="T5" fmla="*/ 0 h 51"/>
                <a:gd name="T6" fmla="*/ 7 w 33"/>
                <a:gd name="T7" fmla="*/ 19 h 51"/>
                <a:gd name="T8" fmla="*/ 8 w 33"/>
                <a:gd name="T9" fmla="*/ 19 h 51"/>
                <a:gd name="T10" fmla="*/ 8 w 33"/>
                <a:gd name="T11" fmla="*/ 17 h 51"/>
                <a:gd name="T12" fmla="*/ 10 w 33"/>
                <a:gd name="T13" fmla="*/ 17 h 51"/>
                <a:gd name="T14" fmla="*/ 10 w 33"/>
                <a:gd name="T15" fmla="*/ 15 h 51"/>
                <a:gd name="T16" fmla="*/ 12 w 33"/>
                <a:gd name="T17" fmla="*/ 15 h 51"/>
                <a:gd name="T18" fmla="*/ 13 w 33"/>
                <a:gd name="T19" fmla="*/ 15 h 51"/>
                <a:gd name="T20" fmla="*/ 13 w 33"/>
                <a:gd name="T21" fmla="*/ 13 h 51"/>
                <a:gd name="T22" fmla="*/ 15 w 33"/>
                <a:gd name="T23" fmla="*/ 13 h 51"/>
                <a:gd name="T24" fmla="*/ 17 w 33"/>
                <a:gd name="T25" fmla="*/ 13 h 51"/>
                <a:gd name="T26" fmla="*/ 18 w 33"/>
                <a:gd name="T27" fmla="*/ 13 h 51"/>
                <a:gd name="T28" fmla="*/ 20 w 33"/>
                <a:gd name="T29" fmla="*/ 13 h 51"/>
                <a:gd name="T30" fmla="*/ 22 w 33"/>
                <a:gd name="T31" fmla="*/ 13 h 51"/>
                <a:gd name="T32" fmla="*/ 23 w 33"/>
                <a:gd name="T33" fmla="*/ 13 h 51"/>
                <a:gd name="T34" fmla="*/ 25 w 33"/>
                <a:gd name="T35" fmla="*/ 13 h 51"/>
                <a:gd name="T36" fmla="*/ 25 w 33"/>
                <a:gd name="T37" fmla="*/ 15 h 51"/>
                <a:gd name="T38" fmla="*/ 27 w 33"/>
                <a:gd name="T39" fmla="*/ 15 h 51"/>
                <a:gd name="T40" fmla="*/ 28 w 33"/>
                <a:gd name="T41" fmla="*/ 15 h 51"/>
                <a:gd name="T42" fmla="*/ 28 w 33"/>
                <a:gd name="T43" fmla="*/ 17 h 51"/>
                <a:gd name="T44" fmla="*/ 30 w 33"/>
                <a:gd name="T45" fmla="*/ 17 h 51"/>
                <a:gd name="T46" fmla="*/ 30 w 33"/>
                <a:gd name="T47" fmla="*/ 19 h 51"/>
                <a:gd name="T48" fmla="*/ 32 w 33"/>
                <a:gd name="T49" fmla="*/ 19 h 51"/>
                <a:gd name="T50" fmla="*/ 32 w 33"/>
                <a:gd name="T51" fmla="*/ 20 h 51"/>
                <a:gd name="T52" fmla="*/ 32 w 33"/>
                <a:gd name="T53" fmla="*/ 22 h 51"/>
                <a:gd name="T54" fmla="*/ 33 w 33"/>
                <a:gd name="T55" fmla="*/ 22 h 51"/>
                <a:gd name="T56" fmla="*/ 33 w 33"/>
                <a:gd name="T57" fmla="*/ 24 h 51"/>
                <a:gd name="T58" fmla="*/ 33 w 33"/>
                <a:gd name="T59" fmla="*/ 26 h 51"/>
                <a:gd name="T60" fmla="*/ 33 w 33"/>
                <a:gd name="T61" fmla="*/ 27 h 51"/>
                <a:gd name="T62" fmla="*/ 33 w 33"/>
                <a:gd name="T63" fmla="*/ 51 h 51"/>
                <a:gd name="T64" fmla="*/ 27 w 33"/>
                <a:gd name="T65" fmla="*/ 51 h 51"/>
                <a:gd name="T66" fmla="*/ 27 w 33"/>
                <a:gd name="T67" fmla="*/ 27 h 51"/>
                <a:gd name="T68" fmla="*/ 27 w 33"/>
                <a:gd name="T69" fmla="*/ 26 h 51"/>
                <a:gd name="T70" fmla="*/ 27 w 33"/>
                <a:gd name="T71" fmla="*/ 24 h 51"/>
                <a:gd name="T72" fmla="*/ 25 w 33"/>
                <a:gd name="T73" fmla="*/ 24 h 51"/>
                <a:gd name="T74" fmla="*/ 25 w 33"/>
                <a:gd name="T75" fmla="*/ 22 h 51"/>
                <a:gd name="T76" fmla="*/ 25 w 33"/>
                <a:gd name="T77" fmla="*/ 20 h 51"/>
                <a:gd name="T78" fmla="*/ 23 w 33"/>
                <a:gd name="T79" fmla="*/ 20 h 51"/>
                <a:gd name="T80" fmla="*/ 22 w 33"/>
                <a:gd name="T81" fmla="*/ 20 h 51"/>
                <a:gd name="T82" fmla="*/ 22 w 33"/>
                <a:gd name="T83" fmla="*/ 19 h 51"/>
                <a:gd name="T84" fmla="*/ 20 w 33"/>
                <a:gd name="T85" fmla="*/ 19 h 51"/>
                <a:gd name="T86" fmla="*/ 18 w 33"/>
                <a:gd name="T87" fmla="*/ 19 h 51"/>
                <a:gd name="T88" fmla="*/ 17 w 33"/>
                <a:gd name="T89" fmla="*/ 19 h 51"/>
                <a:gd name="T90" fmla="*/ 15 w 33"/>
                <a:gd name="T91" fmla="*/ 19 h 51"/>
                <a:gd name="T92" fmla="*/ 13 w 33"/>
                <a:gd name="T93" fmla="*/ 19 h 51"/>
                <a:gd name="T94" fmla="*/ 13 w 33"/>
                <a:gd name="T95" fmla="*/ 20 h 51"/>
                <a:gd name="T96" fmla="*/ 12 w 33"/>
                <a:gd name="T97" fmla="*/ 20 h 51"/>
                <a:gd name="T98" fmla="*/ 10 w 33"/>
                <a:gd name="T99" fmla="*/ 22 h 51"/>
                <a:gd name="T100" fmla="*/ 10 w 33"/>
                <a:gd name="T101" fmla="*/ 24 h 51"/>
                <a:gd name="T102" fmla="*/ 8 w 33"/>
                <a:gd name="T103" fmla="*/ 24 h 51"/>
                <a:gd name="T104" fmla="*/ 8 w 33"/>
                <a:gd name="T105" fmla="*/ 26 h 51"/>
                <a:gd name="T106" fmla="*/ 8 w 33"/>
                <a:gd name="T107" fmla="*/ 27 h 51"/>
                <a:gd name="T108" fmla="*/ 8 w 33"/>
                <a:gd name="T109" fmla="*/ 29 h 51"/>
                <a:gd name="T110" fmla="*/ 8 w 33"/>
                <a:gd name="T111" fmla="*/ 31 h 51"/>
                <a:gd name="T112" fmla="*/ 7 w 33"/>
                <a:gd name="T113" fmla="*/ 31 h 51"/>
                <a:gd name="T114" fmla="*/ 7 w 33"/>
                <a:gd name="T115" fmla="*/ 51 h 51"/>
                <a:gd name="T116" fmla="*/ 0 w 33"/>
                <a:gd name="T117" fmla="*/ 51 h 51"/>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3"/>
                <a:gd name="T178" fmla="*/ 0 h 51"/>
                <a:gd name="T179" fmla="*/ 33 w 33"/>
                <a:gd name="T180" fmla="*/ 51 h 51"/>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3" h="51">
                  <a:moveTo>
                    <a:pt x="0" y="51"/>
                  </a:moveTo>
                  <a:lnTo>
                    <a:pt x="0" y="0"/>
                  </a:lnTo>
                  <a:lnTo>
                    <a:pt x="7" y="0"/>
                  </a:lnTo>
                  <a:lnTo>
                    <a:pt x="7" y="19"/>
                  </a:lnTo>
                  <a:lnTo>
                    <a:pt x="8" y="19"/>
                  </a:lnTo>
                  <a:lnTo>
                    <a:pt x="8" y="17"/>
                  </a:lnTo>
                  <a:lnTo>
                    <a:pt x="10" y="17"/>
                  </a:lnTo>
                  <a:lnTo>
                    <a:pt x="10" y="15"/>
                  </a:lnTo>
                  <a:lnTo>
                    <a:pt x="12" y="15"/>
                  </a:lnTo>
                  <a:lnTo>
                    <a:pt x="13" y="15"/>
                  </a:lnTo>
                  <a:lnTo>
                    <a:pt x="13" y="13"/>
                  </a:lnTo>
                  <a:lnTo>
                    <a:pt x="15" y="13"/>
                  </a:lnTo>
                  <a:lnTo>
                    <a:pt x="17" y="13"/>
                  </a:lnTo>
                  <a:lnTo>
                    <a:pt x="18" y="13"/>
                  </a:lnTo>
                  <a:lnTo>
                    <a:pt x="20" y="13"/>
                  </a:lnTo>
                  <a:lnTo>
                    <a:pt x="22" y="13"/>
                  </a:lnTo>
                  <a:lnTo>
                    <a:pt x="23" y="13"/>
                  </a:lnTo>
                  <a:lnTo>
                    <a:pt x="25" y="13"/>
                  </a:lnTo>
                  <a:lnTo>
                    <a:pt x="25" y="15"/>
                  </a:lnTo>
                  <a:lnTo>
                    <a:pt x="27" y="15"/>
                  </a:lnTo>
                  <a:lnTo>
                    <a:pt x="28" y="15"/>
                  </a:lnTo>
                  <a:lnTo>
                    <a:pt x="28" y="17"/>
                  </a:lnTo>
                  <a:lnTo>
                    <a:pt x="30" y="17"/>
                  </a:lnTo>
                  <a:lnTo>
                    <a:pt x="30" y="19"/>
                  </a:lnTo>
                  <a:lnTo>
                    <a:pt x="32" y="19"/>
                  </a:lnTo>
                  <a:lnTo>
                    <a:pt x="32" y="20"/>
                  </a:lnTo>
                  <a:lnTo>
                    <a:pt x="32" y="22"/>
                  </a:lnTo>
                  <a:lnTo>
                    <a:pt x="33" y="22"/>
                  </a:lnTo>
                  <a:lnTo>
                    <a:pt x="33" y="24"/>
                  </a:lnTo>
                  <a:lnTo>
                    <a:pt x="33" y="26"/>
                  </a:lnTo>
                  <a:lnTo>
                    <a:pt x="33" y="27"/>
                  </a:lnTo>
                  <a:lnTo>
                    <a:pt x="33" y="51"/>
                  </a:lnTo>
                  <a:lnTo>
                    <a:pt x="27" y="51"/>
                  </a:lnTo>
                  <a:lnTo>
                    <a:pt x="27" y="27"/>
                  </a:lnTo>
                  <a:lnTo>
                    <a:pt x="27" y="26"/>
                  </a:lnTo>
                  <a:lnTo>
                    <a:pt x="27" y="24"/>
                  </a:lnTo>
                  <a:lnTo>
                    <a:pt x="25" y="24"/>
                  </a:lnTo>
                  <a:lnTo>
                    <a:pt x="25" y="22"/>
                  </a:lnTo>
                  <a:lnTo>
                    <a:pt x="25" y="20"/>
                  </a:lnTo>
                  <a:lnTo>
                    <a:pt x="23" y="20"/>
                  </a:lnTo>
                  <a:lnTo>
                    <a:pt x="22" y="20"/>
                  </a:lnTo>
                  <a:lnTo>
                    <a:pt x="22" y="19"/>
                  </a:lnTo>
                  <a:lnTo>
                    <a:pt x="20" y="19"/>
                  </a:lnTo>
                  <a:lnTo>
                    <a:pt x="18" y="19"/>
                  </a:lnTo>
                  <a:lnTo>
                    <a:pt x="17" y="19"/>
                  </a:lnTo>
                  <a:lnTo>
                    <a:pt x="15" y="19"/>
                  </a:lnTo>
                  <a:lnTo>
                    <a:pt x="13" y="19"/>
                  </a:lnTo>
                  <a:lnTo>
                    <a:pt x="13" y="20"/>
                  </a:lnTo>
                  <a:lnTo>
                    <a:pt x="12" y="20"/>
                  </a:lnTo>
                  <a:lnTo>
                    <a:pt x="10" y="22"/>
                  </a:lnTo>
                  <a:lnTo>
                    <a:pt x="10" y="24"/>
                  </a:lnTo>
                  <a:lnTo>
                    <a:pt x="8" y="24"/>
                  </a:lnTo>
                  <a:lnTo>
                    <a:pt x="8" y="26"/>
                  </a:lnTo>
                  <a:lnTo>
                    <a:pt x="8" y="27"/>
                  </a:lnTo>
                  <a:lnTo>
                    <a:pt x="8" y="29"/>
                  </a:lnTo>
                  <a:lnTo>
                    <a:pt x="8" y="31"/>
                  </a:lnTo>
                  <a:lnTo>
                    <a:pt x="7" y="31"/>
                  </a:lnTo>
                  <a:lnTo>
                    <a:pt x="7" y="51"/>
                  </a:lnTo>
                  <a:lnTo>
                    <a:pt x="0" y="51"/>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25" name="Freeform 155"/>
            <p:cNvSpPr>
              <a:spLocks noEditPoints="1"/>
            </p:cNvSpPr>
            <p:nvPr/>
          </p:nvSpPr>
          <p:spPr bwMode="auto">
            <a:xfrm>
              <a:off x="2694" y="1460"/>
              <a:ext cx="6" cy="50"/>
            </a:xfrm>
            <a:custGeom>
              <a:avLst/>
              <a:gdLst>
                <a:gd name="T0" fmla="*/ 0 w 6"/>
                <a:gd name="T1" fmla="*/ 7 h 50"/>
                <a:gd name="T2" fmla="*/ 0 w 6"/>
                <a:gd name="T3" fmla="*/ 0 h 50"/>
                <a:gd name="T4" fmla="*/ 6 w 6"/>
                <a:gd name="T5" fmla="*/ 0 h 50"/>
                <a:gd name="T6" fmla="*/ 6 w 6"/>
                <a:gd name="T7" fmla="*/ 7 h 50"/>
                <a:gd name="T8" fmla="*/ 0 w 6"/>
                <a:gd name="T9" fmla="*/ 7 h 50"/>
                <a:gd name="T10" fmla="*/ 0 w 6"/>
                <a:gd name="T11" fmla="*/ 50 h 50"/>
                <a:gd name="T12" fmla="*/ 0 w 6"/>
                <a:gd name="T13" fmla="*/ 14 h 50"/>
                <a:gd name="T14" fmla="*/ 6 w 6"/>
                <a:gd name="T15" fmla="*/ 14 h 50"/>
                <a:gd name="T16" fmla="*/ 6 w 6"/>
                <a:gd name="T17" fmla="*/ 50 h 50"/>
                <a:gd name="T18" fmla="*/ 0 w 6"/>
                <a:gd name="T19" fmla="*/ 50 h 5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6"/>
                <a:gd name="T31" fmla="*/ 0 h 50"/>
                <a:gd name="T32" fmla="*/ 6 w 6"/>
                <a:gd name="T33" fmla="*/ 50 h 5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6" h="50">
                  <a:moveTo>
                    <a:pt x="0" y="7"/>
                  </a:moveTo>
                  <a:lnTo>
                    <a:pt x="0" y="0"/>
                  </a:lnTo>
                  <a:lnTo>
                    <a:pt x="6" y="0"/>
                  </a:lnTo>
                  <a:lnTo>
                    <a:pt x="6" y="7"/>
                  </a:lnTo>
                  <a:lnTo>
                    <a:pt x="0" y="7"/>
                  </a:lnTo>
                  <a:close/>
                  <a:moveTo>
                    <a:pt x="0" y="50"/>
                  </a:moveTo>
                  <a:lnTo>
                    <a:pt x="0" y="14"/>
                  </a:lnTo>
                  <a:lnTo>
                    <a:pt x="6" y="14"/>
                  </a:lnTo>
                  <a:lnTo>
                    <a:pt x="6" y="50"/>
                  </a:lnTo>
                  <a:lnTo>
                    <a:pt x="0" y="5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26" name="Freeform 156"/>
            <p:cNvSpPr>
              <a:spLocks noEditPoints="1"/>
            </p:cNvSpPr>
            <p:nvPr/>
          </p:nvSpPr>
          <p:spPr bwMode="auto">
            <a:xfrm>
              <a:off x="2833" y="1519"/>
              <a:ext cx="35" cy="51"/>
            </a:xfrm>
            <a:custGeom>
              <a:avLst/>
              <a:gdLst>
                <a:gd name="T0" fmla="*/ 0 w 35"/>
                <a:gd name="T1" fmla="*/ 22 h 51"/>
                <a:gd name="T2" fmla="*/ 0 w 35"/>
                <a:gd name="T3" fmla="*/ 17 h 51"/>
                <a:gd name="T4" fmla="*/ 2 w 35"/>
                <a:gd name="T5" fmla="*/ 13 h 51"/>
                <a:gd name="T6" fmla="*/ 2 w 35"/>
                <a:gd name="T7" fmla="*/ 8 h 51"/>
                <a:gd name="T8" fmla="*/ 5 w 35"/>
                <a:gd name="T9" fmla="*/ 7 h 51"/>
                <a:gd name="T10" fmla="*/ 7 w 35"/>
                <a:gd name="T11" fmla="*/ 3 h 51"/>
                <a:gd name="T12" fmla="*/ 10 w 35"/>
                <a:gd name="T13" fmla="*/ 1 h 51"/>
                <a:gd name="T14" fmla="*/ 15 w 35"/>
                <a:gd name="T15" fmla="*/ 1 h 51"/>
                <a:gd name="T16" fmla="*/ 19 w 35"/>
                <a:gd name="T17" fmla="*/ 0 h 51"/>
                <a:gd name="T18" fmla="*/ 22 w 35"/>
                <a:gd name="T19" fmla="*/ 1 h 51"/>
                <a:gd name="T20" fmla="*/ 25 w 35"/>
                <a:gd name="T21" fmla="*/ 3 h 51"/>
                <a:gd name="T22" fmla="*/ 29 w 35"/>
                <a:gd name="T23" fmla="*/ 5 h 51"/>
                <a:gd name="T24" fmla="*/ 30 w 35"/>
                <a:gd name="T25" fmla="*/ 8 h 51"/>
                <a:gd name="T26" fmla="*/ 32 w 35"/>
                <a:gd name="T27" fmla="*/ 12 h 51"/>
                <a:gd name="T28" fmla="*/ 34 w 35"/>
                <a:gd name="T29" fmla="*/ 15 h 51"/>
                <a:gd name="T30" fmla="*/ 35 w 35"/>
                <a:gd name="T31" fmla="*/ 19 h 51"/>
                <a:gd name="T32" fmla="*/ 35 w 35"/>
                <a:gd name="T33" fmla="*/ 24 h 51"/>
                <a:gd name="T34" fmla="*/ 35 w 35"/>
                <a:gd name="T35" fmla="*/ 29 h 51"/>
                <a:gd name="T36" fmla="*/ 35 w 35"/>
                <a:gd name="T37" fmla="*/ 34 h 51"/>
                <a:gd name="T38" fmla="*/ 34 w 35"/>
                <a:gd name="T39" fmla="*/ 38 h 51"/>
                <a:gd name="T40" fmla="*/ 32 w 35"/>
                <a:gd name="T41" fmla="*/ 41 h 51"/>
                <a:gd name="T42" fmla="*/ 30 w 35"/>
                <a:gd name="T43" fmla="*/ 45 h 51"/>
                <a:gd name="T44" fmla="*/ 27 w 35"/>
                <a:gd name="T45" fmla="*/ 48 h 51"/>
                <a:gd name="T46" fmla="*/ 25 w 35"/>
                <a:gd name="T47" fmla="*/ 51 h 51"/>
                <a:gd name="T48" fmla="*/ 20 w 35"/>
                <a:gd name="T49" fmla="*/ 51 h 51"/>
                <a:gd name="T50" fmla="*/ 15 w 35"/>
                <a:gd name="T51" fmla="*/ 51 h 51"/>
                <a:gd name="T52" fmla="*/ 10 w 35"/>
                <a:gd name="T53" fmla="*/ 51 h 51"/>
                <a:gd name="T54" fmla="*/ 7 w 35"/>
                <a:gd name="T55" fmla="*/ 50 h 51"/>
                <a:gd name="T56" fmla="*/ 5 w 35"/>
                <a:gd name="T57" fmla="*/ 46 h 51"/>
                <a:gd name="T58" fmla="*/ 4 w 35"/>
                <a:gd name="T59" fmla="*/ 43 h 51"/>
                <a:gd name="T60" fmla="*/ 2 w 35"/>
                <a:gd name="T61" fmla="*/ 39 h 51"/>
                <a:gd name="T62" fmla="*/ 0 w 35"/>
                <a:gd name="T63" fmla="*/ 36 h 51"/>
                <a:gd name="T64" fmla="*/ 0 w 35"/>
                <a:gd name="T65" fmla="*/ 31 h 51"/>
                <a:gd name="T66" fmla="*/ 0 w 35"/>
                <a:gd name="T67" fmla="*/ 26 h 51"/>
                <a:gd name="T68" fmla="*/ 7 w 35"/>
                <a:gd name="T69" fmla="*/ 29 h 51"/>
                <a:gd name="T70" fmla="*/ 7 w 35"/>
                <a:gd name="T71" fmla="*/ 34 h 51"/>
                <a:gd name="T72" fmla="*/ 7 w 35"/>
                <a:gd name="T73" fmla="*/ 39 h 51"/>
                <a:gd name="T74" fmla="*/ 9 w 35"/>
                <a:gd name="T75" fmla="*/ 43 h 51"/>
                <a:gd name="T76" fmla="*/ 12 w 35"/>
                <a:gd name="T77" fmla="*/ 45 h 51"/>
                <a:gd name="T78" fmla="*/ 15 w 35"/>
                <a:gd name="T79" fmla="*/ 46 h 51"/>
                <a:gd name="T80" fmla="*/ 20 w 35"/>
                <a:gd name="T81" fmla="*/ 46 h 51"/>
                <a:gd name="T82" fmla="*/ 24 w 35"/>
                <a:gd name="T83" fmla="*/ 45 h 51"/>
                <a:gd name="T84" fmla="*/ 27 w 35"/>
                <a:gd name="T85" fmla="*/ 41 h 51"/>
                <a:gd name="T86" fmla="*/ 27 w 35"/>
                <a:gd name="T87" fmla="*/ 36 h 51"/>
                <a:gd name="T88" fmla="*/ 29 w 35"/>
                <a:gd name="T89" fmla="*/ 32 h 51"/>
                <a:gd name="T90" fmla="*/ 29 w 35"/>
                <a:gd name="T91" fmla="*/ 27 h 51"/>
                <a:gd name="T92" fmla="*/ 29 w 35"/>
                <a:gd name="T93" fmla="*/ 22 h 51"/>
                <a:gd name="T94" fmla="*/ 27 w 35"/>
                <a:gd name="T95" fmla="*/ 17 h 51"/>
                <a:gd name="T96" fmla="*/ 27 w 35"/>
                <a:gd name="T97" fmla="*/ 12 h 51"/>
                <a:gd name="T98" fmla="*/ 25 w 35"/>
                <a:gd name="T99" fmla="*/ 8 h 51"/>
                <a:gd name="T100" fmla="*/ 20 w 35"/>
                <a:gd name="T101" fmla="*/ 7 h 51"/>
                <a:gd name="T102" fmla="*/ 17 w 35"/>
                <a:gd name="T103" fmla="*/ 5 h 51"/>
                <a:gd name="T104" fmla="*/ 14 w 35"/>
                <a:gd name="T105" fmla="*/ 7 h 51"/>
                <a:gd name="T106" fmla="*/ 10 w 35"/>
                <a:gd name="T107" fmla="*/ 8 h 51"/>
                <a:gd name="T108" fmla="*/ 9 w 35"/>
                <a:gd name="T109" fmla="*/ 12 h 51"/>
                <a:gd name="T110" fmla="*/ 7 w 35"/>
                <a:gd name="T111" fmla="*/ 15 h 51"/>
                <a:gd name="T112" fmla="*/ 7 w 35"/>
                <a:gd name="T113" fmla="*/ 20 h 51"/>
                <a:gd name="T114" fmla="*/ 7 w 35"/>
                <a:gd name="T115" fmla="*/ 26 h 5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5"/>
                <a:gd name="T175" fmla="*/ 0 h 51"/>
                <a:gd name="T176" fmla="*/ 35 w 35"/>
                <a:gd name="T177" fmla="*/ 51 h 5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5" h="51">
                  <a:moveTo>
                    <a:pt x="0" y="26"/>
                  </a:moveTo>
                  <a:lnTo>
                    <a:pt x="0" y="24"/>
                  </a:lnTo>
                  <a:lnTo>
                    <a:pt x="0" y="22"/>
                  </a:lnTo>
                  <a:lnTo>
                    <a:pt x="0" y="20"/>
                  </a:lnTo>
                  <a:lnTo>
                    <a:pt x="0" y="19"/>
                  </a:lnTo>
                  <a:lnTo>
                    <a:pt x="0" y="17"/>
                  </a:lnTo>
                  <a:lnTo>
                    <a:pt x="0" y="15"/>
                  </a:lnTo>
                  <a:lnTo>
                    <a:pt x="0" y="13"/>
                  </a:lnTo>
                  <a:lnTo>
                    <a:pt x="2" y="13"/>
                  </a:lnTo>
                  <a:lnTo>
                    <a:pt x="2" y="12"/>
                  </a:lnTo>
                  <a:lnTo>
                    <a:pt x="2" y="10"/>
                  </a:lnTo>
                  <a:lnTo>
                    <a:pt x="2" y="8"/>
                  </a:lnTo>
                  <a:lnTo>
                    <a:pt x="4" y="8"/>
                  </a:lnTo>
                  <a:lnTo>
                    <a:pt x="4" y="7"/>
                  </a:lnTo>
                  <a:lnTo>
                    <a:pt x="5" y="7"/>
                  </a:lnTo>
                  <a:lnTo>
                    <a:pt x="5" y="5"/>
                  </a:lnTo>
                  <a:lnTo>
                    <a:pt x="7" y="5"/>
                  </a:lnTo>
                  <a:lnTo>
                    <a:pt x="7" y="3"/>
                  </a:lnTo>
                  <a:lnTo>
                    <a:pt x="9" y="3"/>
                  </a:lnTo>
                  <a:lnTo>
                    <a:pt x="9" y="1"/>
                  </a:lnTo>
                  <a:lnTo>
                    <a:pt x="10" y="1"/>
                  </a:lnTo>
                  <a:lnTo>
                    <a:pt x="12" y="1"/>
                  </a:lnTo>
                  <a:lnTo>
                    <a:pt x="14" y="1"/>
                  </a:lnTo>
                  <a:lnTo>
                    <a:pt x="15" y="1"/>
                  </a:lnTo>
                  <a:lnTo>
                    <a:pt x="15" y="0"/>
                  </a:lnTo>
                  <a:lnTo>
                    <a:pt x="17" y="0"/>
                  </a:lnTo>
                  <a:lnTo>
                    <a:pt x="19" y="0"/>
                  </a:lnTo>
                  <a:lnTo>
                    <a:pt x="20" y="0"/>
                  </a:lnTo>
                  <a:lnTo>
                    <a:pt x="20" y="1"/>
                  </a:lnTo>
                  <a:lnTo>
                    <a:pt x="22" y="1"/>
                  </a:lnTo>
                  <a:lnTo>
                    <a:pt x="24" y="1"/>
                  </a:lnTo>
                  <a:lnTo>
                    <a:pt x="25" y="1"/>
                  </a:lnTo>
                  <a:lnTo>
                    <a:pt x="25" y="3"/>
                  </a:lnTo>
                  <a:lnTo>
                    <a:pt x="27" y="3"/>
                  </a:lnTo>
                  <a:lnTo>
                    <a:pt x="29" y="3"/>
                  </a:lnTo>
                  <a:lnTo>
                    <a:pt x="29" y="5"/>
                  </a:lnTo>
                  <a:lnTo>
                    <a:pt x="30" y="5"/>
                  </a:lnTo>
                  <a:lnTo>
                    <a:pt x="30" y="7"/>
                  </a:lnTo>
                  <a:lnTo>
                    <a:pt x="30" y="8"/>
                  </a:lnTo>
                  <a:lnTo>
                    <a:pt x="32" y="8"/>
                  </a:lnTo>
                  <a:lnTo>
                    <a:pt x="32" y="10"/>
                  </a:lnTo>
                  <a:lnTo>
                    <a:pt x="32" y="12"/>
                  </a:lnTo>
                  <a:lnTo>
                    <a:pt x="34" y="12"/>
                  </a:lnTo>
                  <a:lnTo>
                    <a:pt x="34" y="13"/>
                  </a:lnTo>
                  <a:lnTo>
                    <a:pt x="34" y="15"/>
                  </a:lnTo>
                  <a:lnTo>
                    <a:pt x="34" y="17"/>
                  </a:lnTo>
                  <a:lnTo>
                    <a:pt x="35" y="17"/>
                  </a:lnTo>
                  <a:lnTo>
                    <a:pt x="35" y="19"/>
                  </a:lnTo>
                  <a:lnTo>
                    <a:pt x="35" y="20"/>
                  </a:lnTo>
                  <a:lnTo>
                    <a:pt x="35" y="22"/>
                  </a:lnTo>
                  <a:lnTo>
                    <a:pt x="35" y="24"/>
                  </a:lnTo>
                  <a:lnTo>
                    <a:pt x="35" y="26"/>
                  </a:lnTo>
                  <a:lnTo>
                    <a:pt x="35" y="27"/>
                  </a:lnTo>
                  <a:lnTo>
                    <a:pt x="35" y="29"/>
                  </a:lnTo>
                  <a:lnTo>
                    <a:pt x="35" y="31"/>
                  </a:lnTo>
                  <a:lnTo>
                    <a:pt x="35" y="32"/>
                  </a:lnTo>
                  <a:lnTo>
                    <a:pt x="35" y="34"/>
                  </a:lnTo>
                  <a:lnTo>
                    <a:pt x="35" y="36"/>
                  </a:lnTo>
                  <a:lnTo>
                    <a:pt x="34" y="36"/>
                  </a:lnTo>
                  <a:lnTo>
                    <a:pt x="34" y="38"/>
                  </a:lnTo>
                  <a:lnTo>
                    <a:pt x="34" y="39"/>
                  </a:lnTo>
                  <a:lnTo>
                    <a:pt x="34" y="41"/>
                  </a:lnTo>
                  <a:lnTo>
                    <a:pt x="32" y="41"/>
                  </a:lnTo>
                  <a:lnTo>
                    <a:pt x="32" y="43"/>
                  </a:lnTo>
                  <a:lnTo>
                    <a:pt x="32" y="45"/>
                  </a:lnTo>
                  <a:lnTo>
                    <a:pt x="30" y="45"/>
                  </a:lnTo>
                  <a:lnTo>
                    <a:pt x="30" y="46"/>
                  </a:lnTo>
                  <a:lnTo>
                    <a:pt x="29" y="48"/>
                  </a:lnTo>
                  <a:lnTo>
                    <a:pt x="27" y="48"/>
                  </a:lnTo>
                  <a:lnTo>
                    <a:pt x="27" y="50"/>
                  </a:lnTo>
                  <a:lnTo>
                    <a:pt x="25" y="50"/>
                  </a:lnTo>
                  <a:lnTo>
                    <a:pt x="25" y="51"/>
                  </a:lnTo>
                  <a:lnTo>
                    <a:pt x="24" y="51"/>
                  </a:lnTo>
                  <a:lnTo>
                    <a:pt x="22" y="51"/>
                  </a:lnTo>
                  <a:lnTo>
                    <a:pt x="20" y="51"/>
                  </a:lnTo>
                  <a:lnTo>
                    <a:pt x="19" y="51"/>
                  </a:lnTo>
                  <a:lnTo>
                    <a:pt x="17" y="51"/>
                  </a:lnTo>
                  <a:lnTo>
                    <a:pt x="15" y="51"/>
                  </a:lnTo>
                  <a:lnTo>
                    <a:pt x="14" y="51"/>
                  </a:lnTo>
                  <a:lnTo>
                    <a:pt x="12" y="51"/>
                  </a:lnTo>
                  <a:lnTo>
                    <a:pt x="10" y="51"/>
                  </a:lnTo>
                  <a:lnTo>
                    <a:pt x="10" y="50"/>
                  </a:lnTo>
                  <a:lnTo>
                    <a:pt x="9" y="50"/>
                  </a:lnTo>
                  <a:lnTo>
                    <a:pt x="7" y="50"/>
                  </a:lnTo>
                  <a:lnTo>
                    <a:pt x="7" y="48"/>
                  </a:lnTo>
                  <a:lnTo>
                    <a:pt x="5" y="48"/>
                  </a:lnTo>
                  <a:lnTo>
                    <a:pt x="5" y="46"/>
                  </a:lnTo>
                  <a:lnTo>
                    <a:pt x="4" y="46"/>
                  </a:lnTo>
                  <a:lnTo>
                    <a:pt x="4" y="45"/>
                  </a:lnTo>
                  <a:lnTo>
                    <a:pt x="4" y="43"/>
                  </a:lnTo>
                  <a:lnTo>
                    <a:pt x="2" y="43"/>
                  </a:lnTo>
                  <a:lnTo>
                    <a:pt x="2" y="41"/>
                  </a:lnTo>
                  <a:lnTo>
                    <a:pt x="2" y="39"/>
                  </a:lnTo>
                  <a:lnTo>
                    <a:pt x="0" y="39"/>
                  </a:lnTo>
                  <a:lnTo>
                    <a:pt x="0" y="38"/>
                  </a:lnTo>
                  <a:lnTo>
                    <a:pt x="0" y="36"/>
                  </a:lnTo>
                  <a:lnTo>
                    <a:pt x="0" y="34"/>
                  </a:lnTo>
                  <a:lnTo>
                    <a:pt x="0" y="32"/>
                  </a:lnTo>
                  <a:lnTo>
                    <a:pt x="0" y="31"/>
                  </a:lnTo>
                  <a:lnTo>
                    <a:pt x="0" y="29"/>
                  </a:lnTo>
                  <a:lnTo>
                    <a:pt x="0" y="27"/>
                  </a:lnTo>
                  <a:lnTo>
                    <a:pt x="0" y="26"/>
                  </a:lnTo>
                  <a:close/>
                  <a:moveTo>
                    <a:pt x="7" y="26"/>
                  </a:moveTo>
                  <a:lnTo>
                    <a:pt x="7" y="27"/>
                  </a:lnTo>
                  <a:lnTo>
                    <a:pt x="7" y="29"/>
                  </a:lnTo>
                  <a:lnTo>
                    <a:pt x="7" y="31"/>
                  </a:lnTo>
                  <a:lnTo>
                    <a:pt x="7" y="32"/>
                  </a:lnTo>
                  <a:lnTo>
                    <a:pt x="7" y="34"/>
                  </a:lnTo>
                  <a:lnTo>
                    <a:pt x="7" y="36"/>
                  </a:lnTo>
                  <a:lnTo>
                    <a:pt x="7" y="38"/>
                  </a:lnTo>
                  <a:lnTo>
                    <a:pt x="7" y="39"/>
                  </a:lnTo>
                  <a:lnTo>
                    <a:pt x="9" y="39"/>
                  </a:lnTo>
                  <a:lnTo>
                    <a:pt x="9" y="41"/>
                  </a:lnTo>
                  <a:lnTo>
                    <a:pt x="9" y="43"/>
                  </a:lnTo>
                  <a:lnTo>
                    <a:pt x="10" y="43"/>
                  </a:lnTo>
                  <a:lnTo>
                    <a:pt x="10" y="45"/>
                  </a:lnTo>
                  <a:lnTo>
                    <a:pt x="12" y="45"/>
                  </a:lnTo>
                  <a:lnTo>
                    <a:pt x="12" y="46"/>
                  </a:lnTo>
                  <a:lnTo>
                    <a:pt x="14" y="46"/>
                  </a:lnTo>
                  <a:lnTo>
                    <a:pt x="15" y="46"/>
                  </a:lnTo>
                  <a:lnTo>
                    <a:pt x="17" y="46"/>
                  </a:lnTo>
                  <a:lnTo>
                    <a:pt x="19" y="46"/>
                  </a:lnTo>
                  <a:lnTo>
                    <a:pt x="20" y="46"/>
                  </a:lnTo>
                  <a:lnTo>
                    <a:pt x="22" y="46"/>
                  </a:lnTo>
                  <a:lnTo>
                    <a:pt x="22" y="45"/>
                  </a:lnTo>
                  <a:lnTo>
                    <a:pt x="24" y="45"/>
                  </a:lnTo>
                  <a:lnTo>
                    <a:pt x="25" y="43"/>
                  </a:lnTo>
                  <a:lnTo>
                    <a:pt x="25" y="41"/>
                  </a:lnTo>
                  <a:lnTo>
                    <a:pt x="27" y="41"/>
                  </a:lnTo>
                  <a:lnTo>
                    <a:pt x="27" y="39"/>
                  </a:lnTo>
                  <a:lnTo>
                    <a:pt x="27" y="38"/>
                  </a:lnTo>
                  <a:lnTo>
                    <a:pt x="27" y="36"/>
                  </a:lnTo>
                  <a:lnTo>
                    <a:pt x="27" y="34"/>
                  </a:lnTo>
                  <a:lnTo>
                    <a:pt x="29" y="34"/>
                  </a:lnTo>
                  <a:lnTo>
                    <a:pt x="29" y="32"/>
                  </a:lnTo>
                  <a:lnTo>
                    <a:pt x="29" y="31"/>
                  </a:lnTo>
                  <a:lnTo>
                    <a:pt x="29" y="29"/>
                  </a:lnTo>
                  <a:lnTo>
                    <a:pt x="29" y="27"/>
                  </a:lnTo>
                  <a:lnTo>
                    <a:pt x="29" y="26"/>
                  </a:lnTo>
                  <a:lnTo>
                    <a:pt x="29" y="24"/>
                  </a:lnTo>
                  <a:lnTo>
                    <a:pt x="29" y="22"/>
                  </a:lnTo>
                  <a:lnTo>
                    <a:pt x="29" y="20"/>
                  </a:lnTo>
                  <a:lnTo>
                    <a:pt x="29" y="19"/>
                  </a:lnTo>
                  <a:lnTo>
                    <a:pt x="27" y="17"/>
                  </a:lnTo>
                  <a:lnTo>
                    <a:pt x="27" y="15"/>
                  </a:lnTo>
                  <a:lnTo>
                    <a:pt x="27" y="13"/>
                  </a:lnTo>
                  <a:lnTo>
                    <a:pt x="27" y="12"/>
                  </a:lnTo>
                  <a:lnTo>
                    <a:pt x="25" y="12"/>
                  </a:lnTo>
                  <a:lnTo>
                    <a:pt x="25" y="10"/>
                  </a:lnTo>
                  <a:lnTo>
                    <a:pt x="25" y="8"/>
                  </a:lnTo>
                  <a:lnTo>
                    <a:pt x="24" y="8"/>
                  </a:lnTo>
                  <a:lnTo>
                    <a:pt x="22" y="7"/>
                  </a:lnTo>
                  <a:lnTo>
                    <a:pt x="20" y="7"/>
                  </a:lnTo>
                  <a:lnTo>
                    <a:pt x="19" y="7"/>
                  </a:lnTo>
                  <a:lnTo>
                    <a:pt x="19" y="5"/>
                  </a:lnTo>
                  <a:lnTo>
                    <a:pt x="17" y="5"/>
                  </a:lnTo>
                  <a:lnTo>
                    <a:pt x="15" y="5"/>
                  </a:lnTo>
                  <a:lnTo>
                    <a:pt x="15" y="7"/>
                  </a:lnTo>
                  <a:lnTo>
                    <a:pt x="14" y="7"/>
                  </a:lnTo>
                  <a:lnTo>
                    <a:pt x="12" y="7"/>
                  </a:lnTo>
                  <a:lnTo>
                    <a:pt x="12" y="8"/>
                  </a:lnTo>
                  <a:lnTo>
                    <a:pt x="10" y="8"/>
                  </a:lnTo>
                  <a:lnTo>
                    <a:pt x="10" y="10"/>
                  </a:lnTo>
                  <a:lnTo>
                    <a:pt x="9" y="10"/>
                  </a:lnTo>
                  <a:lnTo>
                    <a:pt x="9" y="12"/>
                  </a:lnTo>
                  <a:lnTo>
                    <a:pt x="9" y="13"/>
                  </a:lnTo>
                  <a:lnTo>
                    <a:pt x="7" y="13"/>
                  </a:lnTo>
                  <a:lnTo>
                    <a:pt x="7" y="15"/>
                  </a:lnTo>
                  <a:lnTo>
                    <a:pt x="7" y="17"/>
                  </a:lnTo>
                  <a:lnTo>
                    <a:pt x="7" y="19"/>
                  </a:lnTo>
                  <a:lnTo>
                    <a:pt x="7" y="20"/>
                  </a:lnTo>
                  <a:lnTo>
                    <a:pt x="7" y="22"/>
                  </a:lnTo>
                  <a:lnTo>
                    <a:pt x="7" y="24"/>
                  </a:lnTo>
                  <a:lnTo>
                    <a:pt x="7" y="26"/>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27" name="Freeform 157"/>
            <p:cNvSpPr>
              <a:spLocks noEditPoints="1"/>
            </p:cNvSpPr>
            <p:nvPr/>
          </p:nvSpPr>
          <p:spPr bwMode="auto">
            <a:xfrm>
              <a:off x="2875" y="1519"/>
              <a:ext cx="35" cy="51"/>
            </a:xfrm>
            <a:custGeom>
              <a:avLst/>
              <a:gdLst>
                <a:gd name="T0" fmla="*/ 0 w 35"/>
                <a:gd name="T1" fmla="*/ 22 h 51"/>
                <a:gd name="T2" fmla="*/ 0 w 35"/>
                <a:gd name="T3" fmla="*/ 17 h 51"/>
                <a:gd name="T4" fmla="*/ 2 w 35"/>
                <a:gd name="T5" fmla="*/ 12 h 51"/>
                <a:gd name="T6" fmla="*/ 4 w 35"/>
                <a:gd name="T7" fmla="*/ 8 h 51"/>
                <a:gd name="T8" fmla="*/ 7 w 35"/>
                <a:gd name="T9" fmla="*/ 5 h 51"/>
                <a:gd name="T10" fmla="*/ 10 w 35"/>
                <a:gd name="T11" fmla="*/ 3 h 51"/>
                <a:gd name="T12" fmla="*/ 14 w 35"/>
                <a:gd name="T13" fmla="*/ 1 h 51"/>
                <a:gd name="T14" fmla="*/ 17 w 35"/>
                <a:gd name="T15" fmla="*/ 0 h 51"/>
                <a:gd name="T16" fmla="*/ 20 w 35"/>
                <a:gd name="T17" fmla="*/ 1 h 51"/>
                <a:gd name="T18" fmla="*/ 25 w 35"/>
                <a:gd name="T19" fmla="*/ 1 h 51"/>
                <a:gd name="T20" fmla="*/ 29 w 35"/>
                <a:gd name="T21" fmla="*/ 3 h 51"/>
                <a:gd name="T22" fmla="*/ 30 w 35"/>
                <a:gd name="T23" fmla="*/ 7 h 51"/>
                <a:gd name="T24" fmla="*/ 34 w 35"/>
                <a:gd name="T25" fmla="*/ 10 h 51"/>
                <a:gd name="T26" fmla="*/ 35 w 35"/>
                <a:gd name="T27" fmla="*/ 13 h 51"/>
                <a:gd name="T28" fmla="*/ 35 w 35"/>
                <a:gd name="T29" fmla="*/ 19 h 51"/>
                <a:gd name="T30" fmla="*/ 35 w 35"/>
                <a:gd name="T31" fmla="*/ 24 h 51"/>
                <a:gd name="T32" fmla="*/ 35 w 35"/>
                <a:gd name="T33" fmla="*/ 29 h 51"/>
                <a:gd name="T34" fmla="*/ 35 w 35"/>
                <a:gd name="T35" fmla="*/ 34 h 51"/>
                <a:gd name="T36" fmla="*/ 35 w 35"/>
                <a:gd name="T37" fmla="*/ 39 h 51"/>
                <a:gd name="T38" fmla="*/ 34 w 35"/>
                <a:gd name="T39" fmla="*/ 43 h 51"/>
                <a:gd name="T40" fmla="*/ 32 w 35"/>
                <a:gd name="T41" fmla="*/ 46 h 51"/>
                <a:gd name="T42" fmla="*/ 29 w 35"/>
                <a:gd name="T43" fmla="*/ 48 h 51"/>
                <a:gd name="T44" fmla="*/ 25 w 35"/>
                <a:gd name="T45" fmla="*/ 50 h 51"/>
                <a:gd name="T46" fmla="*/ 22 w 35"/>
                <a:gd name="T47" fmla="*/ 51 h 51"/>
                <a:gd name="T48" fmla="*/ 17 w 35"/>
                <a:gd name="T49" fmla="*/ 51 h 51"/>
                <a:gd name="T50" fmla="*/ 12 w 35"/>
                <a:gd name="T51" fmla="*/ 51 h 51"/>
                <a:gd name="T52" fmla="*/ 9 w 35"/>
                <a:gd name="T53" fmla="*/ 50 h 51"/>
                <a:gd name="T54" fmla="*/ 5 w 35"/>
                <a:gd name="T55" fmla="*/ 46 h 51"/>
                <a:gd name="T56" fmla="*/ 2 w 35"/>
                <a:gd name="T57" fmla="*/ 41 h 51"/>
                <a:gd name="T58" fmla="*/ 2 w 35"/>
                <a:gd name="T59" fmla="*/ 36 h 51"/>
                <a:gd name="T60" fmla="*/ 0 w 35"/>
                <a:gd name="T61" fmla="*/ 32 h 51"/>
                <a:gd name="T62" fmla="*/ 0 w 35"/>
                <a:gd name="T63" fmla="*/ 27 h 51"/>
                <a:gd name="T64" fmla="*/ 7 w 35"/>
                <a:gd name="T65" fmla="*/ 27 h 51"/>
                <a:gd name="T66" fmla="*/ 7 w 35"/>
                <a:gd name="T67" fmla="*/ 32 h 51"/>
                <a:gd name="T68" fmla="*/ 9 w 35"/>
                <a:gd name="T69" fmla="*/ 38 h 51"/>
                <a:gd name="T70" fmla="*/ 10 w 35"/>
                <a:gd name="T71" fmla="*/ 41 h 51"/>
                <a:gd name="T72" fmla="*/ 14 w 35"/>
                <a:gd name="T73" fmla="*/ 45 h 51"/>
                <a:gd name="T74" fmla="*/ 17 w 35"/>
                <a:gd name="T75" fmla="*/ 46 h 51"/>
                <a:gd name="T76" fmla="*/ 22 w 35"/>
                <a:gd name="T77" fmla="*/ 46 h 51"/>
                <a:gd name="T78" fmla="*/ 25 w 35"/>
                <a:gd name="T79" fmla="*/ 45 h 51"/>
                <a:gd name="T80" fmla="*/ 27 w 35"/>
                <a:gd name="T81" fmla="*/ 41 h 51"/>
                <a:gd name="T82" fmla="*/ 29 w 35"/>
                <a:gd name="T83" fmla="*/ 38 h 51"/>
                <a:gd name="T84" fmla="*/ 29 w 35"/>
                <a:gd name="T85" fmla="*/ 32 h 51"/>
                <a:gd name="T86" fmla="*/ 29 w 35"/>
                <a:gd name="T87" fmla="*/ 27 h 51"/>
                <a:gd name="T88" fmla="*/ 29 w 35"/>
                <a:gd name="T89" fmla="*/ 22 h 51"/>
                <a:gd name="T90" fmla="*/ 29 w 35"/>
                <a:gd name="T91" fmla="*/ 17 h 51"/>
                <a:gd name="T92" fmla="*/ 27 w 35"/>
                <a:gd name="T93" fmla="*/ 13 h 51"/>
                <a:gd name="T94" fmla="*/ 25 w 35"/>
                <a:gd name="T95" fmla="*/ 10 h 51"/>
                <a:gd name="T96" fmla="*/ 24 w 35"/>
                <a:gd name="T97" fmla="*/ 7 h 51"/>
                <a:gd name="T98" fmla="*/ 20 w 35"/>
                <a:gd name="T99" fmla="*/ 5 h 51"/>
                <a:gd name="T100" fmla="*/ 15 w 35"/>
                <a:gd name="T101" fmla="*/ 7 h 51"/>
                <a:gd name="T102" fmla="*/ 12 w 35"/>
                <a:gd name="T103" fmla="*/ 8 h 51"/>
                <a:gd name="T104" fmla="*/ 10 w 35"/>
                <a:gd name="T105" fmla="*/ 12 h 51"/>
                <a:gd name="T106" fmla="*/ 9 w 35"/>
                <a:gd name="T107" fmla="*/ 15 h 51"/>
                <a:gd name="T108" fmla="*/ 7 w 35"/>
                <a:gd name="T109" fmla="*/ 20 h 51"/>
                <a:gd name="T110" fmla="*/ 7 w 35"/>
                <a:gd name="T111" fmla="*/ 26 h 51"/>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5"/>
                <a:gd name="T169" fmla="*/ 0 h 51"/>
                <a:gd name="T170" fmla="*/ 35 w 35"/>
                <a:gd name="T171" fmla="*/ 51 h 51"/>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5" h="51">
                  <a:moveTo>
                    <a:pt x="0" y="26"/>
                  </a:moveTo>
                  <a:lnTo>
                    <a:pt x="0" y="24"/>
                  </a:lnTo>
                  <a:lnTo>
                    <a:pt x="0" y="22"/>
                  </a:lnTo>
                  <a:lnTo>
                    <a:pt x="0" y="20"/>
                  </a:lnTo>
                  <a:lnTo>
                    <a:pt x="0" y="19"/>
                  </a:lnTo>
                  <a:lnTo>
                    <a:pt x="0" y="17"/>
                  </a:lnTo>
                  <a:lnTo>
                    <a:pt x="2" y="15"/>
                  </a:lnTo>
                  <a:lnTo>
                    <a:pt x="2" y="13"/>
                  </a:lnTo>
                  <a:lnTo>
                    <a:pt x="2" y="12"/>
                  </a:lnTo>
                  <a:lnTo>
                    <a:pt x="2" y="10"/>
                  </a:lnTo>
                  <a:lnTo>
                    <a:pt x="4" y="10"/>
                  </a:lnTo>
                  <a:lnTo>
                    <a:pt x="4" y="8"/>
                  </a:lnTo>
                  <a:lnTo>
                    <a:pt x="5" y="7"/>
                  </a:lnTo>
                  <a:lnTo>
                    <a:pt x="5" y="5"/>
                  </a:lnTo>
                  <a:lnTo>
                    <a:pt x="7" y="5"/>
                  </a:lnTo>
                  <a:lnTo>
                    <a:pt x="7" y="3"/>
                  </a:lnTo>
                  <a:lnTo>
                    <a:pt x="9" y="3"/>
                  </a:lnTo>
                  <a:lnTo>
                    <a:pt x="10" y="3"/>
                  </a:lnTo>
                  <a:lnTo>
                    <a:pt x="10" y="1"/>
                  </a:lnTo>
                  <a:lnTo>
                    <a:pt x="12" y="1"/>
                  </a:lnTo>
                  <a:lnTo>
                    <a:pt x="14" y="1"/>
                  </a:lnTo>
                  <a:lnTo>
                    <a:pt x="15" y="1"/>
                  </a:lnTo>
                  <a:lnTo>
                    <a:pt x="15" y="0"/>
                  </a:lnTo>
                  <a:lnTo>
                    <a:pt x="17" y="0"/>
                  </a:lnTo>
                  <a:lnTo>
                    <a:pt x="19" y="0"/>
                  </a:lnTo>
                  <a:lnTo>
                    <a:pt x="20" y="0"/>
                  </a:lnTo>
                  <a:lnTo>
                    <a:pt x="20" y="1"/>
                  </a:lnTo>
                  <a:lnTo>
                    <a:pt x="22" y="1"/>
                  </a:lnTo>
                  <a:lnTo>
                    <a:pt x="24" y="1"/>
                  </a:lnTo>
                  <a:lnTo>
                    <a:pt x="25" y="1"/>
                  </a:lnTo>
                  <a:lnTo>
                    <a:pt x="27" y="1"/>
                  </a:lnTo>
                  <a:lnTo>
                    <a:pt x="27" y="3"/>
                  </a:lnTo>
                  <a:lnTo>
                    <a:pt x="29" y="3"/>
                  </a:lnTo>
                  <a:lnTo>
                    <a:pt x="29" y="5"/>
                  </a:lnTo>
                  <a:lnTo>
                    <a:pt x="30" y="5"/>
                  </a:lnTo>
                  <a:lnTo>
                    <a:pt x="30" y="7"/>
                  </a:lnTo>
                  <a:lnTo>
                    <a:pt x="32" y="7"/>
                  </a:lnTo>
                  <a:lnTo>
                    <a:pt x="32" y="8"/>
                  </a:lnTo>
                  <a:lnTo>
                    <a:pt x="34" y="10"/>
                  </a:lnTo>
                  <a:lnTo>
                    <a:pt x="34" y="12"/>
                  </a:lnTo>
                  <a:lnTo>
                    <a:pt x="34" y="13"/>
                  </a:lnTo>
                  <a:lnTo>
                    <a:pt x="35" y="13"/>
                  </a:lnTo>
                  <a:lnTo>
                    <a:pt x="35" y="15"/>
                  </a:lnTo>
                  <a:lnTo>
                    <a:pt x="35" y="17"/>
                  </a:lnTo>
                  <a:lnTo>
                    <a:pt x="35" y="19"/>
                  </a:lnTo>
                  <a:lnTo>
                    <a:pt x="35" y="20"/>
                  </a:lnTo>
                  <a:lnTo>
                    <a:pt x="35" y="22"/>
                  </a:lnTo>
                  <a:lnTo>
                    <a:pt x="35" y="24"/>
                  </a:lnTo>
                  <a:lnTo>
                    <a:pt x="35" y="26"/>
                  </a:lnTo>
                  <a:lnTo>
                    <a:pt x="35" y="27"/>
                  </a:lnTo>
                  <a:lnTo>
                    <a:pt x="35" y="29"/>
                  </a:lnTo>
                  <a:lnTo>
                    <a:pt x="35" y="31"/>
                  </a:lnTo>
                  <a:lnTo>
                    <a:pt x="35" y="32"/>
                  </a:lnTo>
                  <a:lnTo>
                    <a:pt x="35" y="34"/>
                  </a:lnTo>
                  <a:lnTo>
                    <a:pt x="35" y="36"/>
                  </a:lnTo>
                  <a:lnTo>
                    <a:pt x="35" y="38"/>
                  </a:lnTo>
                  <a:lnTo>
                    <a:pt x="35" y="39"/>
                  </a:lnTo>
                  <a:lnTo>
                    <a:pt x="34" y="39"/>
                  </a:lnTo>
                  <a:lnTo>
                    <a:pt x="34" y="41"/>
                  </a:lnTo>
                  <a:lnTo>
                    <a:pt x="34" y="43"/>
                  </a:lnTo>
                  <a:lnTo>
                    <a:pt x="32" y="43"/>
                  </a:lnTo>
                  <a:lnTo>
                    <a:pt x="32" y="45"/>
                  </a:lnTo>
                  <a:lnTo>
                    <a:pt x="32" y="46"/>
                  </a:lnTo>
                  <a:lnTo>
                    <a:pt x="30" y="46"/>
                  </a:lnTo>
                  <a:lnTo>
                    <a:pt x="30" y="48"/>
                  </a:lnTo>
                  <a:lnTo>
                    <a:pt x="29" y="48"/>
                  </a:lnTo>
                  <a:lnTo>
                    <a:pt x="29" y="50"/>
                  </a:lnTo>
                  <a:lnTo>
                    <a:pt x="27" y="50"/>
                  </a:lnTo>
                  <a:lnTo>
                    <a:pt x="25" y="50"/>
                  </a:lnTo>
                  <a:lnTo>
                    <a:pt x="25" y="51"/>
                  </a:lnTo>
                  <a:lnTo>
                    <a:pt x="24" y="51"/>
                  </a:lnTo>
                  <a:lnTo>
                    <a:pt x="22" y="51"/>
                  </a:lnTo>
                  <a:lnTo>
                    <a:pt x="20" y="51"/>
                  </a:lnTo>
                  <a:lnTo>
                    <a:pt x="19" y="51"/>
                  </a:lnTo>
                  <a:lnTo>
                    <a:pt x="17" y="51"/>
                  </a:lnTo>
                  <a:lnTo>
                    <a:pt x="15" y="51"/>
                  </a:lnTo>
                  <a:lnTo>
                    <a:pt x="14" y="51"/>
                  </a:lnTo>
                  <a:lnTo>
                    <a:pt x="12" y="51"/>
                  </a:lnTo>
                  <a:lnTo>
                    <a:pt x="10" y="51"/>
                  </a:lnTo>
                  <a:lnTo>
                    <a:pt x="10" y="50"/>
                  </a:lnTo>
                  <a:lnTo>
                    <a:pt x="9" y="50"/>
                  </a:lnTo>
                  <a:lnTo>
                    <a:pt x="9" y="48"/>
                  </a:lnTo>
                  <a:lnTo>
                    <a:pt x="7" y="48"/>
                  </a:lnTo>
                  <a:lnTo>
                    <a:pt x="5" y="46"/>
                  </a:lnTo>
                  <a:lnTo>
                    <a:pt x="4" y="45"/>
                  </a:lnTo>
                  <a:lnTo>
                    <a:pt x="4" y="43"/>
                  </a:lnTo>
                  <a:lnTo>
                    <a:pt x="2" y="41"/>
                  </a:lnTo>
                  <a:lnTo>
                    <a:pt x="2" y="39"/>
                  </a:lnTo>
                  <a:lnTo>
                    <a:pt x="2" y="38"/>
                  </a:lnTo>
                  <a:lnTo>
                    <a:pt x="2" y="36"/>
                  </a:lnTo>
                  <a:lnTo>
                    <a:pt x="0" y="36"/>
                  </a:lnTo>
                  <a:lnTo>
                    <a:pt x="0" y="34"/>
                  </a:lnTo>
                  <a:lnTo>
                    <a:pt x="0" y="32"/>
                  </a:lnTo>
                  <a:lnTo>
                    <a:pt x="0" y="31"/>
                  </a:lnTo>
                  <a:lnTo>
                    <a:pt x="0" y="29"/>
                  </a:lnTo>
                  <a:lnTo>
                    <a:pt x="0" y="27"/>
                  </a:lnTo>
                  <a:lnTo>
                    <a:pt x="0" y="26"/>
                  </a:lnTo>
                  <a:close/>
                  <a:moveTo>
                    <a:pt x="7" y="26"/>
                  </a:moveTo>
                  <a:lnTo>
                    <a:pt x="7" y="27"/>
                  </a:lnTo>
                  <a:lnTo>
                    <a:pt x="7" y="29"/>
                  </a:lnTo>
                  <a:lnTo>
                    <a:pt x="7" y="31"/>
                  </a:lnTo>
                  <a:lnTo>
                    <a:pt x="7" y="32"/>
                  </a:lnTo>
                  <a:lnTo>
                    <a:pt x="7" y="34"/>
                  </a:lnTo>
                  <a:lnTo>
                    <a:pt x="9" y="36"/>
                  </a:lnTo>
                  <a:lnTo>
                    <a:pt x="9" y="38"/>
                  </a:lnTo>
                  <a:lnTo>
                    <a:pt x="9" y="39"/>
                  </a:lnTo>
                  <a:lnTo>
                    <a:pt x="9" y="41"/>
                  </a:lnTo>
                  <a:lnTo>
                    <a:pt x="10" y="41"/>
                  </a:lnTo>
                  <a:lnTo>
                    <a:pt x="10" y="43"/>
                  </a:lnTo>
                  <a:lnTo>
                    <a:pt x="12" y="45"/>
                  </a:lnTo>
                  <a:lnTo>
                    <a:pt x="14" y="45"/>
                  </a:lnTo>
                  <a:lnTo>
                    <a:pt x="14" y="46"/>
                  </a:lnTo>
                  <a:lnTo>
                    <a:pt x="15" y="46"/>
                  </a:lnTo>
                  <a:lnTo>
                    <a:pt x="17" y="46"/>
                  </a:lnTo>
                  <a:lnTo>
                    <a:pt x="19" y="46"/>
                  </a:lnTo>
                  <a:lnTo>
                    <a:pt x="20" y="46"/>
                  </a:lnTo>
                  <a:lnTo>
                    <a:pt x="22" y="46"/>
                  </a:lnTo>
                  <a:lnTo>
                    <a:pt x="24" y="46"/>
                  </a:lnTo>
                  <a:lnTo>
                    <a:pt x="24" y="45"/>
                  </a:lnTo>
                  <a:lnTo>
                    <a:pt x="25" y="45"/>
                  </a:lnTo>
                  <a:lnTo>
                    <a:pt x="25" y="43"/>
                  </a:lnTo>
                  <a:lnTo>
                    <a:pt x="27" y="43"/>
                  </a:lnTo>
                  <a:lnTo>
                    <a:pt x="27" y="41"/>
                  </a:lnTo>
                  <a:lnTo>
                    <a:pt x="27" y="39"/>
                  </a:lnTo>
                  <a:lnTo>
                    <a:pt x="29" y="39"/>
                  </a:lnTo>
                  <a:lnTo>
                    <a:pt x="29" y="38"/>
                  </a:lnTo>
                  <a:lnTo>
                    <a:pt x="29" y="36"/>
                  </a:lnTo>
                  <a:lnTo>
                    <a:pt x="29" y="34"/>
                  </a:lnTo>
                  <a:lnTo>
                    <a:pt x="29" y="32"/>
                  </a:lnTo>
                  <a:lnTo>
                    <a:pt x="29" y="31"/>
                  </a:lnTo>
                  <a:lnTo>
                    <a:pt x="29" y="29"/>
                  </a:lnTo>
                  <a:lnTo>
                    <a:pt x="29" y="27"/>
                  </a:lnTo>
                  <a:lnTo>
                    <a:pt x="29" y="26"/>
                  </a:lnTo>
                  <a:lnTo>
                    <a:pt x="29" y="24"/>
                  </a:lnTo>
                  <a:lnTo>
                    <a:pt x="29" y="22"/>
                  </a:lnTo>
                  <a:lnTo>
                    <a:pt x="29" y="20"/>
                  </a:lnTo>
                  <a:lnTo>
                    <a:pt x="29" y="19"/>
                  </a:lnTo>
                  <a:lnTo>
                    <a:pt x="29" y="17"/>
                  </a:lnTo>
                  <a:lnTo>
                    <a:pt x="29" y="15"/>
                  </a:lnTo>
                  <a:lnTo>
                    <a:pt x="29" y="13"/>
                  </a:lnTo>
                  <a:lnTo>
                    <a:pt x="27" y="13"/>
                  </a:lnTo>
                  <a:lnTo>
                    <a:pt x="27" y="12"/>
                  </a:lnTo>
                  <a:lnTo>
                    <a:pt x="27" y="10"/>
                  </a:lnTo>
                  <a:lnTo>
                    <a:pt x="25" y="10"/>
                  </a:lnTo>
                  <a:lnTo>
                    <a:pt x="25" y="8"/>
                  </a:lnTo>
                  <a:lnTo>
                    <a:pt x="24" y="8"/>
                  </a:lnTo>
                  <a:lnTo>
                    <a:pt x="24" y="7"/>
                  </a:lnTo>
                  <a:lnTo>
                    <a:pt x="22" y="7"/>
                  </a:lnTo>
                  <a:lnTo>
                    <a:pt x="20" y="7"/>
                  </a:lnTo>
                  <a:lnTo>
                    <a:pt x="20" y="5"/>
                  </a:lnTo>
                  <a:lnTo>
                    <a:pt x="19" y="5"/>
                  </a:lnTo>
                  <a:lnTo>
                    <a:pt x="17" y="5"/>
                  </a:lnTo>
                  <a:lnTo>
                    <a:pt x="15" y="7"/>
                  </a:lnTo>
                  <a:lnTo>
                    <a:pt x="14" y="7"/>
                  </a:lnTo>
                  <a:lnTo>
                    <a:pt x="12" y="7"/>
                  </a:lnTo>
                  <a:lnTo>
                    <a:pt x="12" y="8"/>
                  </a:lnTo>
                  <a:lnTo>
                    <a:pt x="10" y="8"/>
                  </a:lnTo>
                  <a:lnTo>
                    <a:pt x="10" y="10"/>
                  </a:lnTo>
                  <a:lnTo>
                    <a:pt x="10" y="12"/>
                  </a:lnTo>
                  <a:lnTo>
                    <a:pt x="9" y="12"/>
                  </a:lnTo>
                  <a:lnTo>
                    <a:pt x="9" y="13"/>
                  </a:lnTo>
                  <a:lnTo>
                    <a:pt x="9" y="15"/>
                  </a:lnTo>
                  <a:lnTo>
                    <a:pt x="9" y="17"/>
                  </a:lnTo>
                  <a:lnTo>
                    <a:pt x="7" y="19"/>
                  </a:lnTo>
                  <a:lnTo>
                    <a:pt x="7" y="20"/>
                  </a:lnTo>
                  <a:lnTo>
                    <a:pt x="7" y="22"/>
                  </a:lnTo>
                  <a:lnTo>
                    <a:pt x="7" y="24"/>
                  </a:lnTo>
                  <a:lnTo>
                    <a:pt x="7" y="26"/>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28" name="Freeform 158"/>
            <p:cNvSpPr>
              <a:spLocks noEditPoints="1"/>
            </p:cNvSpPr>
            <p:nvPr/>
          </p:nvSpPr>
          <p:spPr bwMode="auto">
            <a:xfrm>
              <a:off x="2973" y="1576"/>
              <a:ext cx="35" cy="52"/>
            </a:xfrm>
            <a:custGeom>
              <a:avLst/>
              <a:gdLst>
                <a:gd name="T0" fmla="*/ 0 w 35"/>
                <a:gd name="T1" fmla="*/ 22 h 52"/>
                <a:gd name="T2" fmla="*/ 0 w 35"/>
                <a:gd name="T3" fmla="*/ 17 h 52"/>
                <a:gd name="T4" fmla="*/ 1 w 35"/>
                <a:gd name="T5" fmla="*/ 14 h 52"/>
                <a:gd name="T6" fmla="*/ 1 w 35"/>
                <a:gd name="T7" fmla="*/ 8 h 52"/>
                <a:gd name="T8" fmla="*/ 5 w 35"/>
                <a:gd name="T9" fmla="*/ 7 h 52"/>
                <a:gd name="T10" fmla="*/ 6 w 35"/>
                <a:gd name="T11" fmla="*/ 3 h 52"/>
                <a:gd name="T12" fmla="*/ 10 w 35"/>
                <a:gd name="T13" fmla="*/ 1 h 52"/>
                <a:gd name="T14" fmla="*/ 15 w 35"/>
                <a:gd name="T15" fmla="*/ 0 h 52"/>
                <a:gd name="T16" fmla="*/ 20 w 35"/>
                <a:gd name="T17" fmla="*/ 0 h 52"/>
                <a:gd name="T18" fmla="*/ 23 w 35"/>
                <a:gd name="T19" fmla="*/ 1 h 52"/>
                <a:gd name="T20" fmla="*/ 27 w 35"/>
                <a:gd name="T21" fmla="*/ 3 h 52"/>
                <a:gd name="T22" fmla="*/ 30 w 35"/>
                <a:gd name="T23" fmla="*/ 5 h 52"/>
                <a:gd name="T24" fmla="*/ 32 w 35"/>
                <a:gd name="T25" fmla="*/ 8 h 52"/>
                <a:gd name="T26" fmla="*/ 33 w 35"/>
                <a:gd name="T27" fmla="*/ 12 h 52"/>
                <a:gd name="T28" fmla="*/ 35 w 35"/>
                <a:gd name="T29" fmla="*/ 15 h 52"/>
                <a:gd name="T30" fmla="*/ 35 w 35"/>
                <a:gd name="T31" fmla="*/ 20 h 52"/>
                <a:gd name="T32" fmla="*/ 35 w 35"/>
                <a:gd name="T33" fmla="*/ 26 h 52"/>
                <a:gd name="T34" fmla="*/ 35 w 35"/>
                <a:gd name="T35" fmla="*/ 31 h 52"/>
                <a:gd name="T36" fmla="*/ 35 w 35"/>
                <a:gd name="T37" fmla="*/ 36 h 52"/>
                <a:gd name="T38" fmla="*/ 33 w 35"/>
                <a:gd name="T39" fmla="*/ 41 h 52"/>
                <a:gd name="T40" fmla="*/ 30 w 35"/>
                <a:gd name="T41" fmla="*/ 45 h 52"/>
                <a:gd name="T42" fmla="*/ 28 w 35"/>
                <a:gd name="T43" fmla="*/ 48 h 52"/>
                <a:gd name="T44" fmla="*/ 25 w 35"/>
                <a:gd name="T45" fmla="*/ 50 h 52"/>
                <a:gd name="T46" fmla="*/ 22 w 35"/>
                <a:gd name="T47" fmla="*/ 52 h 52"/>
                <a:gd name="T48" fmla="*/ 16 w 35"/>
                <a:gd name="T49" fmla="*/ 52 h 52"/>
                <a:gd name="T50" fmla="*/ 11 w 35"/>
                <a:gd name="T51" fmla="*/ 52 h 52"/>
                <a:gd name="T52" fmla="*/ 6 w 35"/>
                <a:gd name="T53" fmla="*/ 48 h 52"/>
                <a:gd name="T54" fmla="*/ 3 w 35"/>
                <a:gd name="T55" fmla="*/ 45 h 52"/>
                <a:gd name="T56" fmla="*/ 1 w 35"/>
                <a:gd name="T57" fmla="*/ 41 h 52"/>
                <a:gd name="T58" fmla="*/ 0 w 35"/>
                <a:gd name="T59" fmla="*/ 38 h 52"/>
                <a:gd name="T60" fmla="*/ 0 w 35"/>
                <a:gd name="T61" fmla="*/ 33 h 52"/>
                <a:gd name="T62" fmla="*/ 0 w 35"/>
                <a:gd name="T63" fmla="*/ 27 h 52"/>
                <a:gd name="T64" fmla="*/ 6 w 35"/>
                <a:gd name="T65" fmla="*/ 27 h 52"/>
                <a:gd name="T66" fmla="*/ 6 w 35"/>
                <a:gd name="T67" fmla="*/ 33 h 52"/>
                <a:gd name="T68" fmla="*/ 6 w 35"/>
                <a:gd name="T69" fmla="*/ 38 h 52"/>
                <a:gd name="T70" fmla="*/ 8 w 35"/>
                <a:gd name="T71" fmla="*/ 41 h 52"/>
                <a:gd name="T72" fmla="*/ 10 w 35"/>
                <a:gd name="T73" fmla="*/ 45 h 52"/>
                <a:gd name="T74" fmla="*/ 13 w 35"/>
                <a:gd name="T75" fmla="*/ 46 h 52"/>
                <a:gd name="T76" fmla="*/ 18 w 35"/>
                <a:gd name="T77" fmla="*/ 46 h 52"/>
                <a:gd name="T78" fmla="*/ 22 w 35"/>
                <a:gd name="T79" fmla="*/ 45 h 52"/>
                <a:gd name="T80" fmla="*/ 25 w 35"/>
                <a:gd name="T81" fmla="*/ 43 h 52"/>
                <a:gd name="T82" fmla="*/ 27 w 35"/>
                <a:gd name="T83" fmla="*/ 39 h 52"/>
                <a:gd name="T84" fmla="*/ 28 w 35"/>
                <a:gd name="T85" fmla="*/ 36 h 52"/>
                <a:gd name="T86" fmla="*/ 28 w 35"/>
                <a:gd name="T87" fmla="*/ 31 h 52"/>
                <a:gd name="T88" fmla="*/ 28 w 35"/>
                <a:gd name="T89" fmla="*/ 26 h 52"/>
                <a:gd name="T90" fmla="*/ 28 w 35"/>
                <a:gd name="T91" fmla="*/ 20 h 52"/>
                <a:gd name="T92" fmla="*/ 28 w 35"/>
                <a:gd name="T93" fmla="*/ 15 h 52"/>
                <a:gd name="T94" fmla="*/ 27 w 35"/>
                <a:gd name="T95" fmla="*/ 12 h 52"/>
                <a:gd name="T96" fmla="*/ 25 w 35"/>
                <a:gd name="T97" fmla="*/ 8 h 52"/>
                <a:gd name="T98" fmla="*/ 22 w 35"/>
                <a:gd name="T99" fmla="*/ 7 h 52"/>
                <a:gd name="T100" fmla="*/ 18 w 35"/>
                <a:gd name="T101" fmla="*/ 5 h 52"/>
                <a:gd name="T102" fmla="*/ 13 w 35"/>
                <a:gd name="T103" fmla="*/ 5 h 52"/>
                <a:gd name="T104" fmla="*/ 11 w 35"/>
                <a:gd name="T105" fmla="*/ 8 h 52"/>
                <a:gd name="T106" fmla="*/ 8 w 35"/>
                <a:gd name="T107" fmla="*/ 10 h 52"/>
                <a:gd name="T108" fmla="*/ 6 w 35"/>
                <a:gd name="T109" fmla="*/ 15 h 52"/>
                <a:gd name="T110" fmla="*/ 6 w 35"/>
                <a:gd name="T111" fmla="*/ 20 h 52"/>
                <a:gd name="T112" fmla="*/ 6 w 35"/>
                <a:gd name="T113" fmla="*/ 26 h 5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5"/>
                <a:gd name="T172" fmla="*/ 0 h 52"/>
                <a:gd name="T173" fmla="*/ 35 w 35"/>
                <a:gd name="T174" fmla="*/ 52 h 5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5" h="52">
                  <a:moveTo>
                    <a:pt x="0" y="26"/>
                  </a:moveTo>
                  <a:lnTo>
                    <a:pt x="0" y="24"/>
                  </a:lnTo>
                  <a:lnTo>
                    <a:pt x="0" y="22"/>
                  </a:lnTo>
                  <a:lnTo>
                    <a:pt x="0" y="20"/>
                  </a:lnTo>
                  <a:lnTo>
                    <a:pt x="0" y="19"/>
                  </a:lnTo>
                  <a:lnTo>
                    <a:pt x="0" y="17"/>
                  </a:lnTo>
                  <a:lnTo>
                    <a:pt x="0" y="15"/>
                  </a:lnTo>
                  <a:lnTo>
                    <a:pt x="0" y="14"/>
                  </a:lnTo>
                  <a:lnTo>
                    <a:pt x="1" y="14"/>
                  </a:lnTo>
                  <a:lnTo>
                    <a:pt x="1" y="12"/>
                  </a:lnTo>
                  <a:lnTo>
                    <a:pt x="1" y="10"/>
                  </a:lnTo>
                  <a:lnTo>
                    <a:pt x="1" y="8"/>
                  </a:lnTo>
                  <a:lnTo>
                    <a:pt x="3" y="8"/>
                  </a:lnTo>
                  <a:lnTo>
                    <a:pt x="3" y="7"/>
                  </a:lnTo>
                  <a:lnTo>
                    <a:pt x="5" y="7"/>
                  </a:lnTo>
                  <a:lnTo>
                    <a:pt x="5" y="5"/>
                  </a:lnTo>
                  <a:lnTo>
                    <a:pt x="6" y="5"/>
                  </a:lnTo>
                  <a:lnTo>
                    <a:pt x="6" y="3"/>
                  </a:lnTo>
                  <a:lnTo>
                    <a:pt x="8" y="3"/>
                  </a:lnTo>
                  <a:lnTo>
                    <a:pt x="8" y="1"/>
                  </a:lnTo>
                  <a:lnTo>
                    <a:pt x="10" y="1"/>
                  </a:lnTo>
                  <a:lnTo>
                    <a:pt x="11" y="1"/>
                  </a:lnTo>
                  <a:lnTo>
                    <a:pt x="13" y="0"/>
                  </a:lnTo>
                  <a:lnTo>
                    <a:pt x="15" y="0"/>
                  </a:lnTo>
                  <a:lnTo>
                    <a:pt x="16" y="0"/>
                  </a:lnTo>
                  <a:lnTo>
                    <a:pt x="18" y="0"/>
                  </a:lnTo>
                  <a:lnTo>
                    <a:pt x="20" y="0"/>
                  </a:lnTo>
                  <a:lnTo>
                    <a:pt x="22" y="0"/>
                  </a:lnTo>
                  <a:lnTo>
                    <a:pt x="22" y="1"/>
                  </a:lnTo>
                  <a:lnTo>
                    <a:pt x="23" y="1"/>
                  </a:lnTo>
                  <a:lnTo>
                    <a:pt x="25" y="1"/>
                  </a:lnTo>
                  <a:lnTo>
                    <a:pt x="27" y="1"/>
                  </a:lnTo>
                  <a:lnTo>
                    <a:pt x="27" y="3"/>
                  </a:lnTo>
                  <a:lnTo>
                    <a:pt x="28" y="3"/>
                  </a:lnTo>
                  <a:lnTo>
                    <a:pt x="28" y="5"/>
                  </a:lnTo>
                  <a:lnTo>
                    <a:pt x="30" y="5"/>
                  </a:lnTo>
                  <a:lnTo>
                    <a:pt x="30" y="7"/>
                  </a:lnTo>
                  <a:lnTo>
                    <a:pt x="32" y="7"/>
                  </a:lnTo>
                  <a:lnTo>
                    <a:pt x="32" y="8"/>
                  </a:lnTo>
                  <a:lnTo>
                    <a:pt x="32" y="10"/>
                  </a:lnTo>
                  <a:lnTo>
                    <a:pt x="33" y="10"/>
                  </a:lnTo>
                  <a:lnTo>
                    <a:pt x="33" y="12"/>
                  </a:lnTo>
                  <a:lnTo>
                    <a:pt x="33" y="14"/>
                  </a:lnTo>
                  <a:lnTo>
                    <a:pt x="33" y="15"/>
                  </a:lnTo>
                  <a:lnTo>
                    <a:pt x="35" y="15"/>
                  </a:lnTo>
                  <a:lnTo>
                    <a:pt x="35" y="17"/>
                  </a:lnTo>
                  <a:lnTo>
                    <a:pt x="35" y="19"/>
                  </a:lnTo>
                  <a:lnTo>
                    <a:pt x="35" y="20"/>
                  </a:lnTo>
                  <a:lnTo>
                    <a:pt x="35" y="22"/>
                  </a:lnTo>
                  <a:lnTo>
                    <a:pt x="35" y="24"/>
                  </a:lnTo>
                  <a:lnTo>
                    <a:pt x="35" y="26"/>
                  </a:lnTo>
                  <a:lnTo>
                    <a:pt x="35" y="27"/>
                  </a:lnTo>
                  <a:lnTo>
                    <a:pt x="35" y="29"/>
                  </a:lnTo>
                  <a:lnTo>
                    <a:pt x="35" y="31"/>
                  </a:lnTo>
                  <a:lnTo>
                    <a:pt x="35" y="33"/>
                  </a:lnTo>
                  <a:lnTo>
                    <a:pt x="35" y="34"/>
                  </a:lnTo>
                  <a:lnTo>
                    <a:pt x="35" y="36"/>
                  </a:lnTo>
                  <a:lnTo>
                    <a:pt x="33" y="38"/>
                  </a:lnTo>
                  <a:lnTo>
                    <a:pt x="33" y="39"/>
                  </a:lnTo>
                  <a:lnTo>
                    <a:pt x="33" y="41"/>
                  </a:lnTo>
                  <a:lnTo>
                    <a:pt x="32" y="43"/>
                  </a:lnTo>
                  <a:lnTo>
                    <a:pt x="32" y="45"/>
                  </a:lnTo>
                  <a:lnTo>
                    <a:pt x="30" y="45"/>
                  </a:lnTo>
                  <a:lnTo>
                    <a:pt x="30" y="46"/>
                  </a:lnTo>
                  <a:lnTo>
                    <a:pt x="28" y="46"/>
                  </a:lnTo>
                  <a:lnTo>
                    <a:pt x="28" y="48"/>
                  </a:lnTo>
                  <a:lnTo>
                    <a:pt x="27" y="48"/>
                  </a:lnTo>
                  <a:lnTo>
                    <a:pt x="27" y="50"/>
                  </a:lnTo>
                  <a:lnTo>
                    <a:pt x="25" y="50"/>
                  </a:lnTo>
                  <a:lnTo>
                    <a:pt x="23" y="50"/>
                  </a:lnTo>
                  <a:lnTo>
                    <a:pt x="23" y="52"/>
                  </a:lnTo>
                  <a:lnTo>
                    <a:pt x="22" y="52"/>
                  </a:lnTo>
                  <a:lnTo>
                    <a:pt x="20" y="52"/>
                  </a:lnTo>
                  <a:lnTo>
                    <a:pt x="18" y="52"/>
                  </a:lnTo>
                  <a:lnTo>
                    <a:pt x="16" y="52"/>
                  </a:lnTo>
                  <a:lnTo>
                    <a:pt x="15" y="52"/>
                  </a:lnTo>
                  <a:lnTo>
                    <a:pt x="13" y="52"/>
                  </a:lnTo>
                  <a:lnTo>
                    <a:pt x="11" y="52"/>
                  </a:lnTo>
                  <a:lnTo>
                    <a:pt x="10" y="50"/>
                  </a:lnTo>
                  <a:lnTo>
                    <a:pt x="8" y="50"/>
                  </a:lnTo>
                  <a:lnTo>
                    <a:pt x="6" y="48"/>
                  </a:lnTo>
                  <a:lnTo>
                    <a:pt x="5" y="48"/>
                  </a:lnTo>
                  <a:lnTo>
                    <a:pt x="5" y="46"/>
                  </a:lnTo>
                  <a:lnTo>
                    <a:pt x="3" y="45"/>
                  </a:lnTo>
                  <a:lnTo>
                    <a:pt x="3" y="43"/>
                  </a:lnTo>
                  <a:lnTo>
                    <a:pt x="1" y="43"/>
                  </a:lnTo>
                  <a:lnTo>
                    <a:pt x="1" y="41"/>
                  </a:lnTo>
                  <a:lnTo>
                    <a:pt x="1" y="39"/>
                  </a:lnTo>
                  <a:lnTo>
                    <a:pt x="1" y="38"/>
                  </a:lnTo>
                  <a:lnTo>
                    <a:pt x="0" y="38"/>
                  </a:lnTo>
                  <a:lnTo>
                    <a:pt x="0" y="36"/>
                  </a:lnTo>
                  <a:lnTo>
                    <a:pt x="0" y="34"/>
                  </a:lnTo>
                  <a:lnTo>
                    <a:pt x="0" y="33"/>
                  </a:lnTo>
                  <a:lnTo>
                    <a:pt x="0" y="31"/>
                  </a:lnTo>
                  <a:lnTo>
                    <a:pt x="0" y="29"/>
                  </a:lnTo>
                  <a:lnTo>
                    <a:pt x="0" y="27"/>
                  </a:lnTo>
                  <a:lnTo>
                    <a:pt x="0" y="26"/>
                  </a:lnTo>
                  <a:close/>
                  <a:moveTo>
                    <a:pt x="6" y="26"/>
                  </a:moveTo>
                  <a:lnTo>
                    <a:pt x="6" y="27"/>
                  </a:lnTo>
                  <a:lnTo>
                    <a:pt x="6" y="29"/>
                  </a:lnTo>
                  <a:lnTo>
                    <a:pt x="6" y="31"/>
                  </a:lnTo>
                  <a:lnTo>
                    <a:pt x="6" y="33"/>
                  </a:lnTo>
                  <a:lnTo>
                    <a:pt x="6" y="34"/>
                  </a:lnTo>
                  <a:lnTo>
                    <a:pt x="6" y="36"/>
                  </a:lnTo>
                  <a:lnTo>
                    <a:pt x="6" y="38"/>
                  </a:lnTo>
                  <a:lnTo>
                    <a:pt x="8" y="38"/>
                  </a:lnTo>
                  <a:lnTo>
                    <a:pt x="8" y="39"/>
                  </a:lnTo>
                  <a:lnTo>
                    <a:pt x="8" y="41"/>
                  </a:lnTo>
                  <a:lnTo>
                    <a:pt x="10" y="41"/>
                  </a:lnTo>
                  <a:lnTo>
                    <a:pt x="10" y="43"/>
                  </a:lnTo>
                  <a:lnTo>
                    <a:pt x="10" y="45"/>
                  </a:lnTo>
                  <a:lnTo>
                    <a:pt x="11" y="45"/>
                  </a:lnTo>
                  <a:lnTo>
                    <a:pt x="13" y="45"/>
                  </a:lnTo>
                  <a:lnTo>
                    <a:pt x="13" y="46"/>
                  </a:lnTo>
                  <a:lnTo>
                    <a:pt x="15" y="46"/>
                  </a:lnTo>
                  <a:lnTo>
                    <a:pt x="16" y="46"/>
                  </a:lnTo>
                  <a:lnTo>
                    <a:pt x="18" y="46"/>
                  </a:lnTo>
                  <a:lnTo>
                    <a:pt x="20" y="46"/>
                  </a:lnTo>
                  <a:lnTo>
                    <a:pt x="22" y="46"/>
                  </a:lnTo>
                  <a:lnTo>
                    <a:pt x="22" y="45"/>
                  </a:lnTo>
                  <a:lnTo>
                    <a:pt x="23" y="45"/>
                  </a:lnTo>
                  <a:lnTo>
                    <a:pt x="23" y="43"/>
                  </a:lnTo>
                  <a:lnTo>
                    <a:pt x="25" y="43"/>
                  </a:lnTo>
                  <a:lnTo>
                    <a:pt x="25" y="41"/>
                  </a:lnTo>
                  <a:lnTo>
                    <a:pt x="27" y="41"/>
                  </a:lnTo>
                  <a:lnTo>
                    <a:pt x="27" y="39"/>
                  </a:lnTo>
                  <a:lnTo>
                    <a:pt x="27" y="38"/>
                  </a:lnTo>
                  <a:lnTo>
                    <a:pt x="27" y="36"/>
                  </a:lnTo>
                  <a:lnTo>
                    <a:pt x="28" y="36"/>
                  </a:lnTo>
                  <a:lnTo>
                    <a:pt x="28" y="34"/>
                  </a:lnTo>
                  <a:lnTo>
                    <a:pt x="28" y="33"/>
                  </a:lnTo>
                  <a:lnTo>
                    <a:pt x="28" y="31"/>
                  </a:lnTo>
                  <a:lnTo>
                    <a:pt x="28" y="29"/>
                  </a:lnTo>
                  <a:lnTo>
                    <a:pt x="28" y="27"/>
                  </a:lnTo>
                  <a:lnTo>
                    <a:pt x="28" y="26"/>
                  </a:lnTo>
                  <a:lnTo>
                    <a:pt x="28" y="24"/>
                  </a:lnTo>
                  <a:lnTo>
                    <a:pt x="28" y="22"/>
                  </a:lnTo>
                  <a:lnTo>
                    <a:pt x="28" y="20"/>
                  </a:lnTo>
                  <a:lnTo>
                    <a:pt x="28" y="19"/>
                  </a:lnTo>
                  <a:lnTo>
                    <a:pt x="28" y="17"/>
                  </a:lnTo>
                  <a:lnTo>
                    <a:pt x="28" y="15"/>
                  </a:lnTo>
                  <a:lnTo>
                    <a:pt x="27" y="15"/>
                  </a:lnTo>
                  <a:lnTo>
                    <a:pt x="27" y="14"/>
                  </a:lnTo>
                  <a:lnTo>
                    <a:pt x="27" y="12"/>
                  </a:lnTo>
                  <a:lnTo>
                    <a:pt x="27" y="10"/>
                  </a:lnTo>
                  <a:lnTo>
                    <a:pt x="25" y="10"/>
                  </a:lnTo>
                  <a:lnTo>
                    <a:pt x="25" y="8"/>
                  </a:lnTo>
                  <a:lnTo>
                    <a:pt x="23" y="8"/>
                  </a:lnTo>
                  <a:lnTo>
                    <a:pt x="23" y="7"/>
                  </a:lnTo>
                  <a:lnTo>
                    <a:pt x="22" y="7"/>
                  </a:lnTo>
                  <a:lnTo>
                    <a:pt x="20" y="7"/>
                  </a:lnTo>
                  <a:lnTo>
                    <a:pt x="20" y="5"/>
                  </a:lnTo>
                  <a:lnTo>
                    <a:pt x="18" y="5"/>
                  </a:lnTo>
                  <a:lnTo>
                    <a:pt x="16" y="5"/>
                  </a:lnTo>
                  <a:lnTo>
                    <a:pt x="15" y="5"/>
                  </a:lnTo>
                  <a:lnTo>
                    <a:pt x="13" y="5"/>
                  </a:lnTo>
                  <a:lnTo>
                    <a:pt x="13" y="7"/>
                  </a:lnTo>
                  <a:lnTo>
                    <a:pt x="11" y="7"/>
                  </a:lnTo>
                  <a:lnTo>
                    <a:pt x="11" y="8"/>
                  </a:lnTo>
                  <a:lnTo>
                    <a:pt x="10" y="8"/>
                  </a:lnTo>
                  <a:lnTo>
                    <a:pt x="10" y="10"/>
                  </a:lnTo>
                  <a:lnTo>
                    <a:pt x="8" y="10"/>
                  </a:lnTo>
                  <a:lnTo>
                    <a:pt x="8" y="12"/>
                  </a:lnTo>
                  <a:lnTo>
                    <a:pt x="8" y="14"/>
                  </a:lnTo>
                  <a:lnTo>
                    <a:pt x="6" y="15"/>
                  </a:lnTo>
                  <a:lnTo>
                    <a:pt x="6" y="17"/>
                  </a:lnTo>
                  <a:lnTo>
                    <a:pt x="6" y="19"/>
                  </a:lnTo>
                  <a:lnTo>
                    <a:pt x="6" y="20"/>
                  </a:lnTo>
                  <a:lnTo>
                    <a:pt x="6" y="22"/>
                  </a:lnTo>
                  <a:lnTo>
                    <a:pt x="6" y="24"/>
                  </a:lnTo>
                  <a:lnTo>
                    <a:pt x="6" y="26"/>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29" name="Freeform 159"/>
            <p:cNvSpPr>
              <a:spLocks/>
            </p:cNvSpPr>
            <p:nvPr/>
          </p:nvSpPr>
          <p:spPr bwMode="auto">
            <a:xfrm>
              <a:off x="3020" y="1576"/>
              <a:ext cx="20" cy="52"/>
            </a:xfrm>
            <a:custGeom>
              <a:avLst/>
              <a:gdLst>
                <a:gd name="T0" fmla="*/ 20 w 20"/>
                <a:gd name="T1" fmla="*/ 52 h 52"/>
                <a:gd name="T2" fmla="*/ 13 w 20"/>
                <a:gd name="T3" fmla="*/ 52 h 52"/>
                <a:gd name="T4" fmla="*/ 13 w 20"/>
                <a:gd name="T5" fmla="*/ 12 h 52"/>
                <a:gd name="T6" fmla="*/ 12 w 20"/>
                <a:gd name="T7" fmla="*/ 12 h 52"/>
                <a:gd name="T8" fmla="*/ 12 w 20"/>
                <a:gd name="T9" fmla="*/ 14 h 52"/>
                <a:gd name="T10" fmla="*/ 10 w 20"/>
                <a:gd name="T11" fmla="*/ 14 h 52"/>
                <a:gd name="T12" fmla="*/ 10 w 20"/>
                <a:gd name="T13" fmla="*/ 15 h 52"/>
                <a:gd name="T14" fmla="*/ 8 w 20"/>
                <a:gd name="T15" fmla="*/ 15 h 52"/>
                <a:gd name="T16" fmla="*/ 6 w 20"/>
                <a:gd name="T17" fmla="*/ 15 h 52"/>
                <a:gd name="T18" fmla="*/ 6 w 20"/>
                <a:gd name="T19" fmla="*/ 17 h 52"/>
                <a:gd name="T20" fmla="*/ 5 w 20"/>
                <a:gd name="T21" fmla="*/ 17 h 52"/>
                <a:gd name="T22" fmla="*/ 3 w 20"/>
                <a:gd name="T23" fmla="*/ 17 h 52"/>
                <a:gd name="T24" fmla="*/ 3 w 20"/>
                <a:gd name="T25" fmla="*/ 19 h 52"/>
                <a:gd name="T26" fmla="*/ 1 w 20"/>
                <a:gd name="T27" fmla="*/ 19 h 52"/>
                <a:gd name="T28" fmla="*/ 0 w 20"/>
                <a:gd name="T29" fmla="*/ 19 h 52"/>
                <a:gd name="T30" fmla="*/ 0 w 20"/>
                <a:gd name="T31" fmla="*/ 14 h 52"/>
                <a:gd name="T32" fmla="*/ 0 w 20"/>
                <a:gd name="T33" fmla="*/ 12 h 52"/>
                <a:gd name="T34" fmla="*/ 1 w 20"/>
                <a:gd name="T35" fmla="*/ 12 h 52"/>
                <a:gd name="T36" fmla="*/ 3 w 20"/>
                <a:gd name="T37" fmla="*/ 12 h 52"/>
                <a:gd name="T38" fmla="*/ 5 w 20"/>
                <a:gd name="T39" fmla="*/ 10 h 52"/>
                <a:gd name="T40" fmla="*/ 6 w 20"/>
                <a:gd name="T41" fmla="*/ 10 h 52"/>
                <a:gd name="T42" fmla="*/ 6 w 20"/>
                <a:gd name="T43" fmla="*/ 8 h 52"/>
                <a:gd name="T44" fmla="*/ 8 w 20"/>
                <a:gd name="T45" fmla="*/ 8 h 52"/>
                <a:gd name="T46" fmla="*/ 10 w 20"/>
                <a:gd name="T47" fmla="*/ 8 h 52"/>
                <a:gd name="T48" fmla="*/ 10 w 20"/>
                <a:gd name="T49" fmla="*/ 7 h 52"/>
                <a:gd name="T50" fmla="*/ 12 w 20"/>
                <a:gd name="T51" fmla="*/ 7 h 52"/>
                <a:gd name="T52" fmla="*/ 12 w 20"/>
                <a:gd name="T53" fmla="*/ 5 h 52"/>
                <a:gd name="T54" fmla="*/ 13 w 20"/>
                <a:gd name="T55" fmla="*/ 5 h 52"/>
                <a:gd name="T56" fmla="*/ 13 w 20"/>
                <a:gd name="T57" fmla="*/ 3 h 52"/>
                <a:gd name="T58" fmla="*/ 15 w 20"/>
                <a:gd name="T59" fmla="*/ 3 h 52"/>
                <a:gd name="T60" fmla="*/ 15 w 20"/>
                <a:gd name="T61" fmla="*/ 1 h 52"/>
                <a:gd name="T62" fmla="*/ 17 w 20"/>
                <a:gd name="T63" fmla="*/ 1 h 52"/>
                <a:gd name="T64" fmla="*/ 17 w 20"/>
                <a:gd name="T65" fmla="*/ 0 h 52"/>
                <a:gd name="T66" fmla="*/ 20 w 20"/>
                <a:gd name="T67" fmla="*/ 0 h 52"/>
                <a:gd name="T68" fmla="*/ 20 w 20"/>
                <a:gd name="T69" fmla="*/ 52 h 5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0"/>
                <a:gd name="T106" fmla="*/ 0 h 52"/>
                <a:gd name="T107" fmla="*/ 20 w 20"/>
                <a:gd name="T108" fmla="*/ 52 h 5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0" h="52">
                  <a:moveTo>
                    <a:pt x="20" y="52"/>
                  </a:moveTo>
                  <a:lnTo>
                    <a:pt x="13" y="52"/>
                  </a:lnTo>
                  <a:lnTo>
                    <a:pt x="13" y="12"/>
                  </a:lnTo>
                  <a:lnTo>
                    <a:pt x="12" y="12"/>
                  </a:lnTo>
                  <a:lnTo>
                    <a:pt x="12" y="14"/>
                  </a:lnTo>
                  <a:lnTo>
                    <a:pt x="10" y="14"/>
                  </a:lnTo>
                  <a:lnTo>
                    <a:pt x="10" y="15"/>
                  </a:lnTo>
                  <a:lnTo>
                    <a:pt x="8" y="15"/>
                  </a:lnTo>
                  <a:lnTo>
                    <a:pt x="6" y="15"/>
                  </a:lnTo>
                  <a:lnTo>
                    <a:pt x="6" y="17"/>
                  </a:lnTo>
                  <a:lnTo>
                    <a:pt x="5" y="17"/>
                  </a:lnTo>
                  <a:lnTo>
                    <a:pt x="3" y="17"/>
                  </a:lnTo>
                  <a:lnTo>
                    <a:pt x="3" y="19"/>
                  </a:lnTo>
                  <a:lnTo>
                    <a:pt x="1" y="19"/>
                  </a:lnTo>
                  <a:lnTo>
                    <a:pt x="0" y="19"/>
                  </a:lnTo>
                  <a:lnTo>
                    <a:pt x="0" y="14"/>
                  </a:lnTo>
                  <a:lnTo>
                    <a:pt x="0" y="12"/>
                  </a:lnTo>
                  <a:lnTo>
                    <a:pt x="1" y="12"/>
                  </a:lnTo>
                  <a:lnTo>
                    <a:pt x="3" y="12"/>
                  </a:lnTo>
                  <a:lnTo>
                    <a:pt x="5" y="10"/>
                  </a:lnTo>
                  <a:lnTo>
                    <a:pt x="6" y="10"/>
                  </a:lnTo>
                  <a:lnTo>
                    <a:pt x="6" y="8"/>
                  </a:lnTo>
                  <a:lnTo>
                    <a:pt x="8" y="8"/>
                  </a:lnTo>
                  <a:lnTo>
                    <a:pt x="10" y="8"/>
                  </a:lnTo>
                  <a:lnTo>
                    <a:pt x="10" y="7"/>
                  </a:lnTo>
                  <a:lnTo>
                    <a:pt x="12" y="7"/>
                  </a:lnTo>
                  <a:lnTo>
                    <a:pt x="12" y="5"/>
                  </a:lnTo>
                  <a:lnTo>
                    <a:pt x="13" y="5"/>
                  </a:lnTo>
                  <a:lnTo>
                    <a:pt x="13" y="3"/>
                  </a:lnTo>
                  <a:lnTo>
                    <a:pt x="15" y="3"/>
                  </a:lnTo>
                  <a:lnTo>
                    <a:pt x="15" y="1"/>
                  </a:lnTo>
                  <a:lnTo>
                    <a:pt x="17" y="1"/>
                  </a:lnTo>
                  <a:lnTo>
                    <a:pt x="17" y="0"/>
                  </a:lnTo>
                  <a:lnTo>
                    <a:pt x="20" y="0"/>
                  </a:lnTo>
                  <a:lnTo>
                    <a:pt x="20" y="52"/>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30" name="Freeform 160"/>
            <p:cNvSpPr>
              <a:spLocks/>
            </p:cNvSpPr>
            <p:nvPr/>
          </p:nvSpPr>
          <p:spPr bwMode="auto">
            <a:xfrm>
              <a:off x="3117" y="1634"/>
              <a:ext cx="20" cy="52"/>
            </a:xfrm>
            <a:custGeom>
              <a:avLst/>
              <a:gdLst>
                <a:gd name="T0" fmla="*/ 20 w 20"/>
                <a:gd name="T1" fmla="*/ 52 h 52"/>
                <a:gd name="T2" fmla="*/ 14 w 20"/>
                <a:gd name="T3" fmla="*/ 52 h 52"/>
                <a:gd name="T4" fmla="*/ 14 w 20"/>
                <a:gd name="T5" fmla="*/ 13 h 52"/>
                <a:gd name="T6" fmla="*/ 12 w 20"/>
                <a:gd name="T7" fmla="*/ 13 h 52"/>
                <a:gd name="T8" fmla="*/ 12 w 20"/>
                <a:gd name="T9" fmla="*/ 14 h 52"/>
                <a:gd name="T10" fmla="*/ 10 w 20"/>
                <a:gd name="T11" fmla="*/ 14 h 52"/>
                <a:gd name="T12" fmla="*/ 10 w 20"/>
                <a:gd name="T13" fmla="*/ 16 h 52"/>
                <a:gd name="T14" fmla="*/ 9 w 20"/>
                <a:gd name="T15" fmla="*/ 16 h 52"/>
                <a:gd name="T16" fmla="*/ 7 w 20"/>
                <a:gd name="T17" fmla="*/ 16 h 52"/>
                <a:gd name="T18" fmla="*/ 7 w 20"/>
                <a:gd name="T19" fmla="*/ 18 h 52"/>
                <a:gd name="T20" fmla="*/ 5 w 20"/>
                <a:gd name="T21" fmla="*/ 18 h 52"/>
                <a:gd name="T22" fmla="*/ 4 w 20"/>
                <a:gd name="T23" fmla="*/ 18 h 52"/>
                <a:gd name="T24" fmla="*/ 4 w 20"/>
                <a:gd name="T25" fmla="*/ 20 h 52"/>
                <a:gd name="T26" fmla="*/ 2 w 20"/>
                <a:gd name="T27" fmla="*/ 20 h 52"/>
                <a:gd name="T28" fmla="*/ 0 w 20"/>
                <a:gd name="T29" fmla="*/ 20 h 52"/>
                <a:gd name="T30" fmla="*/ 0 w 20"/>
                <a:gd name="T31" fmla="*/ 14 h 52"/>
                <a:gd name="T32" fmla="*/ 2 w 20"/>
                <a:gd name="T33" fmla="*/ 13 h 52"/>
                <a:gd name="T34" fmla="*/ 4 w 20"/>
                <a:gd name="T35" fmla="*/ 13 h 52"/>
                <a:gd name="T36" fmla="*/ 5 w 20"/>
                <a:gd name="T37" fmla="*/ 11 h 52"/>
                <a:gd name="T38" fmla="*/ 7 w 20"/>
                <a:gd name="T39" fmla="*/ 11 h 52"/>
                <a:gd name="T40" fmla="*/ 7 w 20"/>
                <a:gd name="T41" fmla="*/ 9 h 52"/>
                <a:gd name="T42" fmla="*/ 9 w 20"/>
                <a:gd name="T43" fmla="*/ 9 h 52"/>
                <a:gd name="T44" fmla="*/ 10 w 20"/>
                <a:gd name="T45" fmla="*/ 9 h 52"/>
                <a:gd name="T46" fmla="*/ 10 w 20"/>
                <a:gd name="T47" fmla="*/ 7 h 52"/>
                <a:gd name="T48" fmla="*/ 12 w 20"/>
                <a:gd name="T49" fmla="*/ 7 h 52"/>
                <a:gd name="T50" fmla="*/ 12 w 20"/>
                <a:gd name="T51" fmla="*/ 6 h 52"/>
                <a:gd name="T52" fmla="*/ 14 w 20"/>
                <a:gd name="T53" fmla="*/ 6 h 52"/>
                <a:gd name="T54" fmla="*/ 14 w 20"/>
                <a:gd name="T55" fmla="*/ 4 h 52"/>
                <a:gd name="T56" fmla="*/ 15 w 20"/>
                <a:gd name="T57" fmla="*/ 4 h 52"/>
                <a:gd name="T58" fmla="*/ 15 w 20"/>
                <a:gd name="T59" fmla="*/ 2 h 52"/>
                <a:gd name="T60" fmla="*/ 15 w 20"/>
                <a:gd name="T61" fmla="*/ 0 h 52"/>
                <a:gd name="T62" fmla="*/ 20 w 20"/>
                <a:gd name="T63" fmla="*/ 0 h 52"/>
                <a:gd name="T64" fmla="*/ 20 w 20"/>
                <a:gd name="T65" fmla="*/ 52 h 5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0"/>
                <a:gd name="T100" fmla="*/ 0 h 52"/>
                <a:gd name="T101" fmla="*/ 20 w 20"/>
                <a:gd name="T102" fmla="*/ 52 h 5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0" h="52">
                  <a:moveTo>
                    <a:pt x="20" y="52"/>
                  </a:moveTo>
                  <a:lnTo>
                    <a:pt x="14" y="52"/>
                  </a:lnTo>
                  <a:lnTo>
                    <a:pt x="14" y="13"/>
                  </a:lnTo>
                  <a:lnTo>
                    <a:pt x="12" y="13"/>
                  </a:lnTo>
                  <a:lnTo>
                    <a:pt x="12" y="14"/>
                  </a:lnTo>
                  <a:lnTo>
                    <a:pt x="10" y="14"/>
                  </a:lnTo>
                  <a:lnTo>
                    <a:pt x="10" y="16"/>
                  </a:lnTo>
                  <a:lnTo>
                    <a:pt x="9" y="16"/>
                  </a:lnTo>
                  <a:lnTo>
                    <a:pt x="7" y="16"/>
                  </a:lnTo>
                  <a:lnTo>
                    <a:pt x="7" y="18"/>
                  </a:lnTo>
                  <a:lnTo>
                    <a:pt x="5" y="18"/>
                  </a:lnTo>
                  <a:lnTo>
                    <a:pt x="4" y="18"/>
                  </a:lnTo>
                  <a:lnTo>
                    <a:pt x="4" y="20"/>
                  </a:lnTo>
                  <a:lnTo>
                    <a:pt x="2" y="20"/>
                  </a:lnTo>
                  <a:lnTo>
                    <a:pt x="0" y="20"/>
                  </a:lnTo>
                  <a:lnTo>
                    <a:pt x="0" y="14"/>
                  </a:lnTo>
                  <a:lnTo>
                    <a:pt x="2" y="13"/>
                  </a:lnTo>
                  <a:lnTo>
                    <a:pt x="4" y="13"/>
                  </a:lnTo>
                  <a:lnTo>
                    <a:pt x="5" y="11"/>
                  </a:lnTo>
                  <a:lnTo>
                    <a:pt x="7" y="11"/>
                  </a:lnTo>
                  <a:lnTo>
                    <a:pt x="7" y="9"/>
                  </a:lnTo>
                  <a:lnTo>
                    <a:pt x="9" y="9"/>
                  </a:lnTo>
                  <a:lnTo>
                    <a:pt x="10" y="9"/>
                  </a:lnTo>
                  <a:lnTo>
                    <a:pt x="10" y="7"/>
                  </a:lnTo>
                  <a:lnTo>
                    <a:pt x="12" y="7"/>
                  </a:lnTo>
                  <a:lnTo>
                    <a:pt x="12" y="6"/>
                  </a:lnTo>
                  <a:lnTo>
                    <a:pt x="14" y="6"/>
                  </a:lnTo>
                  <a:lnTo>
                    <a:pt x="14" y="4"/>
                  </a:lnTo>
                  <a:lnTo>
                    <a:pt x="15" y="4"/>
                  </a:lnTo>
                  <a:lnTo>
                    <a:pt x="15" y="2"/>
                  </a:lnTo>
                  <a:lnTo>
                    <a:pt x="15" y="0"/>
                  </a:lnTo>
                  <a:lnTo>
                    <a:pt x="20" y="0"/>
                  </a:lnTo>
                  <a:lnTo>
                    <a:pt x="20" y="52"/>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31" name="Freeform 161"/>
            <p:cNvSpPr>
              <a:spLocks/>
            </p:cNvSpPr>
            <p:nvPr/>
          </p:nvSpPr>
          <p:spPr bwMode="auto">
            <a:xfrm>
              <a:off x="3154" y="1634"/>
              <a:ext cx="20" cy="52"/>
            </a:xfrm>
            <a:custGeom>
              <a:avLst/>
              <a:gdLst>
                <a:gd name="T0" fmla="*/ 20 w 20"/>
                <a:gd name="T1" fmla="*/ 52 h 52"/>
                <a:gd name="T2" fmla="*/ 14 w 20"/>
                <a:gd name="T3" fmla="*/ 52 h 52"/>
                <a:gd name="T4" fmla="*/ 14 w 20"/>
                <a:gd name="T5" fmla="*/ 13 h 52"/>
                <a:gd name="T6" fmla="*/ 12 w 20"/>
                <a:gd name="T7" fmla="*/ 13 h 52"/>
                <a:gd name="T8" fmla="*/ 12 w 20"/>
                <a:gd name="T9" fmla="*/ 14 h 52"/>
                <a:gd name="T10" fmla="*/ 10 w 20"/>
                <a:gd name="T11" fmla="*/ 14 h 52"/>
                <a:gd name="T12" fmla="*/ 10 w 20"/>
                <a:gd name="T13" fmla="*/ 16 h 52"/>
                <a:gd name="T14" fmla="*/ 9 w 20"/>
                <a:gd name="T15" fmla="*/ 16 h 52"/>
                <a:gd name="T16" fmla="*/ 7 w 20"/>
                <a:gd name="T17" fmla="*/ 16 h 52"/>
                <a:gd name="T18" fmla="*/ 7 w 20"/>
                <a:gd name="T19" fmla="*/ 18 h 52"/>
                <a:gd name="T20" fmla="*/ 5 w 20"/>
                <a:gd name="T21" fmla="*/ 18 h 52"/>
                <a:gd name="T22" fmla="*/ 4 w 20"/>
                <a:gd name="T23" fmla="*/ 18 h 52"/>
                <a:gd name="T24" fmla="*/ 4 w 20"/>
                <a:gd name="T25" fmla="*/ 20 h 52"/>
                <a:gd name="T26" fmla="*/ 2 w 20"/>
                <a:gd name="T27" fmla="*/ 20 h 52"/>
                <a:gd name="T28" fmla="*/ 0 w 20"/>
                <a:gd name="T29" fmla="*/ 20 h 52"/>
                <a:gd name="T30" fmla="*/ 0 w 20"/>
                <a:gd name="T31" fmla="*/ 14 h 52"/>
                <a:gd name="T32" fmla="*/ 2 w 20"/>
                <a:gd name="T33" fmla="*/ 13 h 52"/>
                <a:gd name="T34" fmla="*/ 4 w 20"/>
                <a:gd name="T35" fmla="*/ 13 h 52"/>
                <a:gd name="T36" fmla="*/ 5 w 20"/>
                <a:gd name="T37" fmla="*/ 11 h 52"/>
                <a:gd name="T38" fmla="*/ 7 w 20"/>
                <a:gd name="T39" fmla="*/ 11 h 52"/>
                <a:gd name="T40" fmla="*/ 7 w 20"/>
                <a:gd name="T41" fmla="*/ 9 h 52"/>
                <a:gd name="T42" fmla="*/ 9 w 20"/>
                <a:gd name="T43" fmla="*/ 9 h 52"/>
                <a:gd name="T44" fmla="*/ 10 w 20"/>
                <a:gd name="T45" fmla="*/ 9 h 52"/>
                <a:gd name="T46" fmla="*/ 10 w 20"/>
                <a:gd name="T47" fmla="*/ 7 h 52"/>
                <a:gd name="T48" fmla="*/ 12 w 20"/>
                <a:gd name="T49" fmla="*/ 7 h 52"/>
                <a:gd name="T50" fmla="*/ 12 w 20"/>
                <a:gd name="T51" fmla="*/ 6 h 52"/>
                <a:gd name="T52" fmla="*/ 14 w 20"/>
                <a:gd name="T53" fmla="*/ 6 h 52"/>
                <a:gd name="T54" fmla="*/ 14 w 20"/>
                <a:gd name="T55" fmla="*/ 4 h 52"/>
                <a:gd name="T56" fmla="*/ 15 w 20"/>
                <a:gd name="T57" fmla="*/ 4 h 52"/>
                <a:gd name="T58" fmla="*/ 15 w 20"/>
                <a:gd name="T59" fmla="*/ 2 h 52"/>
                <a:gd name="T60" fmla="*/ 17 w 20"/>
                <a:gd name="T61" fmla="*/ 0 h 52"/>
                <a:gd name="T62" fmla="*/ 20 w 20"/>
                <a:gd name="T63" fmla="*/ 0 h 52"/>
                <a:gd name="T64" fmla="*/ 20 w 20"/>
                <a:gd name="T65" fmla="*/ 52 h 5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0"/>
                <a:gd name="T100" fmla="*/ 0 h 52"/>
                <a:gd name="T101" fmla="*/ 20 w 20"/>
                <a:gd name="T102" fmla="*/ 52 h 5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0" h="52">
                  <a:moveTo>
                    <a:pt x="20" y="52"/>
                  </a:moveTo>
                  <a:lnTo>
                    <a:pt x="14" y="52"/>
                  </a:lnTo>
                  <a:lnTo>
                    <a:pt x="14" y="13"/>
                  </a:lnTo>
                  <a:lnTo>
                    <a:pt x="12" y="13"/>
                  </a:lnTo>
                  <a:lnTo>
                    <a:pt x="12" y="14"/>
                  </a:lnTo>
                  <a:lnTo>
                    <a:pt x="10" y="14"/>
                  </a:lnTo>
                  <a:lnTo>
                    <a:pt x="10" y="16"/>
                  </a:lnTo>
                  <a:lnTo>
                    <a:pt x="9" y="16"/>
                  </a:lnTo>
                  <a:lnTo>
                    <a:pt x="7" y="16"/>
                  </a:lnTo>
                  <a:lnTo>
                    <a:pt x="7" y="18"/>
                  </a:lnTo>
                  <a:lnTo>
                    <a:pt x="5" y="18"/>
                  </a:lnTo>
                  <a:lnTo>
                    <a:pt x="4" y="18"/>
                  </a:lnTo>
                  <a:lnTo>
                    <a:pt x="4" y="20"/>
                  </a:lnTo>
                  <a:lnTo>
                    <a:pt x="2" y="20"/>
                  </a:lnTo>
                  <a:lnTo>
                    <a:pt x="0" y="20"/>
                  </a:lnTo>
                  <a:lnTo>
                    <a:pt x="0" y="14"/>
                  </a:lnTo>
                  <a:lnTo>
                    <a:pt x="2" y="13"/>
                  </a:lnTo>
                  <a:lnTo>
                    <a:pt x="4" y="13"/>
                  </a:lnTo>
                  <a:lnTo>
                    <a:pt x="5" y="11"/>
                  </a:lnTo>
                  <a:lnTo>
                    <a:pt x="7" y="11"/>
                  </a:lnTo>
                  <a:lnTo>
                    <a:pt x="7" y="9"/>
                  </a:lnTo>
                  <a:lnTo>
                    <a:pt x="9" y="9"/>
                  </a:lnTo>
                  <a:lnTo>
                    <a:pt x="10" y="9"/>
                  </a:lnTo>
                  <a:lnTo>
                    <a:pt x="10" y="7"/>
                  </a:lnTo>
                  <a:lnTo>
                    <a:pt x="12" y="7"/>
                  </a:lnTo>
                  <a:lnTo>
                    <a:pt x="12" y="6"/>
                  </a:lnTo>
                  <a:lnTo>
                    <a:pt x="14" y="6"/>
                  </a:lnTo>
                  <a:lnTo>
                    <a:pt x="14" y="4"/>
                  </a:lnTo>
                  <a:lnTo>
                    <a:pt x="15" y="4"/>
                  </a:lnTo>
                  <a:lnTo>
                    <a:pt x="15" y="2"/>
                  </a:lnTo>
                  <a:lnTo>
                    <a:pt x="17" y="0"/>
                  </a:lnTo>
                  <a:lnTo>
                    <a:pt x="20" y="0"/>
                  </a:lnTo>
                  <a:lnTo>
                    <a:pt x="20" y="52"/>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32" name="Freeform 162"/>
            <p:cNvSpPr>
              <a:spLocks/>
            </p:cNvSpPr>
            <p:nvPr/>
          </p:nvSpPr>
          <p:spPr bwMode="auto">
            <a:xfrm>
              <a:off x="3252" y="1695"/>
              <a:ext cx="20" cy="50"/>
            </a:xfrm>
            <a:custGeom>
              <a:avLst/>
              <a:gdLst>
                <a:gd name="T0" fmla="*/ 20 w 20"/>
                <a:gd name="T1" fmla="*/ 50 h 50"/>
                <a:gd name="T2" fmla="*/ 13 w 20"/>
                <a:gd name="T3" fmla="*/ 50 h 50"/>
                <a:gd name="T4" fmla="*/ 13 w 20"/>
                <a:gd name="T5" fmla="*/ 10 h 50"/>
                <a:gd name="T6" fmla="*/ 11 w 20"/>
                <a:gd name="T7" fmla="*/ 12 h 50"/>
                <a:gd name="T8" fmla="*/ 10 w 20"/>
                <a:gd name="T9" fmla="*/ 12 h 50"/>
                <a:gd name="T10" fmla="*/ 10 w 20"/>
                <a:gd name="T11" fmla="*/ 14 h 50"/>
                <a:gd name="T12" fmla="*/ 8 w 20"/>
                <a:gd name="T13" fmla="*/ 14 h 50"/>
                <a:gd name="T14" fmla="*/ 6 w 20"/>
                <a:gd name="T15" fmla="*/ 14 h 50"/>
                <a:gd name="T16" fmla="*/ 6 w 20"/>
                <a:gd name="T17" fmla="*/ 16 h 50"/>
                <a:gd name="T18" fmla="*/ 5 w 20"/>
                <a:gd name="T19" fmla="*/ 16 h 50"/>
                <a:gd name="T20" fmla="*/ 3 w 20"/>
                <a:gd name="T21" fmla="*/ 16 h 50"/>
                <a:gd name="T22" fmla="*/ 3 w 20"/>
                <a:gd name="T23" fmla="*/ 17 h 50"/>
                <a:gd name="T24" fmla="*/ 1 w 20"/>
                <a:gd name="T25" fmla="*/ 17 h 50"/>
                <a:gd name="T26" fmla="*/ 0 w 20"/>
                <a:gd name="T27" fmla="*/ 17 h 50"/>
                <a:gd name="T28" fmla="*/ 0 w 20"/>
                <a:gd name="T29" fmla="*/ 12 h 50"/>
                <a:gd name="T30" fmla="*/ 1 w 20"/>
                <a:gd name="T31" fmla="*/ 12 h 50"/>
                <a:gd name="T32" fmla="*/ 1 w 20"/>
                <a:gd name="T33" fmla="*/ 10 h 50"/>
                <a:gd name="T34" fmla="*/ 3 w 20"/>
                <a:gd name="T35" fmla="*/ 10 h 50"/>
                <a:gd name="T36" fmla="*/ 5 w 20"/>
                <a:gd name="T37" fmla="*/ 10 h 50"/>
                <a:gd name="T38" fmla="*/ 5 w 20"/>
                <a:gd name="T39" fmla="*/ 9 h 50"/>
                <a:gd name="T40" fmla="*/ 6 w 20"/>
                <a:gd name="T41" fmla="*/ 9 h 50"/>
                <a:gd name="T42" fmla="*/ 8 w 20"/>
                <a:gd name="T43" fmla="*/ 7 h 50"/>
                <a:gd name="T44" fmla="*/ 10 w 20"/>
                <a:gd name="T45" fmla="*/ 7 h 50"/>
                <a:gd name="T46" fmla="*/ 10 w 20"/>
                <a:gd name="T47" fmla="*/ 5 h 50"/>
                <a:gd name="T48" fmla="*/ 11 w 20"/>
                <a:gd name="T49" fmla="*/ 5 h 50"/>
                <a:gd name="T50" fmla="*/ 11 w 20"/>
                <a:gd name="T51" fmla="*/ 3 h 50"/>
                <a:gd name="T52" fmla="*/ 13 w 20"/>
                <a:gd name="T53" fmla="*/ 3 h 50"/>
                <a:gd name="T54" fmla="*/ 13 w 20"/>
                <a:gd name="T55" fmla="*/ 2 h 50"/>
                <a:gd name="T56" fmla="*/ 15 w 20"/>
                <a:gd name="T57" fmla="*/ 2 h 50"/>
                <a:gd name="T58" fmla="*/ 15 w 20"/>
                <a:gd name="T59" fmla="*/ 0 h 50"/>
                <a:gd name="T60" fmla="*/ 20 w 20"/>
                <a:gd name="T61" fmla="*/ 0 h 50"/>
                <a:gd name="T62" fmla="*/ 20 w 20"/>
                <a:gd name="T63" fmla="*/ 50 h 5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0"/>
                <a:gd name="T97" fmla="*/ 0 h 50"/>
                <a:gd name="T98" fmla="*/ 20 w 20"/>
                <a:gd name="T99" fmla="*/ 50 h 5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0" h="50">
                  <a:moveTo>
                    <a:pt x="20" y="50"/>
                  </a:moveTo>
                  <a:lnTo>
                    <a:pt x="13" y="50"/>
                  </a:lnTo>
                  <a:lnTo>
                    <a:pt x="13" y="10"/>
                  </a:lnTo>
                  <a:lnTo>
                    <a:pt x="11" y="12"/>
                  </a:lnTo>
                  <a:lnTo>
                    <a:pt x="10" y="12"/>
                  </a:lnTo>
                  <a:lnTo>
                    <a:pt x="10" y="14"/>
                  </a:lnTo>
                  <a:lnTo>
                    <a:pt x="8" y="14"/>
                  </a:lnTo>
                  <a:lnTo>
                    <a:pt x="6" y="14"/>
                  </a:lnTo>
                  <a:lnTo>
                    <a:pt x="6" y="16"/>
                  </a:lnTo>
                  <a:lnTo>
                    <a:pt x="5" y="16"/>
                  </a:lnTo>
                  <a:lnTo>
                    <a:pt x="3" y="16"/>
                  </a:lnTo>
                  <a:lnTo>
                    <a:pt x="3" y="17"/>
                  </a:lnTo>
                  <a:lnTo>
                    <a:pt x="1" y="17"/>
                  </a:lnTo>
                  <a:lnTo>
                    <a:pt x="0" y="17"/>
                  </a:lnTo>
                  <a:lnTo>
                    <a:pt x="0" y="12"/>
                  </a:lnTo>
                  <a:lnTo>
                    <a:pt x="1" y="12"/>
                  </a:lnTo>
                  <a:lnTo>
                    <a:pt x="1" y="10"/>
                  </a:lnTo>
                  <a:lnTo>
                    <a:pt x="3" y="10"/>
                  </a:lnTo>
                  <a:lnTo>
                    <a:pt x="5" y="10"/>
                  </a:lnTo>
                  <a:lnTo>
                    <a:pt x="5" y="9"/>
                  </a:lnTo>
                  <a:lnTo>
                    <a:pt x="6" y="9"/>
                  </a:lnTo>
                  <a:lnTo>
                    <a:pt x="8" y="7"/>
                  </a:lnTo>
                  <a:lnTo>
                    <a:pt x="10" y="7"/>
                  </a:lnTo>
                  <a:lnTo>
                    <a:pt x="10" y="5"/>
                  </a:lnTo>
                  <a:lnTo>
                    <a:pt x="11" y="5"/>
                  </a:lnTo>
                  <a:lnTo>
                    <a:pt x="11" y="3"/>
                  </a:lnTo>
                  <a:lnTo>
                    <a:pt x="13" y="3"/>
                  </a:lnTo>
                  <a:lnTo>
                    <a:pt x="13" y="2"/>
                  </a:lnTo>
                  <a:lnTo>
                    <a:pt x="15" y="2"/>
                  </a:lnTo>
                  <a:lnTo>
                    <a:pt x="15" y="0"/>
                  </a:lnTo>
                  <a:lnTo>
                    <a:pt x="20" y="0"/>
                  </a:lnTo>
                  <a:lnTo>
                    <a:pt x="20" y="5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33" name="Freeform 163"/>
            <p:cNvSpPr>
              <a:spLocks noEditPoints="1"/>
            </p:cNvSpPr>
            <p:nvPr/>
          </p:nvSpPr>
          <p:spPr bwMode="auto">
            <a:xfrm>
              <a:off x="3289" y="1695"/>
              <a:ext cx="37" cy="52"/>
            </a:xfrm>
            <a:custGeom>
              <a:avLst/>
              <a:gdLst>
                <a:gd name="T0" fmla="*/ 0 w 37"/>
                <a:gd name="T1" fmla="*/ 23 h 52"/>
                <a:gd name="T2" fmla="*/ 0 w 37"/>
                <a:gd name="T3" fmla="*/ 17 h 52"/>
                <a:gd name="T4" fmla="*/ 1 w 37"/>
                <a:gd name="T5" fmla="*/ 14 h 52"/>
                <a:gd name="T6" fmla="*/ 3 w 37"/>
                <a:gd name="T7" fmla="*/ 10 h 52"/>
                <a:gd name="T8" fmla="*/ 5 w 37"/>
                <a:gd name="T9" fmla="*/ 7 h 52"/>
                <a:gd name="T10" fmla="*/ 6 w 37"/>
                <a:gd name="T11" fmla="*/ 3 h 52"/>
                <a:gd name="T12" fmla="*/ 10 w 37"/>
                <a:gd name="T13" fmla="*/ 2 h 52"/>
                <a:gd name="T14" fmla="*/ 15 w 37"/>
                <a:gd name="T15" fmla="*/ 0 h 52"/>
                <a:gd name="T16" fmla="*/ 20 w 37"/>
                <a:gd name="T17" fmla="*/ 0 h 52"/>
                <a:gd name="T18" fmla="*/ 25 w 37"/>
                <a:gd name="T19" fmla="*/ 0 h 52"/>
                <a:gd name="T20" fmla="*/ 28 w 37"/>
                <a:gd name="T21" fmla="*/ 2 h 52"/>
                <a:gd name="T22" fmla="*/ 30 w 37"/>
                <a:gd name="T23" fmla="*/ 5 h 52"/>
                <a:gd name="T24" fmla="*/ 33 w 37"/>
                <a:gd name="T25" fmla="*/ 7 h 52"/>
                <a:gd name="T26" fmla="*/ 35 w 37"/>
                <a:gd name="T27" fmla="*/ 12 h 52"/>
                <a:gd name="T28" fmla="*/ 35 w 37"/>
                <a:gd name="T29" fmla="*/ 17 h 52"/>
                <a:gd name="T30" fmla="*/ 37 w 37"/>
                <a:gd name="T31" fmla="*/ 21 h 52"/>
                <a:gd name="T32" fmla="*/ 37 w 37"/>
                <a:gd name="T33" fmla="*/ 26 h 52"/>
                <a:gd name="T34" fmla="*/ 37 w 37"/>
                <a:gd name="T35" fmla="*/ 31 h 52"/>
                <a:gd name="T36" fmla="*/ 35 w 37"/>
                <a:gd name="T37" fmla="*/ 35 h 52"/>
                <a:gd name="T38" fmla="*/ 35 w 37"/>
                <a:gd name="T39" fmla="*/ 40 h 52"/>
                <a:gd name="T40" fmla="*/ 33 w 37"/>
                <a:gd name="T41" fmla="*/ 43 h 52"/>
                <a:gd name="T42" fmla="*/ 30 w 37"/>
                <a:gd name="T43" fmla="*/ 45 h 52"/>
                <a:gd name="T44" fmla="*/ 28 w 37"/>
                <a:gd name="T45" fmla="*/ 48 h 52"/>
                <a:gd name="T46" fmla="*/ 25 w 37"/>
                <a:gd name="T47" fmla="*/ 50 h 52"/>
                <a:gd name="T48" fmla="*/ 20 w 37"/>
                <a:gd name="T49" fmla="*/ 50 h 52"/>
                <a:gd name="T50" fmla="*/ 17 w 37"/>
                <a:gd name="T51" fmla="*/ 52 h 52"/>
                <a:gd name="T52" fmla="*/ 13 w 37"/>
                <a:gd name="T53" fmla="*/ 50 h 52"/>
                <a:gd name="T54" fmla="*/ 10 w 37"/>
                <a:gd name="T55" fmla="*/ 48 h 52"/>
                <a:gd name="T56" fmla="*/ 5 w 37"/>
                <a:gd name="T57" fmla="*/ 47 h 52"/>
                <a:gd name="T58" fmla="*/ 3 w 37"/>
                <a:gd name="T59" fmla="*/ 43 h 52"/>
                <a:gd name="T60" fmla="*/ 1 w 37"/>
                <a:gd name="T61" fmla="*/ 40 h 52"/>
                <a:gd name="T62" fmla="*/ 1 w 37"/>
                <a:gd name="T63" fmla="*/ 35 h 52"/>
                <a:gd name="T64" fmla="*/ 0 w 37"/>
                <a:gd name="T65" fmla="*/ 29 h 52"/>
                <a:gd name="T66" fmla="*/ 6 w 37"/>
                <a:gd name="T67" fmla="*/ 26 h 52"/>
                <a:gd name="T68" fmla="*/ 6 w 37"/>
                <a:gd name="T69" fmla="*/ 31 h 52"/>
                <a:gd name="T70" fmla="*/ 8 w 37"/>
                <a:gd name="T71" fmla="*/ 35 h 52"/>
                <a:gd name="T72" fmla="*/ 8 w 37"/>
                <a:gd name="T73" fmla="*/ 40 h 52"/>
                <a:gd name="T74" fmla="*/ 11 w 37"/>
                <a:gd name="T75" fmla="*/ 42 h 52"/>
                <a:gd name="T76" fmla="*/ 13 w 37"/>
                <a:gd name="T77" fmla="*/ 45 h 52"/>
                <a:gd name="T78" fmla="*/ 17 w 37"/>
                <a:gd name="T79" fmla="*/ 47 h 52"/>
                <a:gd name="T80" fmla="*/ 20 w 37"/>
                <a:gd name="T81" fmla="*/ 45 h 52"/>
                <a:gd name="T82" fmla="*/ 23 w 37"/>
                <a:gd name="T83" fmla="*/ 43 h 52"/>
                <a:gd name="T84" fmla="*/ 27 w 37"/>
                <a:gd name="T85" fmla="*/ 42 h 52"/>
                <a:gd name="T86" fmla="*/ 28 w 37"/>
                <a:gd name="T87" fmla="*/ 36 h 52"/>
                <a:gd name="T88" fmla="*/ 28 w 37"/>
                <a:gd name="T89" fmla="*/ 31 h 52"/>
                <a:gd name="T90" fmla="*/ 28 w 37"/>
                <a:gd name="T91" fmla="*/ 26 h 52"/>
                <a:gd name="T92" fmla="*/ 28 w 37"/>
                <a:gd name="T93" fmla="*/ 21 h 52"/>
                <a:gd name="T94" fmla="*/ 28 w 37"/>
                <a:gd name="T95" fmla="*/ 16 h 52"/>
                <a:gd name="T96" fmla="*/ 27 w 37"/>
                <a:gd name="T97" fmla="*/ 10 h 52"/>
                <a:gd name="T98" fmla="*/ 25 w 37"/>
                <a:gd name="T99" fmla="*/ 7 h 52"/>
                <a:gd name="T100" fmla="*/ 22 w 37"/>
                <a:gd name="T101" fmla="*/ 5 h 52"/>
                <a:gd name="T102" fmla="*/ 17 w 37"/>
                <a:gd name="T103" fmla="*/ 5 h 52"/>
                <a:gd name="T104" fmla="*/ 13 w 37"/>
                <a:gd name="T105" fmla="*/ 7 h 52"/>
                <a:gd name="T106" fmla="*/ 10 w 37"/>
                <a:gd name="T107" fmla="*/ 9 h 52"/>
                <a:gd name="T108" fmla="*/ 8 w 37"/>
                <a:gd name="T109" fmla="*/ 14 h 52"/>
                <a:gd name="T110" fmla="*/ 8 w 37"/>
                <a:gd name="T111" fmla="*/ 19 h 52"/>
                <a:gd name="T112" fmla="*/ 6 w 37"/>
                <a:gd name="T113" fmla="*/ 24 h 5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7"/>
                <a:gd name="T172" fmla="*/ 0 h 52"/>
                <a:gd name="T173" fmla="*/ 37 w 37"/>
                <a:gd name="T174" fmla="*/ 52 h 5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7" h="52">
                  <a:moveTo>
                    <a:pt x="0" y="26"/>
                  </a:moveTo>
                  <a:lnTo>
                    <a:pt x="0" y="24"/>
                  </a:lnTo>
                  <a:lnTo>
                    <a:pt x="0" y="23"/>
                  </a:lnTo>
                  <a:lnTo>
                    <a:pt x="0" y="21"/>
                  </a:lnTo>
                  <a:lnTo>
                    <a:pt x="0" y="19"/>
                  </a:lnTo>
                  <a:lnTo>
                    <a:pt x="0" y="17"/>
                  </a:lnTo>
                  <a:lnTo>
                    <a:pt x="1" y="17"/>
                  </a:lnTo>
                  <a:lnTo>
                    <a:pt x="1" y="16"/>
                  </a:lnTo>
                  <a:lnTo>
                    <a:pt x="1" y="14"/>
                  </a:lnTo>
                  <a:lnTo>
                    <a:pt x="1" y="12"/>
                  </a:lnTo>
                  <a:lnTo>
                    <a:pt x="1" y="10"/>
                  </a:lnTo>
                  <a:lnTo>
                    <a:pt x="3" y="10"/>
                  </a:lnTo>
                  <a:lnTo>
                    <a:pt x="3" y="9"/>
                  </a:lnTo>
                  <a:lnTo>
                    <a:pt x="3" y="7"/>
                  </a:lnTo>
                  <a:lnTo>
                    <a:pt x="5" y="7"/>
                  </a:lnTo>
                  <a:lnTo>
                    <a:pt x="5" y="5"/>
                  </a:lnTo>
                  <a:lnTo>
                    <a:pt x="6" y="5"/>
                  </a:lnTo>
                  <a:lnTo>
                    <a:pt x="6" y="3"/>
                  </a:lnTo>
                  <a:lnTo>
                    <a:pt x="8" y="3"/>
                  </a:lnTo>
                  <a:lnTo>
                    <a:pt x="8" y="2"/>
                  </a:lnTo>
                  <a:lnTo>
                    <a:pt x="10" y="2"/>
                  </a:lnTo>
                  <a:lnTo>
                    <a:pt x="11" y="0"/>
                  </a:lnTo>
                  <a:lnTo>
                    <a:pt x="13" y="0"/>
                  </a:lnTo>
                  <a:lnTo>
                    <a:pt x="15" y="0"/>
                  </a:lnTo>
                  <a:lnTo>
                    <a:pt x="17" y="0"/>
                  </a:lnTo>
                  <a:lnTo>
                    <a:pt x="18" y="0"/>
                  </a:lnTo>
                  <a:lnTo>
                    <a:pt x="20" y="0"/>
                  </a:lnTo>
                  <a:lnTo>
                    <a:pt x="22" y="0"/>
                  </a:lnTo>
                  <a:lnTo>
                    <a:pt x="23" y="0"/>
                  </a:lnTo>
                  <a:lnTo>
                    <a:pt x="25" y="0"/>
                  </a:lnTo>
                  <a:lnTo>
                    <a:pt x="25" y="2"/>
                  </a:lnTo>
                  <a:lnTo>
                    <a:pt x="27" y="2"/>
                  </a:lnTo>
                  <a:lnTo>
                    <a:pt x="28" y="2"/>
                  </a:lnTo>
                  <a:lnTo>
                    <a:pt x="28" y="3"/>
                  </a:lnTo>
                  <a:lnTo>
                    <a:pt x="30" y="3"/>
                  </a:lnTo>
                  <a:lnTo>
                    <a:pt x="30" y="5"/>
                  </a:lnTo>
                  <a:lnTo>
                    <a:pt x="32" y="5"/>
                  </a:lnTo>
                  <a:lnTo>
                    <a:pt x="32" y="7"/>
                  </a:lnTo>
                  <a:lnTo>
                    <a:pt x="33" y="7"/>
                  </a:lnTo>
                  <a:lnTo>
                    <a:pt x="33" y="9"/>
                  </a:lnTo>
                  <a:lnTo>
                    <a:pt x="33" y="10"/>
                  </a:lnTo>
                  <a:lnTo>
                    <a:pt x="35" y="12"/>
                  </a:lnTo>
                  <a:lnTo>
                    <a:pt x="35" y="14"/>
                  </a:lnTo>
                  <a:lnTo>
                    <a:pt x="35" y="16"/>
                  </a:lnTo>
                  <a:lnTo>
                    <a:pt x="35" y="17"/>
                  </a:lnTo>
                  <a:lnTo>
                    <a:pt x="35" y="19"/>
                  </a:lnTo>
                  <a:lnTo>
                    <a:pt x="37" y="19"/>
                  </a:lnTo>
                  <a:lnTo>
                    <a:pt x="37" y="21"/>
                  </a:lnTo>
                  <a:lnTo>
                    <a:pt x="37" y="23"/>
                  </a:lnTo>
                  <a:lnTo>
                    <a:pt x="37" y="24"/>
                  </a:lnTo>
                  <a:lnTo>
                    <a:pt x="37" y="26"/>
                  </a:lnTo>
                  <a:lnTo>
                    <a:pt x="37" y="28"/>
                  </a:lnTo>
                  <a:lnTo>
                    <a:pt x="37" y="29"/>
                  </a:lnTo>
                  <a:lnTo>
                    <a:pt x="37" y="31"/>
                  </a:lnTo>
                  <a:lnTo>
                    <a:pt x="35" y="31"/>
                  </a:lnTo>
                  <a:lnTo>
                    <a:pt x="35" y="33"/>
                  </a:lnTo>
                  <a:lnTo>
                    <a:pt x="35" y="35"/>
                  </a:lnTo>
                  <a:lnTo>
                    <a:pt x="35" y="36"/>
                  </a:lnTo>
                  <a:lnTo>
                    <a:pt x="35" y="38"/>
                  </a:lnTo>
                  <a:lnTo>
                    <a:pt x="35" y="40"/>
                  </a:lnTo>
                  <a:lnTo>
                    <a:pt x="33" y="40"/>
                  </a:lnTo>
                  <a:lnTo>
                    <a:pt x="33" y="42"/>
                  </a:lnTo>
                  <a:lnTo>
                    <a:pt x="33" y="43"/>
                  </a:lnTo>
                  <a:lnTo>
                    <a:pt x="32" y="43"/>
                  </a:lnTo>
                  <a:lnTo>
                    <a:pt x="32" y="45"/>
                  </a:lnTo>
                  <a:lnTo>
                    <a:pt x="30" y="45"/>
                  </a:lnTo>
                  <a:lnTo>
                    <a:pt x="30" y="47"/>
                  </a:lnTo>
                  <a:lnTo>
                    <a:pt x="28" y="47"/>
                  </a:lnTo>
                  <a:lnTo>
                    <a:pt x="28" y="48"/>
                  </a:lnTo>
                  <a:lnTo>
                    <a:pt x="27" y="48"/>
                  </a:lnTo>
                  <a:lnTo>
                    <a:pt x="27" y="50"/>
                  </a:lnTo>
                  <a:lnTo>
                    <a:pt x="25" y="50"/>
                  </a:lnTo>
                  <a:lnTo>
                    <a:pt x="23" y="50"/>
                  </a:lnTo>
                  <a:lnTo>
                    <a:pt x="22" y="50"/>
                  </a:lnTo>
                  <a:lnTo>
                    <a:pt x="20" y="50"/>
                  </a:lnTo>
                  <a:lnTo>
                    <a:pt x="20" y="52"/>
                  </a:lnTo>
                  <a:lnTo>
                    <a:pt x="18" y="52"/>
                  </a:lnTo>
                  <a:lnTo>
                    <a:pt x="17" y="52"/>
                  </a:lnTo>
                  <a:lnTo>
                    <a:pt x="17" y="50"/>
                  </a:lnTo>
                  <a:lnTo>
                    <a:pt x="15" y="50"/>
                  </a:lnTo>
                  <a:lnTo>
                    <a:pt x="13" y="50"/>
                  </a:lnTo>
                  <a:lnTo>
                    <a:pt x="11" y="50"/>
                  </a:lnTo>
                  <a:lnTo>
                    <a:pt x="10" y="50"/>
                  </a:lnTo>
                  <a:lnTo>
                    <a:pt x="10" y="48"/>
                  </a:lnTo>
                  <a:lnTo>
                    <a:pt x="8" y="48"/>
                  </a:lnTo>
                  <a:lnTo>
                    <a:pt x="6" y="47"/>
                  </a:lnTo>
                  <a:lnTo>
                    <a:pt x="5" y="47"/>
                  </a:lnTo>
                  <a:lnTo>
                    <a:pt x="5" y="45"/>
                  </a:lnTo>
                  <a:lnTo>
                    <a:pt x="5" y="43"/>
                  </a:lnTo>
                  <a:lnTo>
                    <a:pt x="3" y="43"/>
                  </a:lnTo>
                  <a:lnTo>
                    <a:pt x="3" y="42"/>
                  </a:lnTo>
                  <a:lnTo>
                    <a:pt x="3" y="40"/>
                  </a:lnTo>
                  <a:lnTo>
                    <a:pt x="1" y="40"/>
                  </a:lnTo>
                  <a:lnTo>
                    <a:pt x="1" y="38"/>
                  </a:lnTo>
                  <a:lnTo>
                    <a:pt x="1" y="36"/>
                  </a:lnTo>
                  <a:lnTo>
                    <a:pt x="1" y="35"/>
                  </a:lnTo>
                  <a:lnTo>
                    <a:pt x="1" y="33"/>
                  </a:lnTo>
                  <a:lnTo>
                    <a:pt x="0" y="31"/>
                  </a:lnTo>
                  <a:lnTo>
                    <a:pt x="0" y="29"/>
                  </a:lnTo>
                  <a:lnTo>
                    <a:pt x="0" y="28"/>
                  </a:lnTo>
                  <a:lnTo>
                    <a:pt x="0" y="26"/>
                  </a:lnTo>
                  <a:close/>
                  <a:moveTo>
                    <a:pt x="6" y="26"/>
                  </a:moveTo>
                  <a:lnTo>
                    <a:pt x="6" y="28"/>
                  </a:lnTo>
                  <a:lnTo>
                    <a:pt x="6" y="29"/>
                  </a:lnTo>
                  <a:lnTo>
                    <a:pt x="6" y="31"/>
                  </a:lnTo>
                  <a:lnTo>
                    <a:pt x="8" y="31"/>
                  </a:lnTo>
                  <a:lnTo>
                    <a:pt x="8" y="33"/>
                  </a:lnTo>
                  <a:lnTo>
                    <a:pt x="8" y="35"/>
                  </a:lnTo>
                  <a:lnTo>
                    <a:pt x="8" y="36"/>
                  </a:lnTo>
                  <a:lnTo>
                    <a:pt x="8" y="38"/>
                  </a:lnTo>
                  <a:lnTo>
                    <a:pt x="8" y="40"/>
                  </a:lnTo>
                  <a:lnTo>
                    <a:pt x="10" y="40"/>
                  </a:lnTo>
                  <a:lnTo>
                    <a:pt x="10" y="42"/>
                  </a:lnTo>
                  <a:lnTo>
                    <a:pt x="11" y="42"/>
                  </a:lnTo>
                  <a:lnTo>
                    <a:pt x="11" y="43"/>
                  </a:lnTo>
                  <a:lnTo>
                    <a:pt x="13" y="43"/>
                  </a:lnTo>
                  <a:lnTo>
                    <a:pt x="13" y="45"/>
                  </a:lnTo>
                  <a:lnTo>
                    <a:pt x="15" y="45"/>
                  </a:lnTo>
                  <a:lnTo>
                    <a:pt x="17" y="45"/>
                  </a:lnTo>
                  <a:lnTo>
                    <a:pt x="17" y="47"/>
                  </a:lnTo>
                  <a:lnTo>
                    <a:pt x="18" y="47"/>
                  </a:lnTo>
                  <a:lnTo>
                    <a:pt x="20" y="47"/>
                  </a:lnTo>
                  <a:lnTo>
                    <a:pt x="20" y="45"/>
                  </a:lnTo>
                  <a:lnTo>
                    <a:pt x="22" y="45"/>
                  </a:lnTo>
                  <a:lnTo>
                    <a:pt x="23" y="45"/>
                  </a:lnTo>
                  <a:lnTo>
                    <a:pt x="23" y="43"/>
                  </a:lnTo>
                  <a:lnTo>
                    <a:pt x="25" y="43"/>
                  </a:lnTo>
                  <a:lnTo>
                    <a:pt x="25" y="42"/>
                  </a:lnTo>
                  <a:lnTo>
                    <a:pt x="27" y="42"/>
                  </a:lnTo>
                  <a:lnTo>
                    <a:pt x="27" y="40"/>
                  </a:lnTo>
                  <a:lnTo>
                    <a:pt x="28" y="38"/>
                  </a:lnTo>
                  <a:lnTo>
                    <a:pt x="28" y="36"/>
                  </a:lnTo>
                  <a:lnTo>
                    <a:pt x="28" y="35"/>
                  </a:lnTo>
                  <a:lnTo>
                    <a:pt x="28" y="33"/>
                  </a:lnTo>
                  <a:lnTo>
                    <a:pt x="28" y="31"/>
                  </a:lnTo>
                  <a:lnTo>
                    <a:pt x="28" y="29"/>
                  </a:lnTo>
                  <a:lnTo>
                    <a:pt x="28" y="28"/>
                  </a:lnTo>
                  <a:lnTo>
                    <a:pt x="28" y="26"/>
                  </a:lnTo>
                  <a:lnTo>
                    <a:pt x="28" y="24"/>
                  </a:lnTo>
                  <a:lnTo>
                    <a:pt x="28" y="23"/>
                  </a:lnTo>
                  <a:lnTo>
                    <a:pt x="28" y="21"/>
                  </a:lnTo>
                  <a:lnTo>
                    <a:pt x="28" y="19"/>
                  </a:lnTo>
                  <a:lnTo>
                    <a:pt x="28" y="17"/>
                  </a:lnTo>
                  <a:lnTo>
                    <a:pt x="28" y="16"/>
                  </a:lnTo>
                  <a:lnTo>
                    <a:pt x="28" y="14"/>
                  </a:lnTo>
                  <a:lnTo>
                    <a:pt x="28" y="12"/>
                  </a:lnTo>
                  <a:lnTo>
                    <a:pt x="27" y="10"/>
                  </a:lnTo>
                  <a:lnTo>
                    <a:pt x="27" y="9"/>
                  </a:lnTo>
                  <a:lnTo>
                    <a:pt x="25" y="9"/>
                  </a:lnTo>
                  <a:lnTo>
                    <a:pt x="25" y="7"/>
                  </a:lnTo>
                  <a:lnTo>
                    <a:pt x="23" y="7"/>
                  </a:lnTo>
                  <a:lnTo>
                    <a:pt x="23" y="5"/>
                  </a:lnTo>
                  <a:lnTo>
                    <a:pt x="22" y="5"/>
                  </a:lnTo>
                  <a:lnTo>
                    <a:pt x="20" y="5"/>
                  </a:lnTo>
                  <a:lnTo>
                    <a:pt x="18" y="5"/>
                  </a:lnTo>
                  <a:lnTo>
                    <a:pt x="17" y="5"/>
                  </a:lnTo>
                  <a:lnTo>
                    <a:pt x="15" y="5"/>
                  </a:lnTo>
                  <a:lnTo>
                    <a:pt x="13" y="5"/>
                  </a:lnTo>
                  <a:lnTo>
                    <a:pt x="13" y="7"/>
                  </a:lnTo>
                  <a:lnTo>
                    <a:pt x="11" y="7"/>
                  </a:lnTo>
                  <a:lnTo>
                    <a:pt x="11" y="9"/>
                  </a:lnTo>
                  <a:lnTo>
                    <a:pt x="10" y="9"/>
                  </a:lnTo>
                  <a:lnTo>
                    <a:pt x="10" y="10"/>
                  </a:lnTo>
                  <a:lnTo>
                    <a:pt x="8" y="12"/>
                  </a:lnTo>
                  <a:lnTo>
                    <a:pt x="8" y="14"/>
                  </a:lnTo>
                  <a:lnTo>
                    <a:pt x="8" y="16"/>
                  </a:lnTo>
                  <a:lnTo>
                    <a:pt x="8" y="17"/>
                  </a:lnTo>
                  <a:lnTo>
                    <a:pt x="8" y="19"/>
                  </a:lnTo>
                  <a:lnTo>
                    <a:pt x="6" y="21"/>
                  </a:lnTo>
                  <a:lnTo>
                    <a:pt x="6" y="23"/>
                  </a:lnTo>
                  <a:lnTo>
                    <a:pt x="6" y="24"/>
                  </a:lnTo>
                  <a:lnTo>
                    <a:pt x="6" y="26"/>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34" name="Freeform 164"/>
            <p:cNvSpPr>
              <a:spLocks noEditPoints="1"/>
            </p:cNvSpPr>
            <p:nvPr/>
          </p:nvSpPr>
          <p:spPr bwMode="auto">
            <a:xfrm>
              <a:off x="2729" y="1600"/>
              <a:ext cx="35" cy="50"/>
            </a:xfrm>
            <a:custGeom>
              <a:avLst/>
              <a:gdLst>
                <a:gd name="T0" fmla="*/ 0 w 35"/>
                <a:gd name="T1" fmla="*/ 22 h 50"/>
                <a:gd name="T2" fmla="*/ 0 w 35"/>
                <a:gd name="T3" fmla="*/ 17 h 50"/>
                <a:gd name="T4" fmla="*/ 2 w 35"/>
                <a:gd name="T5" fmla="*/ 12 h 50"/>
                <a:gd name="T6" fmla="*/ 3 w 35"/>
                <a:gd name="T7" fmla="*/ 9 h 50"/>
                <a:gd name="T8" fmla="*/ 5 w 35"/>
                <a:gd name="T9" fmla="*/ 5 h 50"/>
                <a:gd name="T10" fmla="*/ 7 w 35"/>
                <a:gd name="T11" fmla="*/ 2 h 50"/>
                <a:gd name="T12" fmla="*/ 10 w 35"/>
                <a:gd name="T13" fmla="*/ 0 h 50"/>
                <a:gd name="T14" fmla="*/ 15 w 35"/>
                <a:gd name="T15" fmla="*/ 0 h 50"/>
                <a:gd name="T16" fmla="*/ 20 w 35"/>
                <a:gd name="T17" fmla="*/ 0 h 50"/>
                <a:gd name="T18" fmla="*/ 25 w 35"/>
                <a:gd name="T19" fmla="*/ 0 h 50"/>
                <a:gd name="T20" fmla="*/ 29 w 35"/>
                <a:gd name="T21" fmla="*/ 2 h 50"/>
                <a:gd name="T22" fmla="*/ 30 w 35"/>
                <a:gd name="T23" fmla="*/ 5 h 50"/>
                <a:gd name="T24" fmla="*/ 32 w 35"/>
                <a:gd name="T25" fmla="*/ 9 h 50"/>
                <a:gd name="T26" fmla="*/ 34 w 35"/>
                <a:gd name="T27" fmla="*/ 12 h 50"/>
                <a:gd name="T28" fmla="*/ 35 w 35"/>
                <a:gd name="T29" fmla="*/ 15 h 50"/>
                <a:gd name="T30" fmla="*/ 35 w 35"/>
                <a:gd name="T31" fmla="*/ 21 h 50"/>
                <a:gd name="T32" fmla="*/ 35 w 35"/>
                <a:gd name="T33" fmla="*/ 26 h 50"/>
                <a:gd name="T34" fmla="*/ 35 w 35"/>
                <a:gd name="T35" fmla="*/ 31 h 50"/>
                <a:gd name="T36" fmla="*/ 35 w 35"/>
                <a:gd name="T37" fmla="*/ 36 h 50"/>
                <a:gd name="T38" fmla="*/ 34 w 35"/>
                <a:gd name="T39" fmla="*/ 40 h 50"/>
                <a:gd name="T40" fmla="*/ 32 w 35"/>
                <a:gd name="T41" fmla="*/ 45 h 50"/>
                <a:gd name="T42" fmla="*/ 29 w 35"/>
                <a:gd name="T43" fmla="*/ 47 h 50"/>
                <a:gd name="T44" fmla="*/ 25 w 35"/>
                <a:gd name="T45" fmla="*/ 50 h 50"/>
                <a:gd name="T46" fmla="*/ 20 w 35"/>
                <a:gd name="T47" fmla="*/ 50 h 50"/>
                <a:gd name="T48" fmla="*/ 15 w 35"/>
                <a:gd name="T49" fmla="*/ 50 h 50"/>
                <a:gd name="T50" fmla="*/ 10 w 35"/>
                <a:gd name="T51" fmla="*/ 50 h 50"/>
                <a:gd name="T52" fmla="*/ 7 w 35"/>
                <a:gd name="T53" fmla="*/ 48 h 50"/>
                <a:gd name="T54" fmla="*/ 5 w 35"/>
                <a:gd name="T55" fmla="*/ 45 h 50"/>
                <a:gd name="T56" fmla="*/ 2 w 35"/>
                <a:gd name="T57" fmla="*/ 40 h 50"/>
                <a:gd name="T58" fmla="*/ 2 w 35"/>
                <a:gd name="T59" fmla="*/ 34 h 50"/>
                <a:gd name="T60" fmla="*/ 0 w 35"/>
                <a:gd name="T61" fmla="*/ 31 h 50"/>
                <a:gd name="T62" fmla="*/ 0 w 35"/>
                <a:gd name="T63" fmla="*/ 26 h 50"/>
                <a:gd name="T64" fmla="*/ 7 w 35"/>
                <a:gd name="T65" fmla="*/ 29 h 50"/>
                <a:gd name="T66" fmla="*/ 7 w 35"/>
                <a:gd name="T67" fmla="*/ 34 h 50"/>
                <a:gd name="T68" fmla="*/ 8 w 35"/>
                <a:gd name="T69" fmla="*/ 38 h 50"/>
                <a:gd name="T70" fmla="*/ 10 w 35"/>
                <a:gd name="T71" fmla="*/ 41 h 50"/>
                <a:gd name="T72" fmla="*/ 13 w 35"/>
                <a:gd name="T73" fmla="*/ 45 h 50"/>
                <a:gd name="T74" fmla="*/ 17 w 35"/>
                <a:gd name="T75" fmla="*/ 47 h 50"/>
                <a:gd name="T76" fmla="*/ 20 w 35"/>
                <a:gd name="T77" fmla="*/ 45 h 50"/>
                <a:gd name="T78" fmla="*/ 23 w 35"/>
                <a:gd name="T79" fmla="*/ 43 h 50"/>
                <a:gd name="T80" fmla="*/ 27 w 35"/>
                <a:gd name="T81" fmla="*/ 41 h 50"/>
                <a:gd name="T82" fmla="*/ 29 w 35"/>
                <a:gd name="T83" fmla="*/ 36 h 50"/>
                <a:gd name="T84" fmla="*/ 29 w 35"/>
                <a:gd name="T85" fmla="*/ 31 h 50"/>
                <a:gd name="T86" fmla="*/ 29 w 35"/>
                <a:gd name="T87" fmla="*/ 26 h 50"/>
                <a:gd name="T88" fmla="*/ 29 w 35"/>
                <a:gd name="T89" fmla="*/ 21 h 50"/>
                <a:gd name="T90" fmla="*/ 29 w 35"/>
                <a:gd name="T91" fmla="*/ 15 h 50"/>
                <a:gd name="T92" fmla="*/ 27 w 35"/>
                <a:gd name="T93" fmla="*/ 10 h 50"/>
                <a:gd name="T94" fmla="*/ 25 w 35"/>
                <a:gd name="T95" fmla="*/ 7 h 50"/>
                <a:gd name="T96" fmla="*/ 22 w 35"/>
                <a:gd name="T97" fmla="*/ 5 h 50"/>
                <a:gd name="T98" fmla="*/ 17 w 35"/>
                <a:gd name="T99" fmla="*/ 5 h 50"/>
                <a:gd name="T100" fmla="*/ 12 w 35"/>
                <a:gd name="T101" fmla="*/ 5 h 50"/>
                <a:gd name="T102" fmla="*/ 10 w 35"/>
                <a:gd name="T103" fmla="*/ 9 h 50"/>
                <a:gd name="T104" fmla="*/ 8 w 35"/>
                <a:gd name="T105" fmla="*/ 12 h 50"/>
                <a:gd name="T106" fmla="*/ 7 w 35"/>
                <a:gd name="T107" fmla="*/ 15 h 50"/>
                <a:gd name="T108" fmla="*/ 7 w 35"/>
                <a:gd name="T109" fmla="*/ 21 h 50"/>
                <a:gd name="T110" fmla="*/ 7 w 35"/>
                <a:gd name="T111" fmla="*/ 26 h 5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5"/>
                <a:gd name="T169" fmla="*/ 0 h 50"/>
                <a:gd name="T170" fmla="*/ 35 w 35"/>
                <a:gd name="T171" fmla="*/ 50 h 5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5" h="50">
                  <a:moveTo>
                    <a:pt x="0" y="26"/>
                  </a:moveTo>
                  <a:lnTo>
                    <a:pt x="0" y="24"/>
                  </a:lnTo>
                  <a:lnTo>
                    <a:pt x="0" y="22"/>
                  </a:lnTo>
                  <a:lnTo>
                    <a:pt x="0" y="21"/>
                  </a:lnTo>
                  <a:lnTo>
                    <a:pt x="0" y="19"/>
                  </a:lnTo>
                  <a:lnTo>
                    <a:pt x="0" y="17"/>
                  </a:lnTo>
                  <a:lnTo>
                    <a:pt x="0" y="15"/>
                  </a:lnTo>
                  <a:lnTo>
                    <a:pt x="2" y="14"/>
                  </a:lnTo>
                  <a:lnTo>
                    <a:pt x="2" y="12"/>
                  </a:lnTo>
                  <a:lnTo>
                    <a:pt x="2" y="10"/>
                  </a:lnTo>
                  <a:lnTo>
                    <a:pt x="2" y="9"/>
                  </a:lnTo>
                  <a:lnTo>
                    <a:pt x="3" y="9"/>
                  </a:lnTo>
                  <a:lnTo>
                    <a:pt x="3" y="7"/>
                  </a:lnTo>
                  <a:lnTo>
                    <a:pt x="5" y="7"/>
                  </a:lnTo>
                  <a:lnTo>
                    <a:pt x="5" y="5"/>
                  </a:lnTo>
                  <a:lnTo>
                    <a:pt x="5" y="3"/>
                  </a:lnTo>
                  <a:lnTo>
                    <a:pt x="7" y="3"/>
                  </a:lnTo>
                  <a:lnTo>
                    <a:pt x="7" y="2"/>
                  </a:lnTo>
                  <a:lnTo>
                    <a:pt x="8" y="2"/>
                  </a:lnTo>
                  <a:lnTo>
                    <a:pt x="10" y="2"/>
                  </a:lnTo>
                  <a:lnTo>
                    <a:pt x="10" y="0"/>
                  </a:lnTo>
                  <a:lnTo>
                    <a:pt x="12" y="0"/>
                  </a:lnTo>
                  <a:lnTo>
                    <a:pt x="13" y="0"/>
                  </a:lnTo>
                  <a:lnTo>
                    <a:pt x="15" y="0"/>
                  </a:lnTo>
                  <a:lnTo>
                    <a:pt x="17" y="0"/>
                  </a:lnTo>
                  <a:lnTo>
                    <a:pt x="18" y="0"/>
                  </a:lnTo>
                  <a:lnTo>
                    <a:pt x="20" y="0"/>
                  </a:lnTo>
                  <a:lnTo>
                    <a:pt x="22" y="0"/>
                  </a:lnTo>
                  <a:lnTo>
                    <a:pt x="23" y="0"/>
                  </a:lnTo>
                  <a:lnTo>
                    <a:pt x="25" y="0"/>
                  </a:lnTo>
                  <a:lnTo>
                    <a:pt x="25" y="2"/>
                  </a:lnTo>
                  <a:lnTo>
                    <a:pt x="27" y="2"/>
                  </a:lnTo>
                  <a:lnTo>
                    <a:pt x="29" y="2"/>
                  </a:lnTo>
                  <a:lnTo>
                    <a:pt x="29" y="3"/>
                  </a:lnTo>
                  <a:lnTo>
                    <a:pt x="30" y="3"/>
                  </a:lnTo>
                  <a:lnTo>
                    <a:pt x="30" y="5"/>
                  </a:lnTo>
                  <a:lnTo>
                    <a:pt x="32" y="5"/>
                  </a:lnTo>
                  <a:lnTo>
                    <a:pt x="32" y="7"/>
                  </a:lnTo>
                  <a:lnTo>
                    <a:pt x="32" y="9"/>
                  </a:lnTo>
                  <a:lnTo>
                    <a:pt x="34" y="9"/>
                  </a:lnTo>
                  <a:lnTo>
                    <a:pt x="34" y="10"/>
                  </a:lnTo>
                  <a:lnTo>
                    <a:pt x="34" y="12"/>
                  </a:lnTo>
                  <a:lnTo>
                    <a:pt x="35" y="12"/>
                  </a:lnTo>
                  <a:lnTo>
                    <a:pt x="35" y="14"/>
                  </a:lnTo>
                  <a:lnTo>
                    <a:pt x="35" y="15"/>
                  </a:lnTo>
                  <a:lnTo>
                    <a:pt x="35" y="17"/>
                  </a:lnTo>
                  <a:lnTo>
                    <a:pt x="35" y="19"/>
                  </a:lnTo>
                  <a:lnTo>
                    <a:pt x="35" y="21"/>
                  </a:lnTo>
                  <a:lnTo>
                    <a:pt x="35" y="22"/>
                  </a:lnTo>
                  <a:lnTo>
                    <a:pt x="35" y="24"/>
                  </a:lnTo>
                  <a:lnTo>
                    <a:pt x="35" y="26"/>
                  </a:lnTo>
                  <a:lnTo>
                    <a:pt x="35" y="28"/>
                  </a:lnTo>
                  <a:lnTo>
                    <a:pt x="35" y="29"/>
                  </a:lnTo>
                  <a:lnTo>
                    <a:pt x="35" y="31"/>
                  </a:lnTo>
                  <a:lnTo>
                    <a:pt x="35" y="33"/>
                  </a:lnTo>
                  <a:lnTo>
                    <a:pt x="35" y="34"/>
                  </a:lnTo>
                  <a:lnTo>
                    <a:pt x="35" y="36"/>
                  </a:lnTo>
                  <a:lnTo>
                    <a:pt x="35" y="38"/>
                  </a:lnTo>
                  <a:lnTo>
                    <a:pt x="34" y="38"/>
                  </a:lnTo>
                  <a:lnTo>
                    <a:pt x="34" y="40"/>
                  </a:lnTo>
                  <a:lnTo>
                    <a:pt x="34" y="41"/>
                  </a:lnTo>
                  <a:lnTo>
                    <a:pt x="32" y="43"/>
                  </a:lnTo>
                  <a:lnTo>
                    <a:pt x="32" y="45"/>
                  </a:lnTo>
                  <a:lnTo>
                    <a:pt x="30" y="45"/>
                  </a:lnTo>
                  <a:lnTo>
                    <a:pt x="30" y="47"/>
                  </a:lnTo>
                  <a:lnTo>
                    <a:pt x="29" y="47"/>
                  </a:lnTo>
                  <a:lnTo>
                    <a:pt x="29" y="48"/>
                  </a:lnTo>
                  <a:lnTo>
                    <a:pt x="27" y="48"/>
                  </a:lnTo>
                  <a:lnTo>
                    <a:pt x="25" y="50"/>
                  </a:lnTo>
                  <a:lnTo>
                    <a:pt x="23" y="50"/>
                  </a:lnTo>
                  <a:lnTo>
                    <a:pt x="22" y="50"/>
                  </a:lnTo>
                  <a:lnTo>
                    <a:pt x="20" y="50"/>
                  </a:lnTo>
                  <a:lnTo>
                    <a:pt x="18" y="50"/>
                  </a:lnTo>
                  <a:lnTo>
                    <a:pt x="17" y="50"/>
                  </a:lnTo>
                  <a:lnTo>
                    <a:pt x="15" y="50"/>
                  </a:lnTo>
                  <a:lnTo>
                    <a:pt x="13" y="50"/>
                  </a:lnTo>
                  <a:lnTo>
                    <a:pt x="12" y="50"/>
                  </a:lnTo>
                  <a:lnTo>
                    <a:pt x="10" y="50"/>
                  </a:lnTo>
                  <a:lnTo>
                    <a:pt x="10" y="48"/>
                  </a:lnTo>
                  <a:lnTo>
                    <a:pt x="8" y="48"/>
                  </a:lnTo>
                  <a:lnTo>
                    <a:pt x="7" y="48"/>
                  </a:lnTo>
                  <a:lnTo>
                    <a:pt x="7" y="47"/>
                  </a:lnTo>
                  <a:lnTo>
                    <a:pt x="5" y="47"/>
                  </a:lnTo>
                  <a:lnTo>
                    <a:pt x="5" y="45"/>
                  </a:lnTo>
                  <a:lnTo>
                    <a:pt x="3" y="43"/>
                  </a:lnTo>
                  <a:lnTo>
                    <a:pt x="3" y="41"/>
                  </a:lnTo>
                  <a:lnTo>
                    <a:pt x="2" y="40"/>
                  </a:lnTo>
                  <a:lnTo>
                    <a:pt x="2" y="38"/>
                  </a:lnTo>
                  <a:lnTo>
                    <a:pt x="2" y="36"/>
                  </a:lnTo>
                  <a:lnTo>
                    <a:pt x="2" y="34"/>
                  </a:lnTo>
                  <a:lnTo>
                    <a:pt x="0" y="34"/>
                  </a:lnTo>
                  <a:lnTo>
                    <a:pt x="0" y="33"/>
                  </a:lnTo>
                  <a:lnTo>
                    <a:pt x="0" y="31"/>
                  </a:lnTo>
                  <a:lnTo>
                    <a:pt x="0" y="29"/>
                  </a:lnTo>
                  <a:lnTo>
                    <a:pt x="0" y="28"/>
                  </a:lnTo>
                  <a:lnTo>
                    <a:pt x="0" y="26"/>
                  </a:lnTo>
                  <a:close/>
                  <a:moveTo>
                    <a:pt x="7" y="26"/>
                  </a:moveTo>
                  <a:lnTo>
                    <a:pt x="7" y="28"/>
                  </a:lnTo>
                  <a:lnTo>
                    <a:pt x="7" y="29"/>
                  </a:lnTo>
                  <a:lnTo>
                    <a:pt x="7" y="31"/>
                  </a:lnTo>
                  <a:lnTo>
                    <a:pt x="7" y="33"/>
                  </a:lnTo>
                  <a:lnTo>
                    <a:pt x="7" y="34"/>
                  </a:lnTo>
                  <a:lnTo>
                    <a:pt x="8" y="34"/>
                  </a:lnTo>
                  <a:lnTo>
                    <a:pt x="8" y="36"/>
                  </a:lnTo>
                  <a:lnTo>
                    <a:pt x="8" y="38"/>
                  </a:lnTo>
                  <a:lnTo>
                    <a:pt x="8" y="40"/>
                  </a:lnTo>
                  <a:lnTo>
                    <a:pt x="10" y="40"/>
                  </a:lnTo>
                  <a:lnTo>
                    <a:pt x="10" y="41"/>
                  </a:lnTo>
                  <a:lnTo>
                    <a:pt x="10" y="43"/>
                  </a:lnTo>
                  <a:lnTo>
                    <a:pt x="12" y="43"/>
                  </a:lnTo>
                  <a:lnTo>
                    <a:pt x="13" y="45"/>
                  </a:lnTo>
                  <a:lnTo>
                    <a:pt x="15" y="45"/>
                  </a:lnTo>
                  <a:lnTo>
                    <a:pt x="17" y="45"/>
                  </a:lnTo>
                  <a:lnTo>
                    <a:pt x="17" y="47"/>
                  </a:lnTo>
                  <a:lnTo>
                    <a:pt x="18" y="47"/>
                  </a:lnTo>
                  <a:lnTo>
                    <a:pt x="18" y="45"/>
                  </a:lnTo>
                  <a:lnTo>
                    <a:pt x="20" y="45"/>
                  </a:lnTo>
                  <a:lnTo>
                    <a:pt x="22" y="45"/>
                  </a:lnTo>
                  <a:lnTo>
                    <a:pt x="23" y="45"/>
                  </a:lnTo>
                  <a:lnTo>
                    <a:pt x="23" y="43"/>
                  </a:lnTo>
                  <a:lnTo>
                    <a:pt x="25" y="43"/>
                  </a:lnTo>
                  <a:lnTo>
                    <a:pt x="25" y="41"/>
                  </a:lnTo>
                  <a:lnTo>
                    <a:pt x="27" y="41"/>
                  </a:lnTo>
                  <a:lnTo>
                    <a:pt x="27" y="40"/>
                  </a:lnTo>
                  <a:lnTo>
                    <a:pt x="27" y="38"/>
                  </a:lnTo>
                  <a:lnTo>
                    <a:pt x="29" y="36"/>
                  </a:lnTo>
                  <a:lnTo>
                    <a:pt x="29" y="34"/>
                  </a:lnTo>
                  <a:lnTo>
                    <a:pt x="29" y="33"/>
                  </a:lnTo>
                  <a:lnTo>
                    <a:pt x="29" y="31"/>
                  </a:lnTo>
                  <a:lnTo>
                    <a:pt x="29" y="29"/>
                  </a:lnTo>
                  <a:lnTo>
                    <a:pt x="29" y="28"/>
                  </a:lnTo>
                  <a:lnTo>
                    <a:pt x="29" y="26"/>
                  </a:lnTo>
                  <a:lnTo>
                    <a:pt x="29" y="24"/>
                  </a:lnTo>
                  <a:lnTo>
                    <a:pt x="29" y="22"/>
                  </a:lnTo>
                  <a:lnTo>
                    <a:pt x="29" y="21"/>
                  </a:lnTo>
                  <a:lnTo>
                    <a:pt x="29" y="19"/>
                  </a:lnTo>
                  <a:lnTo>
                    <a:pt x="29" y="17"/>
                  </a:lnTo>
                  <a:lnTo>
                    <a:pt x="29" y="15"/>
                  </a:lnTo>
                  <a:lnTo>
                    <a:pt x="29" y="14"/>
                  </a:lnTo>
                  <a:lnTo>
                    <a:pt x="27" y="12"/>
                  </a:lnTo>
                  <a:lnTo>
                    <a:pt x="27" y="10"/>
                  </a:lnTo>
                  <a:lnTo>
                    <a:pt x="27" y="9"/>
                  </a:lnTo>
                  <a:lnTo>
                    <a:pt x="25" y="9"/>
                  </a:lnTo>
                  <a:lnTo>
                    <a:pt x="25" y="7"/>
                  </a:lnTo>
                  <a:lnTo>
                    <a:pt x="23" y="7"/>
                  </a:lnTo>
                  <a:lnTo>
                    <a:pt x="23" y="5"/>
                  </a:lnTo>
                  <a:lnTo>
                    <a:pt x="22" y="5"/>
                  </a:lnTo>
                  <a:lnTo>
                    <a:pt x="20" y="5"/>
                  </a:lnTo>
                  <a:lnTo>
                    <a:pt x="18" y="5"/>
                  </a:lnTo>
                  <a:lnTo>
                    <a:pt x="17" y="5"/>
                  </a:lnTo>
                  <a:lnTo>
                    <a:pt x="15" y="5"/>
                  </a:lnTo>
                  <a:lnTo>
                    <a:pt x="13" y="5"/>
                  </a:lnTo>
                  <a:lnTo>
                    <a:pt x="12" y="5"/>
                  </a:lnTo>
                  <a:lnTo>
                    <a:pt x="12" y="7"/>
                  </a:lnTo>
                  <a:lnTo>
                    <a:pt x="10" y="7"/>
                  </a:lnTo>
                  <a:lnTo>
                    <a:pt x="10" y="9"/>
                  </a:lnTo>
                  <a:lnTo>
                    <a:pt x="10" y="10"/>
                  </a:lnTo>
                  <a:lnTo>
                    <a:pt x="8" y="10"/>
                  </a:lnTo>
                  <a:lnTo>
                    <a:pt x="8" y="12"/>
                  </a:lnTo>
                  <a:lnTo>
                    <a:pt x="8" y="14"/>
                  </a:lnTo>
                  <a:lnTo>
                    <a:pt x="8" y="15"/>
                  </a:lnTo>
                  <a:lnTo>
                    <a:pt x="7" y="15"/>
                  </a:lnTo>
                  <a:lnTo>
                    <a:pt x="7" y="17"/>
                  </a:lnTo>
                  <a:lnTo>
                    <a:pt x="7" y="19"/>
                  </a:lnTo>
                  <a:lnTo>
                    <a:pt x="7" y="21"/>
                  </a:lnTo>
                  <a:lnTo>
                    <a:pt x="7" y="22"/>
                  </a:lnTo>
                  <a:lnTo>
                    <a:pt x="7" y="24"/>
                  </a:lnTo>
                  <a:lnTo>
                    <a:pt x="7" y="26"/>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35" name="Freeform 165"/>
            <p:cNvSpPr>
              <a:spLocks/>
            </p:cNvSpPr>
            <p:nvPr/>
          </p:nvSpPr>
          <p:spPr bwMode="auto">
            <a:xfrm>
              <a:off x="2734" y="1766"/>
              <a:ext cx="20" cy="52"/>
            </a:xfrm>
            <a:custGeom>
              <a:avLst/>
              <a:gdLst>
                <a:gd name="T0" fmla="*/ 20 w 20"/>
                <a:gd name="T1" fmla="*/ 52 h 52"/>
                <a:gd name="T2" fmla="*/ 13 w 20"/>
                <a:gd name="T3" fmla="*/ 52 h 52"/>
                <a:gd name="T4" fmla="*/ 13 w 20"/>
                <a:gd name="T5" fmla="*/ 12 h 52"/>
                <a:gd name="T6" fmla="*/ 12 w 20"/>
                <a:gd name="T7" fmla="*/ 12 h 52"/>
                <a:gd name="T8" fmla="*/ 12 w 20"/>
                <a:gd name="T9" fmla="*/ 14 h 52"/>
                <a:gd name="T10" fmla="*/ 10 w 20"/>
                <a:gd name="T11" fmla="*/ 14 h 52"/>
                <a:gd name="T12" fmla="*/ 10 w 20"/>
                <a:gd name="T13" fmla="*/ 16 h 52"/>
                <a:gd name="T14" fmla="*/ 8 w 20"/>
                <a:gd name="T15" fmla="*/ 16 h 52"/>
                <a:gd name="T16" fmla="*/ 7 w 20"/>
                <a:gd name="T17" fmla="*/ 16 h 52"/>
                <a:gd name="T18" fmla="*/ 7 w 20"/>
                <a:gd name="T19" fmla="*/ 17 h 52"/>
                <a:gd name="T20" fmla="*/ 5 w 20"/>
                <a:gd name="T21" fmla="*/ 17 h 52"/>
                <a:gd name="T22" fmla="*/ 3 w 20"/>
                <a:gd name="T23" fmla="*/ 17 h 52"/>
                <a:gd name="T24" fmla="*/ 3 w 20"/>
                <a:gd name="T25" fmla="*/ 19 h 52"/>
                <a:gd name="T26" fmla="*/ 2 w 20"/>
                <a:gd name="T27" fmla="*/ 19 h 52"/>
                <a:gd name="T28" fmla="*/ 0 w 20"/>
                <a:gd name="T29" fmla="*/ 19 h 52"/>
                <a:gd name="T30" fmla="*/ 0 w 20"/>
                <a:gd name="T31" fmla="*/ 14 h 52"/>
                <a:gd name="T32" fmla="*/ 0 w 20"/>
                <a:gd name="T33" fmla="*/ 12 h 52"/>
                <a:gd name="T34" fmla="*/ 2 w 20"/>
                <a:gd name="T35" fmla="*/ 12 h 52"/>
                <a:gd name="T36" fmla="*/ 3 w 20"/>
                <a:gd name="T37" fmla="*/ 12 h 52"/>
                <a:gd name="T38" fmla="*/ 3 w 20"/>
                <a:gd name="T39" fmla="*/ 10 h 52"/>
                <a:gd name="T40" fmla="*/ 5 w 20"/>
                <a:gd name="T41" fmla="*/ 10 h 52"/>
                <a:gd name="T42" fmla="*/ 7 w 20"/>
                <a:gd name="T43" fmla="*/ 10 h 52"/>
                <a:gd name="T44" fmla="*/ 7 w 20"/>
                <a:gd name="T45" fmla="*/ 9 h 52"/>
                <a:gd name="T46" fmla="*/ 8 w 20"/>
                <a:gd name="T47" fmla="*/ 9 h 52"/>
                <a:gd name="T48" fmla="*/ 10 w 20"/>
                <a:gd name="T49" fmla="*/ 7 h 52"/>
                <a:gd name="T50" fmla="*/ 12 w 20"/>
                <a:gd name="T51" fmla="*/ 7 h 52"/>
                <a:gd name="T52" fmla="*/ 12 w 20"/>
                <a:gd name="T53" fmla="*/ 5 h 52"/>
                <a:gd name="T54" fmla="*/ 13 w 20"/>
                <a:gd name="T55" fmla="*/ 5 h 52"/>
                <a:gd name="T56" fmla="*/ 13 w 20"/>
                <a:gd name="T57" fmla="*/ 3 h 52"/>
                <a:gd name="T58" fmla="*/ 15 w 20"/>
                <a:gd name="T59" fmla="*/ 3 h 52"/>
                <a:gd name="T60" fmla="*/ 15 w 20"/>
                <a:gd name="T61" fmla="*/ 2 h 52"/>
                <a:gd name="T62" fmla="*/ 15 w 20"/>
                <a:gd name="T63" fmla="*/ 0 h 52"/>
                <a:gd name="T64" fmla="*/ 17 w 20"/>
                <a:gd name="T65" fmla="*/ 0 h 52"/>
                <a:gd name="T66" fmla="*/ 20 w 20"/>
                <a:gd name="T67" fmla="*/ 0 h 52"/>
                <a:gd name="T68" fmla="*/ 20 w 20"/>
                <a:gd name="T69" fmla="*/ 52 h 5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0"/>
                <a:gd name="T106" fmla="*/ 0 h 52"/>
                <a:gd name="T107" fmla="*/ 20 w 20"/>
                <a:gd name="T108" fmla="*/ 52 h 5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0" h="52">
                  <a:moveTo>
                    <a:pt x="20" y="52"/>
                  </a:moveTo>
                  <a:lnTo>
                    <a:pt x="13" y="52"/>
                  </a:lnTo>
                  <a:lnTo>
                    <a:pt x="13" y="12"/>
                  </a:lnTo>
                  <a:lnTo>
                    <a:pt x="12" y="12"/>
                  </a:lnTo>
                  <a:lnTo>
                    <a:pt x="12" y="14"/>
                  </a:lnTo>
                  <a:lnTo>
                    <a:pt x="10" y="14"/>
                  </a:lnTo>
                  <a:lnTo>
                    <a:pt x="10" y="16"/>
                  </a:lnTo>
                  <a:lnTo>
                    <a:pt x="8" y="16"/>
                  </a:lnTo>
                  <a:lnTo>
                    <a:pt x="7" y="16"/>
                  </a:lnTo>
                  <a:lnTo>
                    <a:pt x="7" y="17"/>
                  </a:lnTo>
                  <a:lnTo>
                    <a:pt x="5" y="17"/>
                  </a:lnTo>
                  <a:lnTo>
                    <a:pt x="3" y="17"/>
                  </a:lnTo>
                  <a:lnTo>
                    <a:pt x="3" y="19"/>
                  </a:lnTo>
                  <a:lnTo>
                    <a:pt x="2" y="19"/>
                  </a:lnTo>
                  <a:lnTo>
                    <a:pt x="0" y="19"/>
                  </a:lnTo>
                  <a:lnTo>
                    <a:pt x="0" y="14"/>
                  </a:lnTo>
                  <a:lnTo>
                    <a:pt x="0" y="12"/>
                  </a:lnTo>
                  <a:lnTo>
                    <a:pt x="2" y="12"/>
                  </a:lnTo>
                  <a:lnTo>
                    <a:pt x="3" y="12"/>
                  </a:lnTo>
                  <a:lnTo>
                    <a:pt x="3" y="10"/>
                  </a:lnTo>
                  <a:lnTo>
                    <a:pt x="5" y="10"/>
                  </a:lnTo>
                  <a:lnTo>
                    <a:pt x="7" y="10"/>
                  </a:lnTo>
                  <a:lnTo>
                    <a:pt x="7" y="9"/>
                  </a:lnTo>
                  <a:lnTo>
                    <a:pt x="8" y="9"/>
                  </a:lnTo>
                  <a:lnTo>
                    <a:pt x="10" y="7"/>
                  </a:lnTo>
                  <a:lnTo>
                    <a:pt x="12" y="7"/>
                  </a:lnTo>
                  <a:lnTo>
                    <a:pt x="12" y="5"/>
                  </a:lnTo>
                  <a:lnTo>
                    <a:pt x="13" y="5"/>
                  </a:lnTo>
                  <a:lnTo>
                    <a:pt x="13" y="3"/>
                  </a:lnTo>
                  <a:lnTo>
                    <a:pt x="15" y="3"/>
                  </a:lnTo>
                  <a:lnTo>
                    <a:pt x="15" y="2"/>
                  </a:lnTo>
                  <a:lnTo>
                    <a:pt x="15" y="0"/>
                  </a:lnTo>
                  <a:lnTo>
                    <a:pt x="17" y="0"/>
                  </a:lnTo>
                  <a:lnTo>
                    <a:pt x="20" y="0"/>
                  </a:lnTo>
                  <a:lnTo>
                    <a:pt x="20" y="52"/>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36" name="Freeform 166"/>
            <p:cNvSpPr>
              <a:spLocks/>
            </p:cNvSpPr>
            <p:nvPr/>
          </p:nvSpPr>
          <p:spPr bwMode="auto">
            <a:xfrm>
              <a:off x="446" y="3233"/>
              <a:ext cx="693" cy="944"/>
            </a:xfrm>
            <a:custGeom>
              <a:avLst/>
              <a:gdLst>
                <a:gd name="T0" fmla="*/ 0 w 693"/>
                <a:gd name="T1" fmla="*/ 0 h 944"/>
                <a:gd name="T2" fmla="*/ 693 w 693"/>
                <a:gd name="T3" fmla="*/ 308 h 944"/>
                <a:gd name="T4" fmla="*/ 693 w 693"/>
                <a:gd name="T5" fmla="*/ 944 h 944"/>
                <a:gd name="T6" fmla="*/ 0 w 693"/>
                <a:gd name="T7" fmla="*/ 636 h 944"/>
                <a:gd name="T8" fmla="*/ 0 w 693"/>
                <a:gd name="T9" fmla="*/ 0 h 944"/>
                <a:gd name="T10" fmla="*/ 0 60000 65536"/>
                <a:gd name="T11" fmla="*/ 0 60000 65536"/>
                <a:gd name="T12" fmla="*/ 0 60000 65536"/>
                <a:gd name="T13" fmla="*/ 0 60000 65536"/>
                <a:gd name="T14" fmla="*/ 0 60000 65536"/>
                <a:gd name="T15" fmla="*/ 0 w 693"/>
                <a:gd name="T16" fmla="*/ 0 h 944"/>
                <a:gd name="T17" fmla="*/ 693 w 693"/>
                <a:gd name="T18" fmla="*/ 944 h 944"/>
              </a:gdLst>
              <a:ahLst/>
              <a:cxnLst>
                <a:cxn ang="T10">
                  <a:pos x="T0" y="T1"/>
                </a:cxn>
                <a:cxn ang="T11">
                  <a:pos x="T2" y="T3"/>
                </a:cxn>
                <a:cxn ang="T12">
                  <a:pos x="T4" y="T5"/>
                </a:cxn>
                <a:cxn ang="T13">
                  <a:pos x="T6" y="T7"/>
                </a:cxn>
                <a:cxn ang="T14">
                  <a:pos x="T8" y="T9"/>
                </a:cxn>
              </a:cxnLst>
              <a:rect l="T15" t="T16" r="T17" b="T18"/>
              <a:pathLst>
                <a:path w="693" h="944">
                  <a:moveTo>
                    <a:pt x="0" y="0"/>
                  </a:moveTo>
                  <a:lnTo>
                    <a:pt x="693" y="308"/>
                  </a:lnTo>
                  <a:lnTo>
                    <a:pt x="693" y="944"/>
                  </a:lnTo>
                  <a:lnTo>
                    <a:pt x="0" y="636"/>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37" name="Freeform 167"/>
            <p:cNvSpPr>
              <a:spLocks/>
            </p:cNvSpPr>
            <p:nvPr/>
          </p:nvSpPr>
          <p:spPr bwMode="auto">
            <a:xfrm>
              <a:off x="446" y="3233"/>
              <a:ext cx="693" cy="944"/>
            </a:xfrm>
            <a:custGeom>
              <a:avLst/>
              <a:gdLst>
                <a:gd name="T0" fmla="*/ 0 w 693"/>
                <a:gd name="T1" fmla="*/ 0 h 944"/>
                <a:gd name="T2" fmla="*/ 693 w 693"/>
                <a:gd name="T3" fmla="*/ 308 h 944"/>
                <a:gd name="T4" fmla="*/ 693 w 693"/>
                <a:gd name="T5" fmla="*/ 944 h 944"/>
                <a:gd name="T6" fmla="*/ 0 w 693"/>
                <a:gd name="T7" fmla="*/ 636 h 944"/>
                <a:gd name="T8" fmla="*/ 0 w 693"/>
                <a:gd name="T9" fmla="*/ 0 h 944"/>
                <a:gd name="T10" fmla="*/ 0 60000 65536"/>
                <a:gd name="T11" fmla="*/ 0 60000 65536"/>
                <a:gd name="T12" fmla="*/ 0 60000 65536"/>
                <a:gd name="T13" fmla="*/ 0 60000 65536"/>
                <a:gd name="T14" fmla="*/ 0 60000 65536"/>
                <a:gd name="T15" fmla="*/ 0 w 693"/>
                <a:gd name="T16" fmla="*/ 0 h 944"/>
                <a:gd name="T17" fmla="*/ 693 w 693"/>
                <a:gd name="T18" fmla="*/ 944 h 944"/>
              </a:gdLst>
              <a:ahLst/>
              <a:cxnLst>
                <a:cxn ang="T10">
                  <a:pos x="T0" y="T1"/>
                </a:cxn>
                <a:cxn ang="T11">
                  <a:pos x="T2" y="T3"/>
                </a:cxn>
                <a:cxn ang="T12">
                  <a:pos x="T4" y="T5"/>
                </a:cxn>
                <a:cxn ang="T13">
                  <a:pos x="T6" y="T7"/>
                </a:cxn>
                <a:cxn ang="T14">
                  <a:pos x="T8" y="T9"/>
                </a:cxn>
              </a:cxnLst>
              <a:rect l="T15" t="T16" r="T17" b="T18"/>
              <a:pathLst>
                <a:path w="693" h="944">
                  <a:moveTo>
                    <a:pt x="0" y="0"/>
                  </a:moveTo>
                  <a:lnTo>
                    <a:pt x="693" y="308"/>
                  </a:lnTo>
                  <a:lnTo>
                    <a:pt x="693" y="944"/>
                  </a:lnTo>
                  <a:lnTo>
                    <a:pt x="0" y="636"/>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238" name="Freeform 168"/>
            <p:cNvSpPr>
              <a:spLocks/>
            </p:cNvSpPr>
            <p:nvPr/>
          </p:nvSpPr>
          <p:spPr bwMode="auto">
            <a:xfrm>
              <a:off x="702" y="3558"/>
              <a:ext cx="138" cy="219"/>
            </a:xfrm>
            <a:custGeom>
              <a:avLst/>
              <a:gdLst>
                <a:gd name="T0" fmla="*/ 0 w 138"/>
                <a:gd name="T1" fmla="*/ 0 h 219"/>
                <a:gd name="T2" fmla="*/ 138 w 138"/>
                <a:gd name="T3" fmla="*/ 60 h 219"/>
                <a:gd name="T4" fmla="*/ 138 w 138"/>
                <a:gd name="T5" fmla="*/ 219 h 219"/>
                <a:gd name="T6" fmla="*/ 0 w 138"/>
                <a:gd name="T7" fmla="*/ 159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60"/>
                  </a:lnTo>
                  <a:lnTo>
                    <a:pt x="138" y="219"/>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39" name="Freeform 169"/>
            <p:cNvSpPr>
              <a:spLocks/>
            </p:cNvSpPr>
            <p:nvPr/>
          </p:nvSpPr>
          <p:spPr bwMode="auto">
            <a:xfrm>
              <a:off x="702" y="3558"/>
              <a:ext cx="138" cy="219"/>
            </a:xfrm>
            <a:custGeom>
              <a:avLst/>
              <a:gdLst>
                <a:gd name="T0" fmla="*/ 0 w 138"/>
                <a:gd name="T1" fmla="*/ 0 h 219"/>
                <a:gd name="T2" fmla="*/ 138 w 138"/>
                <a:gd name="T3" fmla="*/ 60 h 219"/>
                <a:gd name="T4" fmla="*/ 138 w 138"/>
                <a:gd name="T5" fmla="*/ 219 h 219"/>
                <a:gd name="T6" fmla="*/ 0 w 138"/>
                <a:gd name="T7" fmla="*/ 159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60"/>
                  </a:lnTo>
                  <a:lnTo>
                    <a:pt x="138" y="219"/>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240" name="Freeform 170"/>
            <p:cNvSpPr>
              <a:spLocks/>
            </p:cNvSpPr>
            <p:nvPr/>
          </p:nvSpPr>
          <p:spPr bwMode="auto">
            <a:xfrm>
              <a:off x="702" y="3717"/>
              <a:ext cx="138" cy="220"/>
            </a:xfrm>
            <a:custGeom>
              <a:avLst/>
              <a:gdLst>
                <a:gd name="T0" fmla="*/ 0 w 138"/>
                <a:gd name="T1" fmla="*/ 0 h 220"/>
                <a:gd name="T2" fmla="*/ 138 w 138"/>
                <a:gd name="T3" fmla="*/ 60 h 220"/>
                <a:gd name="T4" fmla="*/ 138 w 138"/>
                <a:gd name="T5" fmla="*/ 220 h 220"/>
                <a:gd name="T6" fmla="*/ 0 w 138"/>
                <a:gd name="T7" fmla="*/ 159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0"/>
                  </a:lnTo>
                  <a:lnTo>
                    <a:pt x="138"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41" name="Freeform 171"/>
            <p:cNvSpPr>
              <a:spLocks/>
            </p:cNvSpPr>
            <p:nvPr/>
          </p:nvSpPr>
          <p:spPr bwMode="auto">
            <a:xfrm>
              <a:off x="702" y="3717"/>
              <a:ext cx="138" cy="220"/>
            </a:xfrm>
            <a:custGeom>
              <a:avLst/>
              <a:gdLst>
                <a:gd name="T0" fmla="*/ 0 w 138"/>
                <a:gd name="T1" fmla="*/ 0 h 220"/>
                <a:gd name="T2" fmla="*/ 138 w 138"/>
                <a:gd name="T3" fmla="*/ 60 h 220"/>
                <a:gd name="T4" fmla="*/ 138 w 138"/>
                <a:gd name="T5" fmla="*/ 220 h 220"/>
                <a:gd name="T6" fmla="*/ 0 w 138"/>
                <a:gd name="T7" fmla="*/ 159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0"/>
                  </a:lnTo>
                  <a:lnTo>
                    <a:pt x="138"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242" name="Line 172"/>
            <p:cNvSpPr>
              <a:spLocks noChangeShapeType="1"/>
            </p:cNvSpPr>
            <p:nvPr/>
          </p:nvSpPr>
          <p:spPr bwMode="auto">
            <a:xfrm>
              <a:off x="636" y="3452"/>
              <a:ext cx="67" cy="108"/>
            </a:xfrm>
            <a:prstGeom prst="line">
              <a:avLst/>
            </a:prstGeom>
            <a:noFill/>
            <a:ln w="0">
              <a:solidFill>
                <a:srgbClr val="00CCFF"/>
              </a:solidFill>
              <a:round/>
              <a:headEnd/>
              <a:tailEnd/>
            </a:ln>
          </p:spPr>
          <p:txBody>
            <a:bodyPr/>
            <a:lstStyle/>
            <a:p>
              <a:endParaRPr lang="en-US"/>
            </a:p>
          </p:txBody>
        </p:sp>
        <p:sp>
          <p:nvSpPr>
            <p:cNvPr id="3243" name="Freeform 173"/>
            <p:cNvSpPr>
              <a:spLocks/>
            </p:cNvSpPr>
            <p:nvPr/>
          </p:nvSpPr>
          <p:spPr bwMode="auto">
            <a:xfrm>
              <a:off x="577" y="3388"/>
              <a:ext cx="51" cy="50"/>
            </a:xfrm>
            <a:custGeom>
              <a:avLst/>
              <a:gdLst>
                <a:gd name="T0" fmla="*/ 0 w 51"/>
                <a:gd name="T1" fmla="*/ 50 h 50"/>
                <a:gd name="T2" fmla="*/ 21 w 51"/>
                <a:gd name="T3" fmla="*/ 25 h 50"/>
                <a:gd name="T4" fmla="*/ 2 w 51"/>
                <a:gd name="T5" fmla="*/ 0 h 50"/>
                <a:gd name="T6" fmla="*/ 10 w 51"/>
                <a:gd name="T7" fmla="*/ 0 h 50"/>
                <a:gd name="T8" fmla="*/ 21 w 51"/>
                <a:gd name="T9" fmla="*/ 14 h 50"/>
                <a:gd name="T10" fmla="*/ 22 w 51"/>
                <a:gd name="T11" fmla="*/ 14 h 50"/>
                <a:gd name="T12" fmla="*/ 22 w 51"/>
                <a:gd name="T13" fmla="*/ 16 h 50"/>
                <a:gd name="T14" fmla="*/ 24 w 51"/>
                <a:gd name="T15" fmla="*/ 16 h 50"/>
                <a:gd name="T16" fmla="*/ 24 w 51"/>
                <a:gd name="T17" fmla="*/ 18 h 50"/>
                <a:gd name="T18" fmla="*/ 26 w 51"/>
                <a:gd name="T19" fmla="*/ 19 h 50"/>
                <a:gd name="T20" fmla="*/ 27 w 51"/>
                <a:gd name="T21" fmla="*/ 18 h 50"/>
                <a:gd name="T22" fmla="*/ 27 w 51"/>
                <a:gd name="T23" fmla="*/ 16 h 50"/>
                <a:gd name="T24" fmla="*/ 29 w 51"/>
                <a:gd name="T25" fmla="*/ 16 h 50"/>
                <a:gd name="T26" fmla="*/ 29 w 51"/>
                <a:gd name="T27" fmla="*/ 14 h 50"/>
                <a:gd name="T28" fmla="*/ 31 w 51"/>
                <a:gd name="T29" fmla="*/ 14 h 50"/>
                <a:gd name="T30" fmla="*/ 41 w 51"/>
                <a:gd name="T31" fmla="*/ 0 h 50"/>
                <a:gd name="T32" fmla="*/ 49 w 51"/>
                <a:gd name="T33" fmla="*/ 0 h 50"/>
                <a:gd name="T34" fmla="*/ 29 w 51"/>
                <a:gd name="T35" fmla="*/ 25 h 50"/>
                <a:gd name="T36" fmla="*/ 51 w 51"/>
                <a:gd name="T37" fmla="*/ 50 h 50"/>
                <a:gd name="T38" fmla="*/ 41 w 51"/>
                <a:gd name="T39" fmla="*/ 50 h 50"/>
                <a:gd name="T40" fmla="*/ 27 w 51"/>
                <a:gd name="T41" fmla="*/ 33 h 50"/>
                <a:gd name="T42" fmla="*/ 27 w 51"/>
                <a:gd name="T43" fmla="*/ 31 h 50"/>
                <a:gd name="T44" fmla="*/ 26 w 51"/>
                <a:gd name="T45" fmla="*/ 31 h 50"/>
                <a:gd name="T46" fmla="*/ 26 w 51"/>
                <a:gd name="T47" fmla="*/ 30 h 50"/>
                <a:gd name="T48" fmla="*/ 24 w 51"/>
                <a:gd name="T49" fmla="*/ 30 h 50"/>
                <a:gd name="T50" fmla="*/ 24 w 51"/>
                <a:gd name="T51" fmla="*/ 31 h 50"/>
                <a:gd name="T52" fmla="*/ 24 w 51"/>
                <a:gd name="T53" fmla="*/ 33 h 50"/>
                <a:gd name="T54" fmla="*/ 22 w 51"/>
                <a:gd name="T55" fmla="*/ 33 h 50"/>
                <a:gd name="T56" fmla="*/ 9 w 51"/>
                <a:gd name="T57" fmla="*/ 50 h 50"/>
                <a:gd name="T58" fmla="*/ 0 w 51"/>
                <a:gd name="T59" fmla="*/ 50 h 5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51"/>
                <a:gd name="T91" fmla="*/ 0 h 50"/>
                <a:gd name="T92" fmla="*/ 51 w 51"/>
                <a:gd name="T93" fmla="*/ 50 h 5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51" h="50">
                  <a:moveTo>
                    <a:pt x="0" y="50"/>
                  </a:moveTo>
                  <a:lnTo>
                    <a:pt x="21" y="25"/>
                  </a:lnTo>
                  <a:lnTo>
                    <a:pt x="2" y="0"/>
                  </a:lnTo>
                  <a:lnTo>
                    <a:pt x="10" y="0"/>
                  </a:lnTo>
                  <a:lnTo>
                    <a:pt x="21" y="14"/>
                  </a:lnTo>
                  <a:lnTo>
                    <a:pt x="22" y="14"/>
                  </a:lnTo>
                  <a:lnTo>
                    <a:pt x="22" y="16"/>
                  </a:lnTo>
                  <a:lnTo>
                    <a:pt x="24" y="16"/>
                  </a:lnTo>
                  <a:lnTo>
                    <a:pt x="24" y="18"/>
                  </a:lnTo>
                  <a:lnTo>
                    <a:pt x="26" y="19"/>
                  </a:lnTo>
                  <a:lnTo>
                    <a:pt x="27" y="18"/>
                  </a:lnTo>
                  <a:lnTo>
                    <a:pt x="27" y="16"/>
                  </a:lnTo>
                  <a:lnTo>
                    <a:pt x="29" y="16"/>
                  </a:lnTo>
                  <a:lnTo>
                    <a:pt x="29" y="14"/>
                  </a:lnTo>
                  <a:lnTo>
                    <a:pt x="31" y="14"/>
                  </a:lnTo>
                  <a:lnTo>
                    <a:pt x="41" y="0"/>
                  </a:lnTo>
                  <a:lnTo>
                    <a:pt x="49" y="0"/>
                  </a:lnTo>
                  <a:lnTo>
                    <a:pt x="29" y="25"/>
                  </a:lnTo>
                  <a:lnTo>
                    <a:pt x="51" y="50"/>
                  </a:lnTo>
                  <a:lnTo>
                    <a:pt x="41" y="50"/>
                  </a:lnTo>
                  <a:lnTo>
                    <a:pt x="27" y="33"/>
                  </a:lnTo>
                  <a:lnTo>
                    <a:pt x="27" y="31"/>
                  </a:lnTo>
                  <a:lnTo>
                    <a:pt x="26" y="31"/>
                  </a:lnTo>
                  <a:lnTo>
                    <a:pt x="26" y="30"/>
                  </a:lnTo>
                  <a:lnTo>
                    <a:pt x="24" y="30"/>
                  </a:lnTo>
                  <a:lnTo>
                    <a:pt x="24" y="31"/>
                  </a:lnTo>
                  <a:lnTo>
                    <a:pt x="24" y="33"/>
                  </a:lnTo>
                  <a:lnTo>
                    <a:pt x="22" y="33"/>
                  </a:lnTo>
                  <a:lnTo>
                    <a:pt x="9" y="50"/>
                  </a:lnTo>
                  <a:lnTo>
                    <a:pt x="0" y="5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44" name="Freeform 174"/>
            <p:cNvSpPr>
              <a:spLocks noEditPoints="1"/>
            </p:cNvSpPr>
            <p:nvPr/>
          </p:nvSpPr>
          <p:spPr bwMode="auto">
            <a:xfrm>
              <a:off x="700" y="3452"/>
              <a:ext cx="37" cy="38"/>
            </a:xfrm>
            <a:custGeom>
              <a:avLst/>
              <a:gdLst>
                <a:gd name="T0" fmla="*/ 27 w 37"/>
                <a:gd name="T1" fmla="*/ 35 h 38"/>
                <a:gd name="T2" fmla="*/ 24 w 37"/>
                <a:gd name="T3" fmla="*/ 37 h 38"/>
                <a:gd name="T4" fmla="*/ 19 w 37"/>
                <a:gd name="T5" fmla="*/ 38 h 38"/>
                <a:gd name="T6" fmla="*/ 14 w 37"/>
                <a:gd name="T7" fmla="*/ 38 h 38"/>
                <a:gd name="T8" fmla="*/ 8 w 37"/>
                <a:gd name="T9" fmla="*/ 38 h 38"/>
                <a:gd name="T10" fmla="*/ 5 w 37"/>
                <a:gd name="T11" fmla="*/ 37 h 38"/>
                <a:gd name="T12" fmla="*/ 2 w 37"/>
                <a:gd name="T13" fmla="*/ 35 h 38"/>
                <a:gd name="T14" fmla="*/ 2 w 37"/>
                <a:gd name="T15" fmla="*/ 30 h 38"/>
                <a:gd name="T16" fmla="*/ 0 w 37"/>
                <a:gd name="T17" fmla="*/ 26 h 38"/>
                <a:gd name="T18" fmla="*/ 2 w 37"/>
                <a:gd name="T19" fmla="*/ 23 h 38"/>
                <a:gd name="T20" fmla="*/ 5 w 37"/>
                <a:gd name="T21" fmla="*/ 21 h 38"/>
                <a:gd name="T22" fmla="*/ 8 w 37"/>
                <a:gd name="T23" fmla="*/ 19 h 38"/>
                <a:gd name="T24" fmla="*/ 12 w 37"/>
                <a:gd name="T25" fmla="*/ 18 h 38"/>
                <a:gd name="T26" fmla="*/ 17 w 37"/>
                <a:gd name="T27" fmla="*/ 18 h 38"/>
                <a:gd name="T28" fmla="*/ 20 w 37"/>
                <a:gd name="T29" fmla="*/ 16 h 38"/>
                <a:gd name="T30" fmla="*/ 25 w 37"/>
                <a:gd name="T31" fmla="*/ 16 h 38"/>
                <a:gd name="T32" fmla="*/ 29 w 37"/>
                <a:gd name="T33" fmla="*/ 14 h 38"/>
                <a:gd name="T34" fmla="*/ 29 w 37"/>
                <a:gd name="T35" fmla="*/ 9 h 38"/>
                <a:gd name="T36" fmla="*/ 25 w 37"/>
                <a:gd name="T37" fmla="*/ 7 h 38"/>
                <a:gd name="T38" fmla="*/ 22 w 37"/>
                <a:gd name="T39" fmla="*/ 5 h 38"/>
                <a:gd name="T40" fmla="*/ 17 w 37"/>
                <a:gd name="T41" fmla="*/ 5 h 38"/>
                <a:gd name="T42" fmla="*/ 12 w 37"/>
                <a:gd name="T43" fmla="*/ 7 h 38"/>
                <a:gd name="T44" fmla="*/ 8 w 37"/>
                <a:gd name="T45" fmla="*/ 11 h 38"/>
                <a:gd name="T46" fmla="*/ 2 w 37"/>
                <a:gd name="T47" fmla="*/ 11 h 38"/>
                <a:gd name="T48" fmla="*/ 5 w 37"/>
                <a:gd name="T49" fmla="*/ 7 h 38"/>
                <a:gd name="T50" fmla="*/ 8 w 37"/>
                <a:gd name="T51" fmla="*/ 4 h 38"/>
                <a:gd name="T52" fmla="*/ 12 w 37"/>
                <a:gd name="T53" fmla="*/ 2 h 38"/>
                <a:gd name="T54" fmla="*/ 15 w 37"/>
                <a:gd name="T55" fmla="*/ 0 h 38"/>
                <a:gd name="T56" fmla="*/ 20 w 37"/>
                <a:gd name="T57" fmla="*/ 0 h 38"/>
                <a:gd name="T58" fmla="*/ 25 w 37"/>
                <a:gd name="T59" fmla="*/ 0 h 38"/>
                <a:gd name="T60" fmla="*/ 29 w 37"/>
                <a:gd name="T61" fmla="*/ 2 h 38"/>
                <a:gd name="T62" fmla="*/ 32 w 37"/>
                <a:gd name="T63" fmla="*/ 4 h 38"/>
                <a:gd name="T64" fmla="*/ 34 w 37"/>
                <a:gd name="T65" fmla="*/ 7 h 38"/>
                <a:gd name="T66" fmla="*/ 35 w 37"/>
                <a:gd name="T67" fmla="*/ 11 h 38"/>
                <a:gd name="T68" fmla="*/ 35 w 37"/>
                <a:gd name="T69" fmla="*/ 23 h 38"/>
                <a:gd name="T70" fmla="*/ 35 w 37"/>
                <a:gd name="T71" fmla="*/ 28 h 38"/>
                <a:gd name="T72" fmla="*/ 35 w 37"/>
                <a:gd name="T73" fmla="*/ 33 h 38"/>
                <a:gd name="T74" fmla="*/ 37 w 37"/>
                <a:gd name="T75" fmla="*/ 37 h 38"/>
                <a:gd name="T76" fmla="*/ 30 w 37"/>
                <a:gd name="T77" fmla="*/ 37 h 38"/>
                <a:gd name="T78" fmla="*/ 29 w 37"/>
                <a:gd name="T79" fmla="*/ 33 h 38"/>
                <a:gd name="T80" fmla="*/ 27 w 37"/>
                <a:gd name="T81" fmla="*/ 21 h 38"/>
                <a:gd name="T82" fmla="*/ 22 w 37"/>
                <a:gd name="T83" fmla="*/ 21 h 38"/>
                <a:gd name="T84" fmla="*/ 17 w 37"/>
                <a:gd name="T85" fmla="*/ 23 h 38"/>
                <a:gd name="T86" fmla="*/ 12 w 37"/>
                <a:gd name="T87" fmla="*/ 23 h 38"/>
                <a:gd name="T88" fmla="*/ 8 w 37"/>
                <a:gd name="T89" fmla="*/ 26 h 38"/>
                <a:gd name="T90" fmla="*/ 8 w 37"/>
                <a:gd name="T91" fmla="*/ 31 h 38"/>
                <a:gd name="T92" fmla="*/ 12 w 37"/>
                <a:gd name="T93" fmla="*/ 33 h 38"/>
                <a:gd name="T94" fmla="*/ 15 w 37"/>
                <a:gd name="T95" fmla="*/ 35 h 38"/>
                <a:gd name="T96" fmla="*/ 19 w 37"/>
                <a:gd name="T97" fmla="*/ 33 h 38"/>
                <a:gd name="T98" fmla="*/ 24 w 37"/>
                <a:gd name="T99" fmla="*/ 33 h 38"/>
                <a:gd name="T100" fmla="*/ 25 w 37"/>
                <a:gd name="T101" fmla="*/ 30 h 38"/>
                <a:gd name="T102" fmla="*/ 29 w 37"/>
                <a:gd name="T103" fmla="*/ 28 h 38"/>
                <a:gd name="T104" fmla="*/ 29 w 37"/>
                <a:gd name="T105" fmla="*/ 23 h 3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37"/>
                <a:gd name="T160" fmla="*/ 0 h 38"/>
                <a:gd name="T161" fmla="*/ 37 w 37"/>
                <a:gd name="T162" fmla="*/ 38 h 3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37" h="38">
                  <a:moveTo>
                    <a:pt x="29" y="33"/>
                  </a:moveTo>
                  <a:lnTo>
                    <a:pt x="29" y="35"/>
                  </a:lnTo>
                  <a:lnTo>
                    <a:pt x="27" y="35"/>
                  </a:lnTo>
                  <a:lnTo>
                    <a:pt x="27" y="37"/>
                  </a:lnTo>
                  <a:lnTo>
                    <a:pt x="25" y="37"/>
                  </a:lnTo>
                  <a:lnTo>
                    <a:pt x="24" y="37"/>
                  </a:lnTo>
                  <a:lnTo>
                    <a:pt x="22" y="38"/>
                  </a:lnTo>
                  <a:lnTo>
                    <a:pt x="20" y="38"/>
                  </a:lnTo>
                  <a:lnTo>
                    <a:pt x="19" y="38"/>
                  </a:lnTo>
                  <a:lnTo>
                    <a:pt x="17" y="38"/>
                  </a:lnTo>
                  <a:lnTo>
                    <a:pt x="15" y="38"/>
                  </a:lnTo>
                  <a:lnTo>
                    <a:pt x="14" y="38"/>
                  </a:lnTo>
                  <a:lnTo>
                    <a:pt x="12" y="38"/>
                  </a:lnTo>
                  <a:lnTo>
                    <a:pt x="10" y="38"/>
                  </a:lnTo>
                  <a:lnTo>
                    <a:pt x="8" y="38"/>
                  </a:lnTo>
                  <a:lnTo>
                    <a:pt x="7" y="38"/>
                  </a:lnTo>
                  <a:lnTo>
                    <a:pt x="7" y="37"/>
                  </a:lnTo>
                  <a:lnTo>
                    <a:pt x="5" y="37"/>
                  </a:lnTo>
                  <a:lnTo>
                    <a:pt x="3" y="37"/>
                  </a:lnTo>
                  <a:lnTo>
                    <a:pt x="3" y="35"/>
                  </a:lnTo>
                  <a:lnTo>
                    <a:pt x="2" y="35"/>
                  </a:lnTo>
                  <a:lnTo>
                    <a:pt x="2" y="33"/>
                  </a:lnTo>
                  <a:lnTo>
                    <a:pt x="2" y="31"/>
                  </a:lnTo>
                  <a:lnTo>
                    <a:pt x="2" y="30"/>
                  </a:lnTo>
                  <a:lnTo>
                    <a:pt x="0" y="30"/>
                  </a:lnTo>
                  <a:lnTo>
                    <a:pt x="0" y="28"/>
                  </a:lnTo>
                  <a:lnTo>
                    <a:pt x="0" y="26"/>
                  </a:lnTo>
                  <a:lnTo>
                    <a:pt x="2" y="26"/>
                  </a:lnTo>
                  <a:lnTo>
                    <a:pt x="2" y="25"/>
                  </a:lnTo>
                  <a:lnTo>
                    <a:pt x="2" y="23"/>
                  </a:lnTo>
                  <a:lnTo>
                    <a:pt x="3" y="23"/>
                  </a:lnTo>
                  <a:lnTo>
                    <a:pt x="3" y="21"/>
                  </a:lnTo>
                  <a:lnTo>
                    <a:pt x="5" y="21"/>
                  </a:lnTo>
                  <a:lnTo>
                    <a:pt x="5" y="19"/>
                  </a:lnTo>
                  <a:lnTo>
                    <a:pt x="7" y="19"/>
                  </a:lnTo>
                  <a:lnTo>
                    <a:pt x="8" y="19"/>
                  </a:lnTo>
                  <a:lnTo>
                    <a:pt x="8" y="18"/>
                  </a:lnTo>
                  <a:lnTo>
                    <a:pt x="10" y="18"/>
                  </a:lnTo>
                  <a:lnTo>
                    <a:pt x="12" y="18"/>
                  </a:lnTo>
                  <a:lnTo>
                    <a:pt x="14" y="18"/>
                  </a:lnTo>
                  <a:lnTo>
                    <a:pt x="15" y="18"/>
                  </a:lnTo>
                  <a:lnTo>
                    <a:pt x="17" y="18"/>
                  </a:lnTo>
                  <a:lnTo>
                    <a:pt x="19" y="18"/>
                  </a:lnTo>
                  <a:lnTo>
                    <a:pt x="20" y="18"/>
                  </a:lnTo>
                  <a:lnTo>
                    <a:pt x="20" y="16"/>
                  </a:lnTo>
                  <a:lnTo>
                    <a:pt x="22" y="16"/>
                  </a:lnTo>
                  <a:lnTo>
                    <a:pt x="24" y="16"/>
                  </a:lnTo>
                  <a:lnTo>
                    <a:pt x="25" y="16"/>
                  </a:lnTo>
                  <a:lnTo>
                    <a:pt x="27" y="16"/>
                  </a:lnTo>
                  <a:lnTo>
                    <a:pt x="29" y="16"/>
                  </a:lnTo>
                  <a:lnTo>
                    <a:pt x="29" y="14"/>
                  </a:lnTo>
                  <a:lnTo>
                    <a:pt x="29" y="12"/>
                  </a:lnTo>
                  <a:lnTo>
                    <a:pt x="29" y="11"/>
                  </a:lnTo>
                  <a:lnTo>
                    <a:pt x="29" y="9"/>
                  </a:lnTo>
                  <a:lnTo>
                    <a:pt x="27" y="9"/>
                  </a:lnTo>
                  <a:lnTo>
                    <a:pt x="27" y="7"/>
                  </a:lnTo>
                  <a:lnTo>
                    <a:pt x="25" y="7"/>
                  </a:lnTo>
                  <a:lnTo>
                    <a:pt x="24" y="7"/>
                  </a:lnTo>
                  <a:lnTo>
                    <a:pt x="24" y="5"/>
                  </a:lnTo>
                  <a:lnTo>
                    <a:pt x="22" y="5"/>
                  </a:lnTo>
                  <a:lnTo>
                    <a:pt x="20" y="5"/>
                  </a:lnTo>
                  <a:lnTo>
                    <a:pt x="19" y="5"/>
                  </a:lnTo>
                  <a:lnTo>
                    <a:pt x="17" y="5"/>
                  </a:lnTo>
                  <a:lnTo>
                    <a:pt x="15" y="5"/>
                  </a:lnTo>
                  <a:lnTo>
                    <a:pt x="14" y="7"/>
                  </a:lnTo>
                  <a:lnTo>
                    <a:pt x="12" y="7"/>
                  </a:lnTo>
                  <a:lnTo>
                    <a:pt x="10" y="9"/>
                  </a:lnTo>
                  <a:lnTo>
                    <a:pt x="10" y="11"/>
                  </a:lnTo>
                  <a:lnTo>
                    <a:pt x="8" y="11"/>
                  </a:lnTo>
                  <a:lnTo>
                    <a:pt x="8" y="12"/>
                  </a:lnTo>
                  <a:lnTo>
                    <a:pt x="2" y="12"/>
                  </a:lnTo>
                  <a:lnTo>
                    <a:pt x="2" y="11"/>
                  </a:lnTo>
                  <a:lnTo>
                    <a:pt x="3" y="9"/>
                  </a:lnTo>
                  <a:lnTo>
                    <a:pt x="3" y="7"/>
                  </a:lnTo>
                  <a:lnTo>
                    <a:pt x="5" y="7"/>
                  </a:lnTo>
                  <a:lnTo>
                    <a:pt x="5" y="5"/>
                  </a:lnTo>
                  <a:lnTo>
                    <a:pt x="7" y="4"/>
                  </a:lnTo>
                  <a:lnTo>
                    <a:pt x="8" y="4"/>
                  </a:lnTo>
                  <a:lnTo>
                    <a:pt x="8" y="2"/>
                  </a:lnTo>
                  <a:lnTo>
                    <a:pt x="10" y="2"/>
                  </a:lnTo>
                  <a:lnTo>
                    <a:pt x="12" y="2"/>
                  </a:lnTo>
                  <a:lnTo>
                    <a:pt x="14" y="2"/>
                  </a:lnTo>
                  <a:lnTo>
                    <a:pt x="14" y="0"/>
                  </a:lnTo>
                  <a:lnTo>
                    <a:pt x="15" y="0"/>
                  </a:lnTo>
                  <a:lnTo>
                    <a:pt x="17" y="0"/>
                  </a:lnTo>
                  <a:lnTo>
                    <a:pt x="19" y="0"/>
                  </a:lnTo>
                  <a:lnTo>
                    <a:pt x="20" y="0"/>
                  </a:lnTo>
                  <a:lnTo>
                    <a:pt x="22" y="0"/>
                  </a:lnTo>
                  <a:lnTo>
                    <a:pt x="24" y="0"/>
                  </a:lnTo>
                  <a:lnTo>
                    <a:pt x="25" y="0"/>
                  </a:lnTo>
                  <a:lnTo>
                    <a:pt x="25" y="2"/>
                  </a:lnTo>
                  <a:lnTo>
                    <a:pt x="27" y="2"/>
                  </a:lnTo>
                  <a:lnTo>
                    <a:pt x="29" y="2"/>
                  </a:lnTo>
                  <a:lnTo>
                    <a:pt x="30" y="2"/>
                  </a:lnTo>
                  <a:lnTo>
                    <a:pt x="30" y="4"/>
                  </a:lnTo>
                  <a:lnTo>
                    <a:pt x="32" y="4"/>
                  </a:lnTo>
                  <a:lnTo>
                    <a:pt x="34" y="4"/>
                  </a:lnTo>
                  <a:lnTo>
                    <a:pt x="34" y="5"/>
                  </a:lnTo>
                  <a:lnTo>
                    <a:pt x="34" y="7"/>
                  </a:lnTo>
                  <a:lnTo>
                    <a:pt x="35" y="7"/>
                  </a:lnTo>
                  <a:lnTo>
                    <a:pt x="35" y="9"/>
                  </a:lnTo>
                  <a:lnTo>
                    <a:pt x="35" y="11"/>
                  </a:lnTo>
                  <a:lnTo>
                    <a:pt x="35" y="12"/>
                  </a:lnTo>
                  <a:lnTo>
                    <a:pt x="35" y="14"/>
                  </a:lnTo>
                  <a:lnTo>
                    <a:pt x="35" y="23"/>
                  </a:lnTo>
                  <a:lnTo>
                    <a:pt x="35" y="25"/>
                  </a:lnTo>
                  <a:lnTo>
                    <a:pt x="35" y="26"/>
                  </a:lnTo>
                  <a:lnTo>
                    <a:pt x="35" y="28"/>
                  </a:lnTo>
                  <a:lnTo>
                    <a:pt x="35" y="30"/>
                  </a:lnTo>
                  <a:lnTo>
                    <a:pt x="35" y="31"/>
                  </a:lnTo>
                  <a:lnTo>
                    <a:pt x="35" y="33"/>
                  </a:lnTo>
                  <a:lnTo>
                    <a:pt x="35" y="35"/>
                  </a:lnTo>
                  <a:lnTo>
                    <a:pt x="37" y="35"/>
                  </a:lnTo>
                  <a:lnTo>
                    <a:pt x="37" y="37"/>
                  </a:lnTo>
                  <a:lnTo>
                    <a:pt x="37" y="38"/>
                  </a:lnTo>
                  <a:lnTo>
                    <a:pt x="30" y="38"/>
                  </a:lnTo>
                  <a:lnTo>
                    <a:pt x="30" y="37"/>
                  </a:lnTo>
                  <a:lnTo>
                    <a:pt x="30" y="35"/>
                  </a:lnTo>
                  <a:lnTo>
                    <a:pt x="29" y="35"/>
                  </a:lnTo>
                  <a:lnTo>
                    <a:pt x="29" y="33"/>
                  </a:lnTo>
                  <a:close/>
                  <a:moveTo>
                    <a:pt x="29" y="19"/>
                  </a:moveTo>
                  <a:lnTo>
                    <a:pt x="27" y="19"/>
                  </a:lnTo>
                  <a:lnTo>
                    <a:pt x="27" y="21"/>
                  </a:lnTo>
                  <a:lnTo>
                    <a:pt x="25" y="21"/>
                  </a:lnTo>
                  <a:lnTo>
                    <a:pt x="24" y="21"/>
                  </a:lnTo>
                  <a:lnTo>
                    <a:pt x="22" y="21"/>
                  </a:lnTo>
                  <a:lnTo>
                    <a:pt x="20" y="21"/>
                  </a:lnTo>
                  <a:lnTo>
                    <a:pt x="19" y="23"/>
                  </a:lnTo>
                  <a:lnTo>
                    <a:pt x="17" y="23"/>
                  </a:lnTo>
                  <a:lnTo>
                    <a:pt x="15" y="23"/>
                  </a:lnTo>
                  <a:lnTo>
                    <a:pt x="14" y="23"/>
                  </a:lnTo>
                  <a:lnTo>
                    <a:pt x="12" y="23"/>
                  </a:lnTo>
                  <a:lnTo>
                    <a:pt x="10" y="25"/>
                  </a:lnTo>
                  <a:lnTo>
                    <a:pt x="8" y="25"/>
                  </a:lnTo>
                  <a:lnTo>
                    <a:pt x="8" y="26"/>
                  </a:lnTo>
                  <a:lnTo>
                    <a:pt x="8" y="28"/>
                  </a:lnTo>
                  <a:lnTo>
                    <a:pt x="8" y="30"/>
                  </a:lnTo>
                  <a:lnTo>
                    <a:pt x="8" y="31"/>
                  </a:lnTo>
                  <a:lnTo>
                    <a:pt x="10" y="31"/>
                  </a:lnTo>
                  <a:lnTo>
                    <a:pt x="10" y="33"/>
                  </a:lnTo>
                  <a:lnTo>
                    <a:pt x="12" y="33"/>
                  </a:lnTo>
                  <a:lnTo>
                    <a:pt x="14" y="33"/>
                  </a:lnTo>
                  <a:lnTo>
                    <a:pt x="14" y="35"/>
                  </a:lnTo>
                  <a:lnTo>
                    <a:pt x="15" y="35"/>
                  </a:lnTo>
                  <a:lnTo>
                    <a:pt x="17" y="35"/>
                  </a:lnTo>
                  <a:lnTo>
                    <a:pt x="19" y="35"/>
                  </a:lnTo>
                  <a:lnTo>
                    <a:pt x="19" y="33"/>
                  </a:lnTo>
                  <a:lnTo>
                    <a:pt x="20" y="33"/>
                  </a:lnTo>
                  <a:lnTo>
                    <a:pt x="22" y="33"/>
                  </a:lnTo>
                  <a:lnTo>
                    <a:pt x="24" y="33"/>
                  </a:lnTo>
                  <a:lnTo>
                    <a:pt x="24" y="31"/>
                  </a:lnTo>
                  <a:lnTo>
                    <a:pt x="25" y="31"/>
                  </a:lnTo>
                  <a:lnTo>
                    <a:pt x="25" y="30"/>
                  </a:lnTo>
                  <a:lnTo>
                    <a:pt x="27" y="30"/>
                  </a:lnTo>
                  <a:lnTo>
                    <a:pt x="27" y="28"/>
                  </a:lnTo>
                  <a:lnTo>
                    <a:pt x="29" y="28"/>
                  </a:lnTo>
                  <a:lnTo>
                    <a:pt x="29" y="26"/>
                  </a:lnTo>
                  <a:lnTo>
                    <a:pt x="29" y="25"/>
                  </a:lnTo>
                  <a:lnTo>
                    <a:pt x="29" y="23"/>
                  </a:lnTo>
                  <a:lnTo>
                    <a:pt x="29" y="19"/>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45" name="Freeform 175"/>
            <p:cNvSpPr>
              <a:spLocks noEditPoints="1"/>
            </p:cNvSpPr>
            <p:nvPr/>
          </p:nvSpPr>
          <p:spPr bwMode="auto">
            <a:xfrm>
              <a:off x="611" y="3501"/>
              <a:ext cx="35" cy="52"/>
            </a:xfrm>
            <a:custGeom>
              <a:avLst/>
              <a:gdLst>
                <a:gd name="T0" fmla="*/ 0 w 35"/>
                <a:gd name="T1" fmla="*/ 50 h 52"/>
                <a:gd name="T2" fmla="*/ 7 w 35"/>
                <a:gd name="T3" fmla="*/ 0 h 52"/>
                <a:gd name="T4" fmla="*/ 8 w 35"/>
                <a:gd name="T5" fmla="*/ 17 h 52"/>
                <a:gd name="T6" fmla="*/ 10 w 35"/>
                <a:gd name="T7" fmla="*/ 15 h 52"/>
                <a:gd name="T8" fmla="*/ 12 w 35"/>
                <a:gd name="T9" fmla="*/ 14 h 52"/>
                <a:gd name="T10" fmla="*/ 15 w 35"/>
                <a:gd name="T11" fmla="*/ 14 h 52"/>
                <a:gd name="T12" fmla="*/ 17 w 35"/>
                <a:gd name="T13" fmla="*/ 12 h 52"/>
                <a:gd name="T14" fmla="*/ 20 w 35"/>
                <a:gd name="T15" fmla="*/ 12 h 52"/>
                <a:gd name="T16" fmla="*/ 22 w 35"/>
                <a:gd name="T17" fmla="*/ 14 h 52"/>
                <a:gd name="T18" fmla="*/ 25 w 35"/>
                <a:gd name="T19" fmla="*/ 14 h 52"/>
                <a:gd name="T20" fmla="*/ 27 w 35"/>
                <a:gd name="T21" fmla="*/ 15 h 52"/>
                <a:gd name="T22" fmla="*/ 29 w 35"/>
                <a:gd name="T23" fmla="*/ 17 h 52"/>
                <a:gd name="T24" fmla="*/ 30 w 35"/>
                <a:gd name="T25" fmla="*/ 19 h 52"/>
                <a:gd name="T26" fmla="*/ 32 w 35"/>
                <a:gd name="T27" fmla="*/ 20 h 52"/>
                <a:gd name="T28" fmla="*/ 34 w 35"/>
                <a:gd name="T29" fmla="*/ 22 h 52"/>
                <a:gd name="T30" fmla="*/ 34 w 35"/>
                <a:gd name="T31" fmla="*/ 26 h 52"/>
                <a:gd name="T32" fmla="*/ 35 w 35"/>
                <a:gd name="T33" fmla="*/ 27 h 52"/>
                <a:gd name="T34" fmla="*/ 35 w 35"/>
                <a:gd name="T35" fmla="*/ 31 h 52"/>
                <a:gd name="T36" fmla="*/ 35 w 35"/>
                <a:gd name="T37" fmla="*/ 34 h 52"/>
                <a:gd name="T38" fmla="*/ 34 w 35"/>
                <a:gd name="T39" fmla="*/ 36 h 52"/>
                <a:gd name="T40" fmla="*/ 34 w 35"/>
                <a:gd name="T41" fmla="*/ 40 h 52"/>
                <a:gd name="T42" fmla="*/ 32 w 35"/>
                <a:gd name="T43" fmla="*/ 41 h 52"/>
                <a:gd name="T44" fmla="*/ 30 w 35"/>
                <a:gd name="T45" fmla="*/ 45 h 52"/>
                <a:gd name="T46" fmla="*/ 29 w 35"/>
                <a:gd name="T47" fmla="*/ 46 h 52"/>
                <a:gd name="T48" fmla="*/ 25 w 35"/>
                <a:gd name="T49" fmla="*/ 48 h 52"/>
                <a:gd name="T50" fmla="*/ 24 w 35"/>
                <a:gd name="T51" fmla="*/ 50 h 52"/>
                <a:gd name="T52" fmla="*/ 20 w 35"/>
                <a:gd name="T53" fmla="*/ 50 h 52"/>
                <a:gd name="T54" fmla="*/ 18 w 35"/>
                <a:gd name="T55" fmla="*/ 52 h 52"/>
                <a:gd name="T56" fmla="*/ 15 w 35"/>
                <a:gd name="T57" fmla="*/ 52 h 52"/>
                <a:gd name="T58" fmla="*/ 13 w 35"/>
                <a:gd name="T59" fmla="*/ 50 h 52"/>
                <a:gd name="T60" fmla="*/ 10 w 35"/>
                <a:gd name="T61" fmla="*/ 50 h 52"/>
                <a:gd name="T62" fmla="*/ 8 w 35"/>
                <a:gd name="T63" fmla="*/ 48 h 52"/>
                <a:gd name="T64" fmla="*/ 7 w 35"/>
                <a:gd name="T65" fmla="*/ 46 h 52"/>
                <a:gd name="T66" fmla="*/ 7 w 35"/>
                <a:gd name="T67" fmla="*/ 50 h 52"/>
                <a:gd name="T68" fmla="*/ 7 w 35"/>
                <a:gd name="T69" fmla="*/ 33 h 52"/>
                <a:gd name="T70" fmla="*/ 7 w 35"/>
                <a:gd name="T71" fmla="*/ 36 h 52"/>
                <a:gd name="T72" fmla="*/ 7 w 35"/>
                <a:gd name="T73" fmla="*/ 40 h 52"/>
                <a:gd name="T74" fmla="*/ 8 w 35"/>
                <a:gd name="T75" fmla="*/ 41 h 52"/>
                <a:gd name="T76" fmla="*/ 10 w 35"/>
                <a:gd name="T77" fmla="*/ 43 h 52"/>
                <a:gd name="T78" fmla="*/ 12 w 35"/>
                <a:gd name="T79" fmla="*/ 45 h 52"/>
                <a:gd name="T80" fmla="*/ 15 w 35"/>
                <a:gd name="T81" fmla="*/ 46 h 52"/>
                <a:gd name="T82" fmla="*/ 18 w 35"/>
                <a:gd name="T83" fmla="*/ 46 h 52"/>
                <a:gd name="T84" fmla="*/ 20 w 35"/>
                <a:gd name="T85" fmla="*/ 45 h 52"/>
                <a:gd name="T86" fmla="*/ 24 w 35"/>
                <a:gd name="T87" fmla="*/ 43 h 52"/>
                <a:gd name="T88" fmla="*/ 25 w 35"/>
                <a:gd name="T89" fmla="*/ 41 h 52"/>
                <a:gd name="T90" fmla="*/ 27 w 35"/>
                <a:gd name="T91" fmla="*/ 40 h 52"/>
                <a:gd name="T92" fmla="*/ 27 w 35"/>
                <a:gd name="T93" fmla="*/ 36 h 52"/>
                <a:gd name="T94" fmla="*/ 27 w 35"/>
                <a:gd name="T95" fmla="*/ 33 h 52"/>
                <a:gd name="T96" fmla="*/ 29 w 35"/>
                <a:gd name="T97" fmla="*/ 31 h 52"/>
                <a:gd name="T98" fmla="*/ 27 w 35"/>
                <a:gd name="T99" fmla="*/ 29 h 52"/>
                <a:gd name="T100" fmla="*/ 27 w 35"/>
                <a:gd name="T101" fmla="*/ 26 h 52"/>
                <a:gd name="T102" fmla="*/ 25 w 35"/>
                <a:gd name="T103" fmla="*/ 22 h 52"/>
                <a:gd name="T104" fmla="*/ 24 w 35"/>
                <a:gd name="T105" fmla="*/ 20 h 52"/>
                <a:gd name="T106" fmla="*/ 22 w 35"/>
                <a:gd name="T107" fmla="*/ 19 h 52"/>
                <a:gd name="T108" fmla="*/ 18 w 35"/>
                <a:gd name="T109" fmla="*/ 17 h 52"/>
                <a:gd name="T110" fmla="*/ 15 w 35"/>
                <a:gd name="T111" fmla="*/ 17 h 52"/>
                <a:gd name="T112" fmla="*/ 13 w 35"/>
                <a:gd name="T113" fmla="*/ 19 h 52"/>
                <a:gd name="T114" fmla="*/ 12 w 35"/>
                <a:gd name="T115" fmla="*/ 20 h 52"/>
                <a:gd name="T116" fmla="*/ 10 w 35"/>
                <a:gd name="T117" fmla="*/ 22 h 52"/>
                <a:gd name="T118" fmla="*/ 8 w 35"/>
                <a:gd name="T119" fmla="*/ 24 h 52"/>
                <a:gd name="T120" fmla="*/ 7 w 35"/>
                <a:gd name="T121" fmla="*/ 26 h 52"/>
                <a:gd name="T122" fmla="*/ 7 w 35"/>
                <a:gd name="T123" fmla="*/ 29 h 5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35"/>
                <a:gd name="T187" fmla="*/ 0 h 52"/>
                <a:gd name="T188" fmla="*/ 35 w 35"/>
                <a:gd name="T189" fmla="*/ 52 h 52"/>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35" h="52">
                  <a:moveTo>
                    <a:pt x="7" y="50"/>
                  </a:moveTo>
                  <a:lnTo>
                    <a:pt x="0" y="50"/>
                  </a:lnTo>
                  <a:lnTo>
                    <a:pt x="0" y="0"/>
                  </a:lnTo>
                  <a:lnTo>
                    <a:pt x="7" y="0"/>
                  </a:lnTo>
                  <a:lnTo>
                    <a:pt x="7" y="17"/>
                  </a:lnTo>
                  <a:lnTo>
                    <a:pt x="8" y="17"/>
                  </a:lnTo>
                  <a:lnTo>
                    <a:pt x="8" y="15"/>
                  </a:lnTo>
                  <a:lnTo>
                    <a:pt x="10" y="15"/>
                  </a:lnTo>
                  <a:lnTo>
                    <a:pt x="10" y="14"/>
                  </a:lnTo>
                  <a:lnTo>
                    <a:pt x="12" y="14"/>
                  </a:lnTo>
                  <a:lnTo>
                    <a:pt x="13" y="14"/>
                  </a:lnTo>
                  <a:lnTo>
                    <a:pt x="15" y="14"/>
                  </a:lnTo>
                  <a:lnTo>
                    <a:pt x="15" y="12"/>
                  </a:lnTo>
                  <a:lnTo>
                    <a:pt x="17" y="12"/>
                  </a:lnTo>
                  <a:lnTo>
                    <a:pt x="18" y="12"/>
                  </a:lnTo>
                  <a:lnTo>
                    <a:pt x="20" y="12"/>
                  </a:lnTo>
                  <a:lnTo>
                    <a:pt x="20" y="14"/>
                  </a:lnTo>
                  <a:lnTo>
                    <a:pt x="22" y="14"/>
                  </a:lnTo>
                  <a:lnTo>
                    <a:pt x="24" y="14"/>
                  </a:lnTo>
                  <a:lnTo>
                    <a:pt x="25" y="14"/>
                  </a:lnTo>
                  <a:lnTo>
                    <a:pt x="25" y="15"/>
                  </a:lnTo>
                  <a:lnTo>
                    <a:pt x="27" y="15"/>
                  </a:lnTo>
                  <a:lnTo>
                    <a:pt x="29" y="15"/>
                  </a:lnTo>
                  <a:lnTo>
                    <a:pt x="29" y="17"/>
                  </a:lnTo>
                  <a:lnTo>
                    <a:pt x="30" y="17"/>
                  </a:lnTo>
                  <a:lnTo>
                    <a:pt x="30" y="19"/>
                  </a:lnTo>
                  <a:lnTo>
                    <a:pt x="32" y="19"/>
                  </a:lnTo>
                  <a:lnTo>
                    <a:pt x="32" y="20"/>
                  </a:lnTo>
                  <a:lnTo>
                    <a:pt x="32" y="22"/>
                  </a:lnTo>
                  <a:lnTo>
                    <a:pt x="34" y="22"/>
                  </a:lnTo>
                  <a:lnTo>
                    <a:pt x="34" y="24"/>
                  </a:lnTo>
                  <a:lnTo>
                    <a:pt x="34" y="26"/>
                  </a:lnTo>
                  <a:lnTo>
                    <a:pt x="34" y="27"/>
                  </a:lnTo>
                  <a:lnTo>
                    <a:pt x="35" y="27"/>
                  </a:lnTo>
                  <a:lnTo>
                    <a:pt x="35" y="29"/>
                  </a:lnTo>
                  <a:lnTo>
                    <a:pt x="35" y="31"/>
                  </a:lnTo>
                  <a:lnTo>
                    <a:pt x="35" y="33"/>
                  </a:lnTo>
                  <a:lnTo>
                    <a:pt x="35" y="34"/>
                  </a:lnTo>
                  <a:lnTo>
                    <a:pt x="34" y="34"/>
                  </a:lnTo>
                  <a:lnTo>
                    <a:pt x="34" y="36"/>
                  </a:lnTo>
                  <a:lnTo>
                    <a:pt x="34" y="38"/>
                  </a:lnTo>
                  <a:lnTo>
                    <a:pt x="34" y="40"/>
                  </a:lnTo>
                  <a:lnTo>
                    <a:pt x="34" y="41"/>
                  </a:lnTo>
                  <a:lnTo>
                    <a:pt x="32" y="41"/>
                  </a:lnTo>
                  <a:lnTo>
                    <a:pt x="32" y="43"/>
                  </a:lnTo>
                  <a:lnTo>
                    <a:pt x="30" y="45"/>
                  </a:lnTo>
                  <a:lnTo>
                    <a:pt x="30" y="46"/>
                  </a:lnTo>
                  <a:lnTo>
                    <a:pt x="29" y="46"/>
                  </a:lnTo>
                  <a:lnTo>
                    <a:pt x="27" y="48"/>
                  </a:lnTo>
                  <a:lnTo>
                    <a:pt x="25" y="48"/>
                  </a:lnTo>
                  <a:lnTo>
                    <a:pt x="25" y="50"/>
                  </a:lnTo>
                  <a:lnTo>
                    <a:pt x="24" y="50"/>
                  </a:lnTo>
                  <a:lnTo>
                    <a:pt x="22" y="50"/>
                  </a:lnTo>
                  <a:lnTo>
                    <a:pt x="20" y="50"/>
                  </a:lnTo>
                  <a:lnTo>
                    <a:pt x="20" y="52"/>
                  </a:lnTo>
                  <a:lnTo>
                    <a:pt x="18" y="52"/>
                  </a:lnTo>
                  <a:lnTo>
                    <a:pt x="17" y="52"/>
                  </a:lnTo>
                  <a:lnTo>
                    <a:pt x="15" y="52"/>
                  </a:lnTo>
                  <a:lnTo>
                    <a:pt x="15" y="50"/>
                  </a:lnTo>
                  <a:lnTo>
                    <a:pt x="13" y="50"/>
                  </a:lnTo>
                  <a:lnTo>
                    <a:pt x="12" y="50"/>
                  </a:lnTo>
                  <a:lnTo>
                    <a:pt x="10" y="50"/>
                  </a:lnTo>
                  <a:lnTo>
                    <a:pt x="10" y="48"/>
                  </a:lnTo>
                  <a:lnTo>
                    <a:pt x="8" y="48"/>
                  </a:lnTo>
                  <a:lnTo>
                    <a:pt x="8" y="46"/>
                  </a:lnTo>
                  <a:lnTo>
                    <a:pt x="7" y="46"/>
                  </a:lnTo>
                  <a:lnTo>
                    <a:pt x="7" y="45"/>
                  </a:lnTo>
                  <a:lnTo>
                    <a:pt x="7" y="50"/>
                  </a:lnTo>
                  <a:close/>
                  <a:moveTo>
                    <a:pt x="7" y="31"/>
                  </a:moveTo>
                  <a:lnTo>
                    <a:pt x="7" y="33"/>
                  </a:lnTo>
                  <a:lnTo>
                    <a:pt x="7" y="34"/>
                  </a:lnTo>
                  <a:lnTo>
                    <a:pt x="7" y="36"/>
                  </a:lnTo>
                  <a:lnTo>
                    <a:pt x="7" y="38"/>
                  </a:lnTo>
                  <a:lnTo>
                    <a:pt x="7" y="40"/>
                  </a:lnTo>
                  <a:lnTo>
                    <a:pt x="8" y="40"/>
                  </a:lnTo>
                  <a:lnTo>
                    <a:pt x="8" y="41"/>
                  </a:lnTo>
                  <a:lnTo>
                    <a:pt x="8" y="43"/>
                  </a:lnTo>
                  <a:lnTo>
                    <a:pt x="10" y="43"/>
                  </a:lnTo>
                  <a:lnTo>
                    <a:pt x="10" y="45"/>
                  </a:lnTo>
                  <a:lnTo>
                    <a:pt x="12" y="45"/>
                  </a:lnTo>
                  <a:lnTo>
                    <a:pt x="13" y="45"/>
                  </a:lnTo>
                  <a:lnTo>
                    <a:pt x="15" y="46"/>
                  </a:lnTo>
                  <a:lnTo>
                    <a:pt x="17" y="46"/>
                  </a:lnTo>
                  <a:lnTo>
                    <a:pt x="18" y="46"/>
                  </a:lnTo>
                  <a:lnTo>
                    <a:pt x="18" y="45"/>
                  </a:lnTo>
                  <a:lnTo>
                    <a:pt x="20" y="45"/>
                  </a:lnTo>
                  <a:lnTo>
                    <a:pt x="22" y="45"/>
                  </a:lnTo>
                  <a:lnTo>
                    <a:pt x="24" y="43"/>
                  </a:lnTo>
                  <a:lnTo>
                    <a:pt x="25" y="43"/>
                  </a:lnTo>
                  <a:lnTo>
                    <a:pt x="25" y="41"/>
                  </a:lnTo>
                  <a:lnTo>
                    <a:pt x="25" y="40"/>
                  </a:lnTo>
                  <a:lnTo>
                    <a:pt x="27" y="40"/>
                  </a:lnTo>
                  <a:lnTo>
                    <a:pt x="27" y="38"/>
                  </a:lnTo>
                  <a:lnTo>
                    <a:pt x="27" y="36"/>
                  </a:lnTo>
                  <a:lnTo>
                    <a:pt x="27" y="34"/>
                  </a:lnTo>
                  <a:lnTo>
                    <a:pt x="27" y="33"/>
                  </a:lnTo>
                  <a:lnTo>
                    <a:pt x="29" y="33"/>
                  </a:lnTo>
                  <a:lnTo>
                    <a:pt x="29" y="31"/>
                  </a:lnTo>
                  <a:lnTo>
                    <a:pt x="27" y="31"/>
                  </a:lnTo>
                  <a:lnTo>
                    <a:pt x="27" y="29"/>
                  </a:lnTo>
                  <a:lnTo>
                    <a:pt x="27" y="27"/>
                  </a:lnTo>
                  <a:lnTo>
                    <a:pt x="27" y="26"/>
                  </a:lnTo>
                  <a:lnTo>
                    <a:pt x="27" y="24"/>
                  </a:lnTo>
                  <a:lnTo>
                    <a:pt x="25" y="22"/>
                  </a:lnTo>
                  <a:lnTo>
                    <a:pt x="25" y="20"/>
                  </a:lnTo>
                  <a:lnTo>
                    <a:pt x="24" y="20"/>
                  </a:lnTo>
                  <a:lnTo>
                    <a:pt x="24" y="19"/>
                  </a:lnTo>
                  <a:lnTo>
                    <a:pt x="22" y="19"/>
                  </a:lnTo>
                  <a:lnTo>
                    <a:pt x="20" y="19"/>
                  </a:lnTo>
                  <a:lnTo>
                    <a:pt x="18" y="17"/>
                  </a:lnTo>
                  <a:lnTo>
                    <a:pt x="17" y="17"/>
                  </a:lnTo>
                  <a:lnTo>
                    <a:pt x="15" y="17"/>
                  </a:lnTo>
                  <a:lnTo>
                    <a:pt x="15" y="19"/>
                  </a:lnTo>
                  <a:lnTo>
                    <a:pt x="13" y="19"/>
                  </a:lnTo>
                  <a:lnTo>
                    <a:pt x="12" y="19"/>
                  </a:lnTo>
                  <a:lnTo>
                    <a:pt x="12" y="20"/>
                  </a:lnTo>
                  <a:lnTo>
                    <a:pt x="10" y="20"/>
                  </a:lnTo>
                  <a:lnTo>
                    <a:pt x="10" y="22"/>
                  </a:lnTo>
                  <a:lnTo>
                    <a:pt x="8" y="22"/>
                  </a:lnTo>
                  <a:lnTo>
                    <a:pt x="8" y="24"/>
                  </a:lnTo>
                  <a:lnTo>
                    <a:pt x="7" y="24"/>
                  </a:lnTo>
                  <a:lnTo>
                    <a:pt x="7" y="26"/>
                  </a:lnTo>
                  <a:lnTo>
                    <a:pt x="7" y="27"/>
                  </a:lnTo>
                  <a:lnTo>
                    <a:pt x="7" y="29"/>
                  </a:lnTo>
                  <a:lnTo>
                    <a:pt x="7" y="31"/>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46" name="Freeform 176"/>
            <p:cNvSpPr>
              <a:spLocks noEditPoints="1"/>
            </p:cNvSpPr>
            <p:nvPr/>
          </p:nvSpPr>
          <p:spPr bwMode="auto">
            <a:xfrm>
              <a:off x="764" y="3525"/>
              <a:ext cx="35" cy="50"/>
            </a:xfrm>
            <a:custGeom>
              <a:avLst/>
              <a:gdLst>
                <a:gd name="T0" fmla="*/ 0 w 35"/>
                <a:gd name="T1" fmla="*/ 22 h 50"/>
                <a:gd name="T2" fmla="*/ 0 w 35"/>
                <a:gd name="T3" fmla="*/ 17 h 50"/>
                <a:gd name="T4" fmla="*/ 2 w 35"/>
                <a:gd name="T5" fmla="*/ 14 h 50"/>
                <a:gd name="T6" fmla="*/ 2 w 35"/>
                <a:gd name="T7" fmla="*/ 9 h 50"/>
                <a:gd name="T8" fmla="*/ 3 w 35"/>
                <a:gd name="T9" fmla="*/ 5 h 50"/>
                <a:gd name="T10" fmla="*/ 7 w 35"/>
                <a:gd name="T11" fmla="*/ 3 h 50"/>
                <a:gd name="T12" fmla="*/ 10 w 35"/>
                <a:gd name="T13" fmla="*/ 2 h 50"/>
                <a:gd name="T14" fmla="*/ 13 w 35"/>
                <a:gd name="T15" fmla="*/ 0 h 50"/>
                <a:gd name="T16" fmla="*/ 18 w 35"/>
                <a:gd name="T17" fmla="*/ 0 h 50"/>
                <a:gd name="T18" fmla="*/ 23 w 35"/>
                <a:gd name="T19" fmla="*/ 0 h 50"/>
                <a:gd name="T20" fmla="*/ 27 w 35"/>
                <a:gd name="T21" fmla="*/ 2 h 50"/>
                <a:gd name="T22" fmla="*/ 30 w 35"/>
                <a:gd name="T23" fmla="*/ 3 h 50"/>
                <a:gd name="T24" fmla="*/ 32 w 35"/>
                <a:gd name="T25" fmla="*/ 7 h 50"/>
                <a:gd name="T26" fmla="*/ 34 w 35"/>
                <a:gd name="T27" fmla="*/ 10 h 50"/>
                <a:gd name="T28" fmla="*/ 35 w 35"/>
                <a:gd name="T29" fmla="*/ 16 h 50"/>
                <a:gd name="T30" fmla="*/ 35 w 35"/>
                <a:gd name="T31" fmla="*/ 21 h 50"/>
                <a:gd name="T32" fmla="*/ 35 w 35"/>
                <a:gd name="T33" fmla="*/ 26 h 50"/>
                <a:gd name="T34" fmla="*/ 35 w 35"/>
                <a:gd name="T35" fmla="*/ 31 h 50"/>
                <a:gd name="T36" fmla="*/ 35 w 35"/>
                <a:gd name="T37" fmla="*/ 36 h 50"/>
                <a:gd name="T38" fmla="*/ 34 w 35"/>
                <a:gd name="T39" fmla="*/ 41 h 50"/>
                <a:gd name="T40" fmla="*/ 32 w 35"/>
                <a:gd name="T41" fmla="*/ 45 h 50"/>
                <a:gd name="T42" fmla="*/ 29 w 35"/>
                <a:gd name="T43" fmla="*/ 47 h 50"/>
                <a:gd name="T44" fmla="*/ 25 w 35"/>
                <a:gd name="T45" fmla="*/ 48 h 50"/>
                <a:gd name="T46" fmla="*/ 22 w 35"/>
                <a:gd name="T47" fmla="*/ 50 h 50"/>
                <a:gd name="T48" fmla="*/ 17 w 35"/>
                <a:gd name="T49" fmla="*/ 50 h 50"/>
                <a:gd name="T50" fmla="*/ 12 w 35"/>
                <a:gd name="T51" fmla="*/ 50 h 50"/>
                <a:gd name="T52" fmla="*/ 8 w 35"/>
                <a:gd name="T53" fmla="*/ 48 h 50"/>
                <a:gd name="T54" fmla="*/ 5 w 35"/>
                <a:gd name="T55" fmla="*/ 47 h 50"/>
                <a:gd name="T56" fmla="*/ 3 w 35"/>
                <a:gd name="T57" fmla="*/ 41 h 50"/>
                <a:gd name="T58" fmla="*/ 2 w 35"/>
                <a:gd name="T59" fmla="*/ 38 h 50"/>
                <a:gd name="T60" fmla="*/ 0 w 35"/>
                <a:gd name="T61" fmla="*/ 33 h 50"/>
                <a:gd name="T62" fmla="*/ 0 w 35"/>
                <a:gd name="T63" fmla="*/ 28 h 50"/>
                <a:gd name="T64" fmla="*/ 7 w 35"/>
                <a:gd name="T65" fmla="*/ 28 h 50"/>
                <a:gd name="T66" fmla="*/ 7 w 35"/>
                <a:gd name="T67" fmla="*/ 33 h 50"/>
                <a:gd name="T68" fmla="*/ 8 w 35"/>
                <a:gd name="T69" fmla="*/ 38 h 50"/>
                <a:gd name="T70" fmla="*/ 10 w 35"/>
                <a:gd name="T71" fmla="*/ 43 h 50"/>
                <a:gd name="T72" fmla="*/ 13 w 35"/>
                <a:gd name="T73" fmla="*/ 45 h 50"/>
                <a:gd name="T74" fmla="*/ 18 w 35"/>
                <a:gd name="T75" fmla="*/ 47 h 50"/>
                <a:gd name="T76" fmla="*/ 22 w 35"/>
                <a:gd name="T77" fmla="*/ 45 h 50"/>
                <a:gd name="T78" fmla="*/ 25 w 35"/>
                <a:gd name="T79" fmla="*/ 43 h 50"/>
                <a:gd name="T80" fmla="*/ 27 w 35"/>
                <a:gd name="T81" fmla="*/ 40 h 50"/>
                <a:gd name="T82" fmla="*/ 29 w 35"/>
                <a:gd name="T83" fmla="*/ 36 h 50"/>
                <a:gd name="T84" fmla="*/ 29 w 35"/>
                <a:gd name="T85" fmla="*/ 31 h 50"/>
                <a:gd name="T86" fmla="*/ 29 w 35"/>
                <a:gd name="T87" fmla="*/ 26 h 50"/>
                <a:gd name="T88" fmla="*/ 29 w 35"/>
                <a:gd name="T89" fmla="*/ 21 h 50"/>
                <a:gd name="T90" fmla="*/ 29 w 35"/>
                <a:gd name="T91" fmla="*/ 16 h 50"/>
                <a:gd name="T92" fmla="*/ 27 w 35"/>
                <a:gd name="T93" fmla="*/ 12 h 50"/>
                <a:gd name="T94" fmla="*/ 25 w 35"/>
                <a:gd name="T95" fmla="*/ 9 h 50"/>
                <a:gd name="T96" fmla="*/ 23 w 35"/>
                <a:gd name="T97" fmla="*/ 5 h 50"/>
                <a:gd name="T98" fmla="*/ 18 w 35"/>
                <a:gd name="T99" fmla="*/ 5 h 50"/>
                <a:gd name="T100" fmla="*/ 13 w 35"/>
                <a:gd name="T101" fmla="*/ 5 h 50"/>
                <a:gd name="T102" fmla="*/ 10 w 35"/>
                <a:gd name="T103" fmla="*/ 7 h 50"/>
                <a:gd name="T104" fmla="*/ 8 w 35"/>
                <a:gd name="T105" fmla="*/ 10 h 50"/>
                <a:gd name="T106" fmla="*/ 7 w 35"/>
                <a:gd name="T107" fmla="*/ 16 h 50"/>
                <a:gd name="T108" fmla="*/ 7 w 35"/>
                <a:gd name="T109" fmla="*/ 21 h 50"/>
                <a:gd name="T110" fmla="*/ 7 w 35"/>
                <a:gd name="T111" fmla="*/ 26 h 5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5"/>
                <a:gd name="T169" fmla="*/ 0 h 50"/>
                <a:gd name="T170" fmla="*/ 35 w 35"/>
                <a:gd name="T171" fmla="*/ 50 h 5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5" h="50">
                  <a:moveTo>
                    <a:pt x="0" y="26"/>
                  </a:moveTo>
                  <a:lnTo>
                    <a:pt x="0" y="24"/>
                  </a:lnTo>
                  <a:lnTo>
                    <a:pt x="0" y="22"/>
                  </a:lnTo>
                  <a:lnTo>
                    <a:pt x="0" y="21"/>
                  </a:lnTo>
                  <a:lnTo>
                    <a:pt x="0" y="19"/>
                  </a:lnTo>
                  <a:lnTo>
                    <a:pt x="0" y="17"/>
                  </a:lnTo>
                  <a:lnTo>
                    <a:pt x="0" y="16"/>
                  </a:lnTo>
                  <a:lnTo>
                    <a:pt x="0" y="14"/>
                  </a:lnTo>
                  <a:lnTo>
                    <a:pt x="2" y="14"/>
                  </a:lnTo>
                  <a:lnTo>
                    <a:pt x="2" y="12"/>
                  </a:lnTo>
                  <a:lnTo>
                    <a:pt x="2" y="10"/>
                  </a:lnTo>
                  <a:lnTo>
                    <a:pt x="2" y="9"/>
                  </a:lnTo>
                  <a:lnTo>
                    <a:pt x="3" y="9"/>
                  </a:lnTo>
                  <a:lnTo>
                    <a:pt x="3" y="7"/>
                  </a:lnTo>
                  <a:lnTo>
                    <a:pt x="3" y="5"/>
                  </a:lnTo>
                  <a:lnTo>
                    <a:pt x="5" y="5"/>
                  </a:lnTo>
                  <a:lnTo>
                    <a:pt x="5" y="3"/>
                  </a:lnTo>
                  <a:lnTo>
                    <a:pt x="7" y="3"/>
                  </a:lnTo>
                  <a:lnTo>
                    <a:pt x="7" y="2"/>
                  </a:lnTo>
                  <a:lnTo>
                    <a:pt x="8" y="2"/>
                  </a:lnTo>
                  <a:lnTo>
                    <a:pt x="10" y="2"/>
                  </a:lnTo>
                  <a:lnTo>
                    <a:pt x="10" y="0"/>
                  </a:lnTo>
                  <a:lnTo>
                    <a:pt x="12" y="0"/>
                  </a:lnTo>
                  <a:lnTo>
                    <a:pt x="13" y="0"/>
                  </a:lnTo>
                  <a:lnTo>
                    <a:pt x="15" y="0"/>
                  </a:lnTo>
                  <a:lnTo>
                    <a:pt x="17" y="0"/>
                  </a:lnTo>
                  <a:lnTo>
                    <a:pt x="18" y="0"/>
                  </a:lnTo>
                  <a:lnTo>
                    <a:pt x="20" y="0"/>
                  </a:lnTo>
                  <a:lnTo>
                    <a:pt x="22" y="0"/>
                  </a:lnTo>
                  <a:lnTo>
                    <a:pt x="23" y="0"/>
                  </a:lnTo>
                  <a:lnTo>
                    <a:pt x="25" y="0"/>
                  </a:lnTo>
                  <a:lnTo>
                    <a:pt x="25" y="2"/>
                  </a:lnTo>
                  <a:lnTo>
                    <a:pt x="27" y="2"/>
                  </a:lnTo>
                  <a:lnTo>
                    <a:pt x="29" y="2"/>
                  </a:lnTo>
                  <a:lnTo>
                    <a:pt x="29" y="3"/>
                  </a:lnTo>
                  <a:lnTo>
                    <a:pt x="30" y="3"/>
                  </a:lnTo>
                  <a:lnTo>
                    <a:pt x="30" y="5"/>
                  </a:lnTo>
                  <a:lnTo>
                    <a:pt x="32" y="5"/>
                  </a:lnTo>
                  <a:lnTo>
                    <a:pt x="32" y="7"/>
                  </a:lnTo>
                  <a:lnTo>
                    <a:pt x="32" y="9"/>
                  </a:lnTo>
                  <a:lnTo>
                    <a:pt x="34" y="9"/>
                  </a:lnTo>
                  <a:lnTo>
                    <a:pt x="34" y="10"/>
                  </a:lnTo>
                  <a:lnTo>
                    <a:pt x="34" y="12"/>
                  </a:lnTo>
                  <a:lnTo>
                    <a:pt x="35" y="14"/>
                  </a:lnTo>
                  <a:lnTo>
                    <a:pt x="35" y="16"/>
                  </a:lnTo>
                  <a:lnTo>
                    <a:pt x="35" y="17"/>
                  </a:lnTo>
                  <a:lnTo>
                    <a:pt x="35" y="19"/>
                  </a:lnTo>
                  <a:lnTo>
                    <a:pt x="35" y="21"/>
                  </a:lnTo>
                  <a:lnTo>
                    <a:pt x="35" y="22"/>
                  </a:lnTo>
                  <a:lnTo>
                    <a:pt x="35" y="24"/>
                  </a:lnTo>
                  <a:lnTo>
                    <a:pt x="35" y="26"/>
                  </a:lnTo>
                  <a:lnTo>
                    <a:pt x="35" y="28"/>
                  </a:lnTo>
                  <a:lnTo>
                    <a:pt x="35" y="29"/>
                  </a:lnTo>
                  <a:lnTo>
                    <a:pt x="35" y="31"/>
                  </a:lnTo>
                  <a:lnTo>
                    <a:pt x="35" y="33"/>
                  </a:lnTo>
                  <a:lnTo>
                    <a:pt x="35" y="35"/>
                  </a:lnTo>
                  <a:lnTo>
                    <a:pt x="35" y="36"/>
                  </a:lnTo>
                  <a:lnTo>
                    <a:pt x="34" y="38"/>
                  </a:lnTo>
                  <a:lnTo>
                    <a:pt x="34" y="40"/>
                  </a:lnTo>
                  <a:lnTo>
                    <a:pt x="34" y="41"/>
                  </a:lnTo>
                  <a:lnTo>
                    <a:pt x="32" y="41"/>
                  </a:lnTo>
                  <a:lnTo>
                    <a:pt x="32" y="43"/>
                  </a:lnTo>
                  <a:lnTo>
                    <a:pt x="32" y="45"/>
                  </a:lnTo>
                  <a:lnTo>
                    <a:pt x="30" y="45"/>
                  </a:lnTo>
                  <a:lnTo>
                    <a:pt x="30" y="47"/>
                  </a:lnTo>
                  <a:lnTo>
                    <a:pt x="29" y="47"/>
                  </a:lnTo>
                  <a:lnTo>
                    <a:pt x="29" y="48"/>
                  </a:lnTo>
                  <a:lnTo>
                    <a:pt x="27" y="48"/>
                  </a:lnTo>
                  <a:lnTo>
                    <a:pt x="25" y="48"/>
                  </a:lnTo>
                  <a:lnTo>
                    <a:pt x="25" y="50"/>
                  </a:lnTo>
                  <a:lnTo>
                    <a:pt x="23" y="50"/>
                  </a:lnTo>
                  <a:lnTo>
                    <a:pt x="22" y="50"/>
                  </a:lnTo>
                  <a:lnTo>
                    <a:pt x="20" y="50"/>
                  </a:lnTo>
                  <a:lnTo>
                    <a:pt x="18" y="50"/>
                  </a:lnTo>
                  <a:lnTo>
                    <a:pt x="17" y="50"/>
                  </a:lnTo>
                  <a:lnTo>
                    <a:pt x="15" y="50"/>
                  </a:lnTo>
                  <a:lnTo>
                    <a:pt x="13" y="50"/>
                  </a:lnTo>
                  <a:lnTo>
                    <a:pt x="12" y="50"/>
                  </a:lnTo>
                  <a:lnTo>
                    <a:pt x="10" y="50"/>
                  </a:lnTo>
                  <a:lnTo>
                    <a:pt x="10" y="48"/>
                  </a:lnTo>
                  <a:lnTo>
                    <a:pt x="8" y="48"/>
                  </a:lnTo>
                  <a:lnTo>
                    <a:pt x="7" y="48"/>
                  </a:lnTo>
                  <a:lnTo>
                    <a:pt x="7" y="47"/>
                  </a:lnTo>
                  <a:lnTo>
                    <a:pt x="5" y="47"/>
                  </a:lnTo>
                  <a:lnTo>
                    <a:pt x="5" y="45"/>
                  </a:lnTo>
                  <a:lnTo>
                    <a:pt x="3" y="43"/>
                  </a:lnTo>
                  <a:lnTo>
                    <a:pt x="3" y="41"/>
                  </a:lnTo>
                  <a:lnTo>
                    <a:pt x="2" y="41"/>
                  </a:lnTo>
                  <a:lnTo>
                    <a:pt x="2" y="40"/>
                  </a:lnTo>
                  <a:lnTo>
                    <a:pt x="2" y="38"/>
                  </a:lnTo>
                  <a:lnTo>
                    <a:pt x="2" y="36"/>
                  </a:lnTo>
                  <a:lnTo>
                    <a:pt x="0" y="35"/>
                  </a:lnTo>
                  <a:lnTo>
                    <a:pt x="0" y="33"/>
                  </a:lnTo>
                  <a:lnTo>
                    <a:pt x="0" y="31"/>
                  </a:lnTo>
                  <a:lnTo>
                    <a:pt x="0" y="29"/>
                  </a:lnTo>
                  <a:lnTo>
                    <a:pt x="0" y="28"/>
                  </a:lnTo>
                  <a:lnTo>
                    <a:pt x="0" y="26"/>
                  </a:lnTo>
                  <a:close/>
                  <a:moveTo>
                    <a:pt x="7" y="26"/>
                  </a:moveTo>
                  <a:lnTo>
                    <a:pt x="7" y="28"/>
                  </a:lnTo>
                  <a:lnTo>
                    <a:pt x="7" y="29"/>
                  </a:lnTo>
                  <a:lnTo>
                    <a:pt x="7" y="31"/>
                  </a:lnTo>
                  <a:lnTo>
                    <a:pt x="7" y="33"/>
                  </a:lnTo>
                  <a:lnTo>
                    <a:pt x="7" y="35"/>
                  </a:lnTo>
                  <a:lnTo>
                    <a:pt x="8" y="36"/>
                  </a:lnTo>
                  <a:lnTo>
                    <a:pt x="8" y="38"/>
                  </a:lnTo>
                  <a:lnTo>
                    <a:pt x="8" y="40"/>
                  </a:lnTo>
                  <a:lnTo>
                    <a:pt x="10" y="41"/>
                  </a:lnTo>
                  <a:lnTo>
                    <a:pt x="10" y="43"/>
                  </a:lnTo>
                  <a:lnTo>
                    <a:pt x="12" y="43"/>
                  </a:lnTo>
                  <a:lnTo>
                    <a:pt x="12" y="45"/>
                  </a:lnTo>
                  <a:lnTo>
                    <a:pt x="13" y="45"/>
                  </a:lnTo>
                  <a:lnTo>
                    <a:pt x="15" y="45"/>
                  </a:lnTo>
                  <a:lnTo>
                    <a:pt x="17" y="45"/>
                  </a:lnTo>
                  <a:lnTo>
                    <a:pt x="18" y="47"/>
                  </a:lnTo>
                  <a:lnTo>
                    <a:pt x="18" y="45"/>
                  </a:lnTo>
                  <a:lnTo>
                    <a:pt x="20" y="45"/>
                  </a:lnTo>
                  <a:lnTo>
                    <a:pt x="22" y="45"/>
                  </a:lnTo>
                  <a:lnTo>
                    <a:pt x="23" y="45"/>
                  </a:lnTo>
                  <a:lnTo>
                    <a:pt x="23" y="43"/>
                  </a:lnTo>
                  <a:lnTo>
                    <a:pt x="25" y="43"/>
                  </a:lnTo>
                  <a:lnTo>
                    <a:pt x="25" y="41"/>
                  </a:lnTo>
                  <a:lnTo>
                    <a:pt x="27" y="41"/>
                  </a:lnTo>
                  <a:lnTo>
                    <a:pt x="27" y="40"/>
                  </a:lnTo>
                  <a:lnTo>
                    <a:pt x="27" y="38"/>
                  </a:lnTo>
                  <a:lnTo>
                    <a:pt x="27" y="36"/>
                  </a:lnTo>
                  <a:lnTo>
                    <a:pt x="29" y="36"/>
                  </a:lnTo>
                  <a:lnTo>
                    <a:pt x="29" y="35"/>
                  </a:lnTo>
                  <a:lnTo>
                    <a:pt x="29" y="33"/>
                  </a:lnTo>
                  <a:lnTo>
                    <a:pt x="29" y="31"/>
                  </a:lnTo>
                  <a:lnTo>
                    <a:pt x="29" y="29"/>
                  </a:lnTo>
                  <a:lnTo>
                    <a:pt x="29" y="28"/>
                  </a:lnTo>
                  <a:lnTo>
                    <a:pt x="29" y="26"/>
                  </a:lnTo>
                  <a:lnTo>
                    <a:pt x="29" y="24"/>
                  </a:lnTo>
                  <a:lnTo>
                    <a:pt x="29" y="22"/>
                  </a:lnTo>
                  <a:lnTo>
                    <a:pt x="29" y="21"/>
                  </a:lnTo>
                  <a:lnTo>
                    <a:pt x="29" y="19"/>
                  </a:lnTo>
                  <a:lnTo>
                    <a:pt x="29" y="17"/>
                  </a:lnTo>
                  <a:lnTo>
                    <a:pt x="29" y="16"/>
                  </a:lnTo>
                  <a:lnTo>
                    <a:pt x="29" y="14"/>
                  </a:lnTo>
                  <a:lnTo>
                    <a:pt x="27" y="14"/>
                  </a:lnTo>
                  <a:lnTo>
                    <a:pt x="27" y="12"/>
                  </a:lnTo>
                  <a:lnTo>
                    <a:pt x="27" y="10"/>
                  </a:lnTo>
                  <a:lnTo>
                    <a:pt x="27" y="9"/>
                  </a:lnTo>
                  <a:lnTo>
                    <a:pt x="25" y="9"/>
                  </a:lnTo>
                  <a:lnTo>
                    <a:pt x="25" y="7"/>
                  </a:lnTo>
                  <a:lnTo>
                    <a:pt x="23" y="7"/>
                  </a:lnTo>
                  <a:lnTo>
                    <a:pt x="23" y="5"/>
                  </a:lnTo>
                  <a:lnTo>
                    <a:pt x="22" y="5"/>
                  </a:lnTo>
                  <a:lnTo>
                    <a:pt x="20" y="5"/>
                  </a:lnTo>
                  <a:lnTo>
                    <a:pt x="18" y="5"/>
                  </a:lnTo>
                  <a:lnTo>
                    <a:pt x="17" y="5"/>
                  </a:lnTo>
                  <a:lnTo>
                    <a:pt x="15" y="5"/>
                  </a:lnTo>
                  <a:lnTo>
                    <a:pt x="13" y="5"/>
                  </a:lnTo>
                  <a:lnTo>
                    <a:pt x="12" y="5"/>
                  </a:lnTo>
                  <a:lnTo>
                    <a:pt x="12" y="7"/>
                  </a:lnTo>
                  <a:lnTo>
                    <a:pt x="10" y="7"/>
                  </a:lnTo>
                  <a:lnTo>
                    <a:pt x="10" y="9"/>
                  </a:lnTo>
                  <a:lnTo>
                    <a:pt x="10" y="10"/>
                  </a:lnTo>
                  <a:lnTo>
                    <a:pt x="8" y="10"/>
                  </a:lnTo>
                  <a:lnTo>
                    <a:pt x="8" y="12"/>
                  </a:lnTo>
                  <a:lnTo>
                    <a:pt x="8" y="14"/>
                  </a:lnTo>
                  <a:lnTo>
                    <a:pt x="7" y="16"/>
                  </a:lnTo>
                  <a:lnTo>
                    <a:pt x="7" y="17"/>
                  </a:lnTo>
                  <a:lnTo>
                    <a:pt x="7" y="19"/>
                  </a:lnTo>
                  <a:lnTo>
                    <a:pt x="7" y="21"/>
                  </a:lnTo>
                  <a:lnTo>
                    <a:pt x="7" y="22"/>
                  </a:lnTo>
                  <a:lnTo>
                    <a:pt x="7" y="24"/>
                  </a:lnTo>
                  <a:lnTo>
                    <a:pt x="7" y="26"/>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47" name="Freeform 177"/>
            <p:cNvSpPr>
              <a:spLocks/>
            </p:cNvSpPr>
            <p:nvPr/>
          </p:nvSpPr>
          <p:spPr bwMode="auto">
            <a:xfrm>
              <a:off x="1070" y="1519"/>
              <a:ext cx="1588" cy="2520"/>
            </a:xfrm>
            <a:custGeom>
              <a:avLst/>
              <a:gdLst>
                <a:gd name="T0" fmla="*/ 0 w 1588"/>
                <a:gd name="T1" fmla="*/ 0 h 2520"/>
                <a:gd name="T2" fmla="*/ 1588 w 1588"/>
                <a:gd name="T3" fmla="*/ 691 h 2520"/>
                <a:gd name="T4" fmla="*/ 1588 w 1588"/>
                <a:gd name="T5" fmla="*/ 2520 h 2520"/>
                <a:gd name="T6" fmla="*/ 0 w 1588"/>
                <a:gd name="T7" fmla="*/ 1828 h 2520"/>
                <a:gd name="T8" fmla="*/ 0 w 1588"/>
                <a:gd name="T9" fmla="*/ 0 h 2520"/>
                <a:gd name="T10" fmla="*/ 0 60000 65536"/>
                <a:gd name="T11" fmla="*/ 0 60000 65536"/>
                <a:gd name="T12" fmla="*/ 0 60000 65536"/>
                <a:gd name="T13" fmla="*/ 0 60000 65536"/>
                <a:gd name="T14" fmla="*/ 0 60000 65536"/>
                <a:gd name="T15" fmla="*/ 0 w 1588"/>
                <a:gd name="T16" fmla="*/ 0 h 2520"/>
                <a:gd name="T17" fmla="*/ 1588 w 1588"/>
                <a:gd name="T18" fmla="*/ 2520 h 2520"/>
              </a:gdLst>
              <a:ahLst/>
              <a:cxnLst>
                <a:cxn ang="T10">
                  <a:pos x="T0" y="T1"/>
                </a:cxn>
                <a:cxn ang="T11">
                  <a:pos x="T2" y="T3"/>
                </a:cxn>
                <a:cxn ang="T12">
                  <a:pos x="T4" y="T5"/>
                </a:cxn>
                <a:cxn ang="T13">
                  <a:pos x="T6" y="T7"/>
                </a:cxn>
                <a:cxn ang="T14">
                  <a:pos x="T8" y="T9"/>
                </a:cxn>
              </a:cxnLst>
              <a:rect l="T15" t="T16" r="T17" b="T18"/>
              <a:pathLst>
                <a:path w="1588" h="2520">
                  <a:moveTo>
                    <a:pt x="0" y="0"/>
                  </a:moveTo>
                  <a:lnTo>
                    <a:pt x="1588" y="691"/>
                  </a:lnTo>
                  <a:lnTo>
                    <a:pt x="1588" y="2520"/>
                  </a:lnTo>
                  <a:lnTo>
                    <a:pt x="0" y="1828"/>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48" name="Freeform 178"/>
            <p:cNvSpPr>
              <a:spLocks/>
            </p:cNvSpPr>
            <p:nvPr/>
          </p:nvSpPr>
          <p:spPr bwMode="auto">
            <a:xfrm>
              <a:off x="1070" y="1519"/>
              <a:ext cx="1588" cy="2520"/>
            </a:xfrm>
            <a:custGeom>
              <a:avLst/>
              <a:gdLst>
                <a:gd name="T0" fmla="*/ 0 w 1588"/>
                <a:gd name="T1" fmla="*/ 0 h 2520"/>
                <a:gd name="T2" fmla="*/ 1588 w 1588"/>
                <a:gd name="T3" fmla="*/ 691 h 2520"/>
                <a:gd name="T4" fmla="*/ 1588 w 1588"/>
                <a:gd name="T5" fmla="*/ 2520 h 2520"/>
                <a:gd name="T6" fmla="*/ 0 w 1588"/>
                <a:gd name="T7" fmla="*/ 1828 h 2520"/>
                <a:gd name="T8" fmla="*/ 0 w 1588"/>
                <a:gd name="T9" fmla="*/ 0 h 2520"/>
                <a:gd name="T10" fmla="*/ 0 60000 65536"/>
                <a:gd name="T11" fmla="*/ 0 60000 65536"/>
                <a:gd name="T12" fmla="*/ 0 60000 65536"/>
                <a:gd name="T13" fmla="*/ 0 60000 65536"/>
                <a:gd name="T14" fmla="*/ 0 60000 65536"/>
                <a:gd name="T15" fmla="*/ 0 w 1588"/>
                <a:gd name="T16" fmla="*/ 0 h 2520"/>
                <a:gd name="T17" fmla="*/ 1588 w 1588"/>
                <a:gd name="T18" fmla="*/ 2520 h 2520"/>
              </a:gdLst>
              <a:ahLst/>
              <a:cxnLst>
                <a:cxn ang="T10">
                  <a:pos x="T0" y="T1"/>
                </a:cxn>
                <a:cxn ang="T11">
                  <a:pos x="T2" y="T3"/>
                </a:cxn>
                <a:cxn ang="T12">
                  <a:pos x="T4" y="T5"/>
                </a:cxn>
                <a:cxn ang="T13">
                  <a:pos x="T6" y="T7"/>
                </a:cxn>
                <a:cxn ang="T14">
                  <a:pos x="T8" y="T9"/>
                </a:cxn>
              </a:cxnLst>
              <a:rect l="T15" t="T16" r="T17" b="T18"/>
              <a:pathLst>
                <a:path w="1588" h="2520">
                  <a:moveTo>
                    <a:pt x="0" y="0"/>
                  </a:moveTo>
                  <a:lnTo>
                    <a:pt x="1588" y="691"/>
                  </a:lnTo>
                  <a:lnTo>
                    <a:pt x="1588" y="2520"/>
                  </a:lnTo>
                  <a:lnTo>
                    <a:pt x="0" y="1828"/>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249" name="Freeform 179"/>
            <p:cNvSpPr>
              <a:spLocks/>
            </p:cNvSpPr>
            <p:nvPr/>
          </p:nvSpPr>
          <p:spPr bwMode="auto">
            <a:xfrm>
              <a:off x="840" y="3618"/>
              <a:ext cx="139" cy="220"/>
            </a:xfrm>
            <a:custGeom>
              <a:avLst/>
              <a:gdLst>
                <a:gd name="T0" fmla="*/ 0 w 139"/>
                <a:gd name="T1" fmla="*/ 0 h 220"/>
                <a:gd name="T2" fmla="*/ 139 w 139"/>
                <a:gd name="T3" fmla="*/ 61 h 220"/>
                <a:gd name="T4" fmla="*/ 139 w 139"/>
                <a:gd name="T5" fmla="*/ 220 h 220"/>
                <a:gd name="T6" fmla="*/ 0 w 139"/>
                <a:gd name="T7" fmla="*/ 159 h 220"/>
                <a:gd name="T8" fmla="*/ 0 w 139"/>
                <a:gd name="T9" fmla="*/ 0 h 220"/>
                <a:gd name="T10" fmla="*/ 0 60000 65536"/>
                <a:gd name="T11" fmla="*/ 0 60000 65536"/>
                <a:gd name="T12" fmla="*/ 0 60000 65536"/>
                <a:gd name="T13" fmla="*/ 0 60000 65536"/>
                <a:gd name="T14" fmla="*/ 0 60000 65536"/>
                <a:gd name="T15" fmla="*/ 0 w 139"/>
                <a:gd name="T16" fmla="*/ 0 h 220"/>
                <a:gd name="T17" fmla="*/ 139 w 139"/>
                <a:gd name="T18" fmla="*/ 220 h 220"/>
              </a:gdLst>
              <a:ahLst/>
              <a:cxnLst>
                <a:cxn ang="T10">
                  <a:pos x="T0" y="T1"/>
                </a:cxn>
                <a:cxn ang="T11">
                  <a:pos x="T2" y="T3"/>
                </a:cxn>
                <a:cxn ang="T12">
                  <a:pos x="T4" y="T5"/>
                </a:cxn>
                <a:cxn ang="T13">
                  <a:pos x="T6" y="T7"/>
                </a:cxn>
                <a:cxn ang="T14">
                  <a:pos x="T8" y="T9"/>
                </a:cxn>
              </a:cxnLst>
              <a:rect l="T15" t="T16" r="T17" b="T18"/>
              <a:pathLst>
                <a:path w="139" h="220">
                  <a:moveTo>
                    <a:pt x="0" y="0"/>
                  </a:moveTo>
                  <a:lnTo>
                    <a:pt x="139" y="61"/>
                  </a:lnTo>
                  <a:lnTo>
                    <a:pt x="139"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50" name="Freeform 180"/>
            <p:cNvSpPr>
              <a:spLocks/>
            </p:cNvSpPr>
            <p:nvPr/>
          </p:nvSpPr>
          <p:spPr bwMode="auto">
            <a:xfrm>
              <a:off x="840" y="3618"/>
              <a:ext cx="139" cy="220"/>
            </a:xfrm>
            <a:custGeom>
              <a:avLst/>
              <a:gdLst>
                <a:gd name="T0" fmla="*/ 0 w 139"/>
                <a:gd name="T1" fmla="*/ 0 h 220"/>
                <a:gd name="T2" fmla="*/ 139 w 139"/>
                <a:gd name="T3" fmla="*/ 61 h 220"/>
                <a:gd name="T4" fmla="*/ 139 w 139"/>
                <a:gd name="T5" fmla="*/ 220 h 220"/>
                <a:gd name="T6" fmla="*/ 0 w 139"/>
                <a:gd name="T7" fmla="*/ 159 h 220"/>
                <a:gd name="T8" fmla="*/ 0 w 139"/>
                <a:gd name="T9" fmla="*/ 0 h 220"/>
                <a:gd name="T10" fmla="*/ 0 60000 65536"/>
                <a:gd name="T11" fmla="*/ 0 60000 65536"/>
                <a:gd name="T12" fmla="*/ 0 60000 65536"/>
                <a:gd name="T13" fmla="*/ 0 60000 65536"/>
                <a:gd name="T14" fmla="*/ 0 60000 65536"/>
                <a:gd name="T15" fmla="*/ 0 w 139"/>
                <a:gd name="T16" fmla="*/ 0 h 220"/>
                <a:gd name="T17" fmla="*/ 139 w 139"/>
                <a:gd name="T18" fmla="*/ 220 h 220"/>
              </a:gdLst>
              <a:ahLst/>
              <a:cxnLst>
                <a:cxn ang="T10">
                  <a:pos x="T0" y="T1"/>
                </a:cxn>
                <a:cxn ang="T11">
                  <a:pos x="T2" y="T3"/>
                </a:cxn>
                <a:cxn ang="T12">
                  <a:pos x="T4" y="T5"/>
                </a:cxn>
                <a:cxn ang="T13">
                  <a:pos x="T6" y="T7"/>
                </a:cxn>
                <a:cxn ang="T14">
                  <a:pos x="T8" y="T9"/>
                </a:cxn>
              </a:cxnLst>
              <a:rect l="T15" t="T16" r="T17" b="T18"/>
              <a:pathLst>
                <a:path w="139" h="220">
                  <a:moveTo>
                    <a:pt x="0" y="0"/>
                  </a:moveTo>
                  <a:lnTo>
                    <a:pt x="139" y="61"/>
                  </a:lnTo>
                  <a:lnTo>
                    <a:pt x="139"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251" name="Freeform 181"/>
            <p:cNvSpPr>
              <a:spLocks/>
            </p:cNvSpPr>
            <p:nvPr/>
          </p:nvSpPr>
          <p:spPr bwMode="auto">
            <a:xfrm>
              <a:off x="840" y="3777"/>
              <a:ext cx="139" cy="220"/>
            </a:xfrm>
            <a:custGeom>
              <a:avLst/>
              <a:gdLst>
                <a:gd name="T0" fmla="*/ 0 w 139"/>
                <a:gd name="T1" fmla="*/ 0 h 220"/>
                <a:gd name="T2" fmla="*/ 139 w 139"/>
                <a:gd name="T3" fmla="*/ 61 h 220"/>
                <a:gd name="T4" fmla="*/ 139 w 139"/>
                <a:gd name="T5" fmla="*/ 220 h 220"/>
                <a:gd name="T6" fmla="*/ 0 w 139"/>
                <a:gd name="T7" fmla="*/ 160 h 220"/>
                <a:gd name="T8" fmla="*/ 0 w 139"/>
                <a:gd name="T9" fmla="*/ 0 h 220"/>
                <a:gd name="T10" fmla="*/ 0 60000 65536"/>
                <a:gd name="T11" fmla="*/ 0 60000 65536"/>
                <a:gd name="T12" fmla="*/ 0 60000 65536"/>
                <a:gd name="T13" fmla="*/ 0 60000 65536"/>
                <a:gd name="T14" fmla="*/ 0 60000 65536"/>
                <a:gd name="T15" fmla="*/ 0 w 139"/>
                <a:gd name="T16" fmla="*/ 0 h 220"/>
                <a:gd name="T17" fmla="*/ 139 w 139"/>
                <a:gd name="T18" fmla="*/ 220 h 220"/>
              </a:gdLst>
              <a:ahLst/>
              <a:cxnLst>
                <a:cxn ang="T10">
                  <a:pos x="T0" y="T1"/>
                </a:cxn>
                <a:cxn ang="T11">
                  <a:pos x="T2" y="T3"/>
                </a:cxn>
                <a:cxn ang="T12">
                  <a:pos x="T4" y="T5"/>
                </a:cxn>
                <a:cxn ang="T13">
                  <a:pos x="T6" y="T7"/>
                </a:cxn>
                <a:cxn ang="T14">
                  <a:pos x="T8" y="T9"/>
                </a:cxn>
              </a:cxnLst>
              <a:rect l="T15" t="T16" r="T17" b="T18"/>
              <a:pathLst>
                <a:path w="139" h="220">
                  <a:moveTo>
                    <a:pt x="0" y="0"/>
                  </a:moveTo>
                  <a:lnTo>
                    <a:pt x="139" y="61"/>
                  </a:lnTo>
                  <a:lnTo>
                    <a:pt x="139" y="220"/>
                  </a:lnTo>
                  <a:lnTo>
                    <a:pt x="0" y="160"/>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52" name="Freeform 182"/>
            <p:cNvSpPr>
              <a:spLocks/>
            </p:cNvSpPr>
            <p:nvPr/>
          </p:nvSpPr>
          <p:spPr bwMode="auto">
            <a:xfrm>
              <a:off x="840" y="3777"/>
              <a:ext cx="139" cy="220"/>
            </a:xfrm>
            <a:custGeom>
              <a:avLst/>
              <a:gdLst>
                <a:gd name="T0" fmla="*/ 0 w 139"/>
                <a:gd name="T1" fmla="*/ 0 h 220"/>
                <a:gd name="T2" fmla="*/ 139 w 139"/>
                <a:gd name="T3" fmla="*/ 61 h 220"/>
                <a:gd name="T4" fmla="*/ 139 w 139"/>
                <a:gd name="T5" fmla="*/ 220 h 220"/>
                <a:gd name="T6" fmla="*/ 0 w 139"/>
                <a:gd name="T7" fmla="*/ 160 h 220"/>
                <a:gd name="T8" fmla="*/ 0 w 139"/>
                <a:gd name="T9" fmla="*/ 0 h 220"/>
                <a:gd name="T10" fmla="*/ 0 60000 65536"/>
                <a:gd name="T11" fmla="*/ 0 60000 65536"/>
                <a:gd name="T12" fmla="*/ 0 60000 65536"/>
                <a:gd name="T13" fmla="*/ 0 60000 65536"/>
                <a:gd name="T14" fmla="*/ 0 60000 65536"/>
                <a:gd name="T15" fmla="*/ 0 w 139"/>
                <a:gd name="T16" fmla="*/ 0 h 220"/>
                <a:gd name="T17" fmla="*/ 139 w 139"/>
                <a:gd name="T18" fmla="*/ 220 h 220"/>
              </a:gdLst>
              <a:ahLst/>
              <a:cxnLst>
                <a:cxn ang="T10">
                  <a:pos x="T0" y="T1"/>
                </a:cxn>
                <a:cxn ang="T11">
                  <a:pos x="T2" y="T3"/>
                </a:cxn>
                <a:cxn ang="T12">
                  <a:pos x="T4" y="T5"/>
                </a:cxn>
                <a:cxn ang="T13">
                  <a:pos x="T6" y="T7"/>
                </a:cxn>
                <a:cxn ang="T14">
                  <a:pos x="T8" y="T9"/>
                </a:cxn>
              </a:cxnLst>
              <a:rect l="T15" t="T16" r="T17" b="T18"/>
              <a:pathLst>
                <a:path w="139" h="220">
                  <a:moveTo>
                    <a:pt x="0" y="0"/>
                  </a:moveTo>
                  <a:lnTo>
                    <a:pt x="139" y="61"/>
                  </a:lnTo>
                  <a:lnTo>
                    <a:pt x="139" y="220"/>
                  </a:lnTo>
                  <a:lnTo>
                    <a:pt x="0" y="160"/>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253" name="Freeform 183"/>
            <p:cNvSpPr>
              <a:spLocks/>
            </p:cNvSpPr>
            <p:nvPr/>
          </p:nvSpPr>
          <p:spPr bwMode="auto">
            <a:xfrm>
              <a:off x="1248" y="2607"/>
              <a:ext cx="553" cy="878"/>
            </a:xfrm>
            <a:custGeom>
              <a:avLst/>
              <a:gdLst>
                <a:gd name="T0" fmla="*/ 0 w 553"/>
                <a:gd name="T1" fmla="*/ 0 h 878"/>
                <a:gd name="T2" fmla="*/ 553 w 553"/>
                <a:gd name="T3" fmla="*/ 242 h 878"/>
                <a:gd name="T4" fmla="*/ 553 w 553"/>
                <a:gd name="T5" fmla="*/ 878 h 878"/>
                <a:gd name="T6" fmla="*/ 0 w 553"/>
                <a:gd name="T7" fmla="*/ 638 h 878"/>
                <a:gd name="T8" fmla="*/ 0 w 553"/>
                <a:gd name="T9" fmla="*/ 0 h 878"/>
                <a:gd name="T10" fmla="*/ 0 60000 65536"/>
                <a:gd name="T11" fmla="*/ 0 60000 65536"/>
                <a:gd name="T12" fmla="*/ 0 60000 65536"/>
                <a:gd name="T13" fmla="*/ 0 60000 65536"/>
                <a:gd name="T14" fmla="*/ 0 60000 65536"/>
                <a:gd name="T15" fmla="*/ 0 w 553"/>
                <a:gd name="T16" fmla="*/ 0 h 878"/>
                <a:gd name="T17" fmla="*/ 553 w 553"/>
                <a:gd name="T18" fmla="*/ 878 h 878"/>
              </a:gdLst>
              <a:ahLst/>
              <a:cxnLst>
                <a:cxn ang="T10">
                  <a:pos x="T0" y="T1"/>
                </a:cxn>
                <a:cxn ang="T11">
                  <a:pos x="T2" y="T3"/>
                </a:cxn>
                <a:cxn ang="T12">
                  <a:pos x="T4" y="T5"/>
                </a:cxn>
                <a:cxn ang="T13">
                  <a:pos x="T6" y="T7"/>
                </a:cxn>
                <a:cxn ang="T14">
                  <a:pos x="T8" y="T9"/>
                </a:cxn>
              </a:cxnLst>
              <a:rect l="T15" t="T16" r="T17" b="T18"/>
              <a:pathLst>
                <a:path w="553" h="878">
                  <a:moveTo>
                    <a:pt x="0" y="0"/>
                  </a:moveTo>
                  <a:lnTo>
                    <a:pt x="553" y="242"/>
                  </a:lnTo>
                  <a:lnTo>
                    <a:pt x="553" y="878"/>
                  </a:lnTo>
                  <a:lnTo>
                    <a:pt x="0" y="638"/>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54" name="Freeform 184"/>
            <p:cNvSpPr>
              <a:spLocks/>
            </p:cNvSpPr>
            <p:nvPr/>
          </p:nvSpPr>
          <p:spPr bwMode="auto">
            <a:xfrm>
              <a:off x="1248" y="2607"/>
              <a:ext cx="553" cy="878"/>
            </a:xfrm>
            <a:custGeom>
              <a:avLst/>
              <a:gdLst>
                <a:gd name="T0" fmla="*/ 0 w 553"/>
                <a:gd name="T1" fmla="*/ 0 h 878"/>
                <a:gd name="T2" fmla="*/ 553 w 553"/>
                <a:gd name="T3" fmla="*/ 242 h 878"/>
                <a:gd name="T4" fmla="*/ 553 w 553"/>
                <a:gd name="T5" fmla="*/ 878 h 878"/>
                <a:gd name="T6" fmla="*/ 0 w 553"/>
                <a:gd name="T7" fmla="*/ 638 h 878"/>
                <a:gd name="T8" fmla="*/ 0 w 553"/>
                <a:gd name="T9" fmla="*/ 0 h 878"/>
                <a:gd name="T10" fmla="*/ 0 60000 65536"/>
                <a:gd name="T11" fmla="*/ 0 60000 65536"/>
                <a:gd name="T12" fmla="*/ 0 60000 65536"/>
                <a:gd name="T13" fmla="*/ 0 60000 65536"/>
                <a:gd name="T14" fmla="*/ 0 60000 65536"/>
                <a:gd name="T15" fmla="*/ 0 w 553"/>
                <a:gd name="T16" fmla="*/ 0 h 878"/>
                <a:gd name="T17" fmla="*/ 553 w 553"/>
                <a:gd name="T18" fmla="*/ 878 h 878"/>
              </a:gdLst>
              <a:ahLst/>
              <a:cxnLst>
                <a:cxn ang="T10">
                  <a:pos x="T0" y="T1"/>
                </a:cxn>
                <a:cxn ang="T11">
                  <a:pos x="T2" y="T3"/>
                </a:cxn>
                <a:cxn ang="T12">
                  <a:pos x="T4" y="T5"/>
                </a:cxn>
                <a:cxn ang="T13">
                  <a:pos x="T6" y="T7"/>
                </a:cxn>
                <a:cxn ang="T14">
                  <a:pos x="T8" y="T9"/>
                </a:cxn>
              </a:cxnLst>
              <a:rect l="T15" t="T16" r="T17" b="T18"/>
              <a:pathLst>
                <a:path w="553" h="878">
                  <a:moveTo>
                    <a:pt x="0" y="0"/>
                  </a:moveTo>
                  <a:lnTo>
                    <a:pt x="553" y="242"/>
                  </a:lnTo>
                  <a:lnTo>
                    <a:pt x="553" y="878"/>
                  </a:lnTo>
                  <a:lnTo>
                    <a:pt x="0" y="638"/>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255" name="Freeform 185"/>
            <p:cNvSpPr>
              <a:spLocks/>
            </p:cNvSpPr>
            <p:nvPr/>
          </p:nvSpPr>
          <p:spPr bwMode="auto">
            <a:xfrm>
              <a:off x="1248" y="2607"/>
              <a:ext cx="138" cy="219"/>
            </a:xfrm>
            <a:custGeom>
              <a:avLst/>
              <a:gdLst>
                <a:gd name="T0" fmla="*/ 0 w 138"/>
                <a:gd name="T1" fmla="*/ 0 h 219"/>
                <a:gd name="T2" fmla="*/ 138 w 138"/>
                <a:gd name="T3" fmla="*/ 60 h 219"/>
                <a:gd name="T4" fmla="*/ 138 w 138"/>
                <a:gd name="T5" fmla="*/ 219 h 219"/>
                <a:gd name="T6" fmla="*/ 0 w 138"/>
                <a:gd name="T7" fmla="*/ 159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60"/>
                  </a:lnTo>
                  <a:lnTo>
                    <a:pt x="138" y="219"/>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56" name="Freeform 186"/>
            <p:cNvSpPr>
              <a:spLocks/>
            </p:cNvSpPr>
            <p:nvPr/>
          </p:nvSpPr>
          <p:spPr bwMode="auto">
            <a:xfrm>
              <a:off x="1248" y="2607"/>
              <a:ext cx="138" cy="219"/>
            </a:xfrm>
            <a:custGeom>
              <a:avLst/>
              <a:gdLst>
                <a:gd name="T0" fmla="*/ 0 w 138"/>
                <a:gd name="T1" fmla="*/ 0 h 219"/>
                <a:gd name="T2" fmla="*/ 138 w 138"/>
                <a:gd name="T3" fmla="*/ 60 h 219"/>
                <a:gd name="T4" fmla="*/ 138 w 138"/>
                <a:gd name="T5" fmla="*/ 219 h 219"/>
                <a:gd name="T6" fmla="*/ 0 w 138"/>
                <a:gd name="T7" fmla="*/ 159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60"/>
                  </a:lnTo>
                  <a:lnTo>
                    <a:pt x="138" y="219"/>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257" name="Freeform 187"/>
            <p:cNvSpPr>
              <a:spLocks/>
            </p:cNvSpPr>
            <p:nvPr/>
          </p:nvSpPr>
          <p:spPr bwMode="auto">
            <a:xfrm>
              <a:off x="1248" y="2766"/>
              <a:ext cx="138" cy="219"/>
            </a:xfrm>
            <a:custGeom>
              <a:avLst/>
              <a:gdLst>
                <a:gd name="T0" fmla="*/ 0 w 138"/>
                <a:gd name="T1" fmla="*/ 0 h 219"/>
                <a:gd name="T2" fmla="*/ 138 w 138"/>
                <a:gd name="T3" fmla="*/ 60 h 219"/>
                <a:gd name="T4" fmla="*/ 138 w 138"/>
                <a:gd name="T5" fmla="*/ 219 h 219"/>
                <a:gd name="T6" fmla="*/ 0 w 138"/>
                <a:gd name="T7" fmla="*/ 160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60"/>
                  </a:lnTo>
                  <a:lnTo>
                    <a:pt x="138" y="219"/>
                  </a:lnTo>
                  <a:lnTo>
                    <a:pt x="0" y="160"/>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58" name="Freeform 188"/>
            <p:cNvSpPr>
              <a:spLocks/>
            </p:cNvSpPr>
            <p:nvPr/>
          </p:nvSpPr>
          <p:spPr bwMode="auto">
            <a:xfrm>
              <a:off x="1248" y="2766"/>
              <a:ext cx="138" cy="219"/>
            </a:xfrm>
            <a:custGeom>
              <a:avLst/>
              <a:gdLst>
                <a:gd name="T0" fmla="*/ 0 w 138"/>
                <a:gd name="T1" fmla="*/ 0 h 219"/>
                <a:gd name="T2" fmla="*/ 138 w 138"/>
                <a:gd name="T3" fmla="*/ 60 h 219"/>
                <a:gd name="T4" fmla="*/ 138 w 138"/>
                <a:gd name="T5" fmla="*/ 219 h 219"/>
                <a:gd name="T6" fmla="*/ 0 w 138"/>
                <a:gd name="T7" fmla="*/ 160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60"/>
                  </a:lnTo>
                  <a:lnTo>
                    <a:pt x="138" y="219"/>
                  </a:lnTo>
                  <a:lnTo>
                    <a:pt x="0" y="160"/>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259" name="Freeform 189"/>
            <p:cNvSpPr>
              <a:spLocks/>
            </p:cNvSpPr>
            <p:nvPr/>
          </p:nvSpPr>
          <p:spPr bwMode="auto">
            <a:xfrm>
              <a:off x="1248" y="2926"/>
              <a:ext cx="138" cy="220"/>
            </a:xfrm>
            <a:custGeom>
              <a:avLst/>
              <a:gdLst>
                <a:gd name="T0" fmla="*/ 0 w 138"/>
                <a:gd name="T1" fmla="*/ 0 h 220"/>
                <a:gd name="T2" fmla="*/ 138 w 138"/>
                <a:gd name="T3" fmla="*/ 59 h 220"/>
                <a:gd name="T4" fmla="*/ 138 w 138"/>
                <a:gd name="T5" fmla="*/ 220 h 220"/>
                <a:gd name="T6" fmla="*/ 0 w 138"/>
                <a:gd name="T7" fmla="*/ 160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59"/>
                  </a:lnTo>
                  <a:lnTo>
                    <a:pt x="138" y="220"/>
                  </a:lnTo>
                  <a:lnTo>
                    <a:pt x="0" y="160"/>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60" name="Freeform 190"/>
            <p:cNvSpPr>
              <a:spLocks/>
            </p:cNvSpPr>
            <p:nvPr/>
          </p:nvSpPr>
          <p:spPr bwMode="auto">
            <a:xfrm>
              <a:off x="1248" y="2926"/>
              <a:ext cx="138" cy="220"/>
            </a:xfrm>
            <a:custGeom>
              <a:avLst/>
              <a:gdLst>
                <a:gd name="T0" fmla="*/ 0 w 138"/>
                <a:gd name="T1" fmla="*/ 0 h 220"/>
                <a:gd name="T2" fmla="*/ 138 w 138"/>
                <a:gd name="T3" fmla="*/ 59 h 220"/>
                <a:gd name="T4" fmla="*/ 138 w 138"/>
                <a:gd name="T5" fmla="*/ 220 h 220"/>
                <a:gd name="T6" fmla="*/ 0 w 138"/>
                <a:gd name="T7" fmla="*/ 160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59"/>
                  </a:lnTo>
                  <a:lnTo>
                    <a:pt x="138" y="220"/>
                  </a:lnTo>
                  <a:lnTo>
                    <a:pt x="0" y="160"/>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261" name="Freeform 191"/>
            <p:cNvSpPr>
              <a:spLocks/>
            </p:cNvSpPr>
            <p:nvPr/>
          </p:nvSpPr>
          <p:spPr bwMode="auto">
            <a:xfrm>
              <a:off x="1248" y="3086"/>
              <a:ext cx="138" cy="219"/>
            </a:xfrm>
            <a:custGeom>
              <a:avLst/>
              <a:gdLst>
                <a:gd name="T0" fmla="*/ 0 w 138"/>
                <a:gd name="T1" fmla="*/ 0 h 219"/>
                <a:gd name="T2" fmla="*/ 138 w 138"/>
                <a:gd name="T3" fmla="*/ 60 h 219"/>
                <a:gd name="T4" fmla="*/ 138 w 138"/>
                <a:gd name="T5" fmla="*/ 219 h 219"/>
                <a:gd name="T6" fmla="*/ 0 w 138"/>
                <a:gd name="T7" fmla="*/ 159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60"/>
                  </a:lnTo>
                  <a:lnTo>
                    <a:pt x="138" y="219"/>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62" name="Freeform 192"/>
            <p:cNvSpPr>
              <a:spLocks/>
            </p:cNvSpPr>
            <p:nvPr/>
          </p:nvSpPr>
          <p:spPr bwMode="auto">
            <a:xfrm>
              <a:off x="1248" y="3086"/>
              <a:ext cx="138" cy="219"/>
            </a:xfrm>
            <a:custGeom>
              <a:avLst/>
              <a:gdLst>
                <a:gd name="T0" fmla="*/ 0 w 138"/>
                <a:gd name="T1" fmla="*/ 0 h 219"/>
                <a:gd name="T2" fmla="*/ 138 w 138"/>
                <a:gd name="T3" fmla="*/ 60 h 219"/>
                <a:gd name="T4" fmla="*/ 138 w 138"/>
                <a:gd name="T5" fmla="*/ 219 h 219"/>
                <a:gd name="T6" fmla="*/ 0 w 138"/>
                <a:gd name="T7" fmla="*/ 159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60"/>
                  </a:lnTo>
                  <a:lnTo>
                    <a:pt x="138" y="219"/>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263" name="Freeform 193"/>
            <p:cNvSpPr>
              <a:spLocks/>
            </p:cNvSpPr>
            <p:nvPr/>
          </p:nvSpPr>
          <p:spPr bwMode="auto">
            <a:xfrm>
              <a:off x="1386" y="2667"/>
              <a:ext cx="139" cy="220"/>
            </a:xfrm>
            <a:custGeom>
              <a:avLst/>
              <a:gdLst>
                <a:gd name="T0" fmla="*/ 0 w 139"/>
                <a:gd name="T1" fmla="*/ 0 h 220"/>
                <a:gd name="T2" fmla="*/ 139 w 139"/>
                <a:gd name="T3" fmla="*/ 61 h 220"/>
                <a:gd name="T4" fmla="*/ 139 w 139"/>
                <a:gd name="T5" fmla="*/ 220 h 220"/>
                <a:gd name="T6" fmla="*/ 0 w 139"/>
                <a:gd name="T7" fmla="*/ 159 h 220"/>
                <a:gd name="T8" fmla="*/ 0 w 139"/>
                <a:gd name="T9" fmla="*/ 0 h 220"/>
                <a:gd name="T10" fmla="*/ 0 60000 65536"/>
                <a:gd name="T11" fmla="*/ 0 60000 65536"/>
                <a:gd name="T12" fmla="*/ 0 60000 65536"/>
                <a:gd name="T13" fmla="*/ 0 60000 65536"/>
                <a:gd name="T14" fmla="*/ 0 60000 65536"/>
                <a:gd name="T15" fmla="*/ 0 w 139"/>
                <a:gd name="T16" fmla="*/ 0 h 220"/>
                <a:gd name="T17" fmla="*/ 139 w 139"/>
                <a:gd name="T18" fmla="*/ 220 h 220"/>
              </a:gdLst>
              <a:ahLst/>
              <a:cxnLst>
                <a:cxn ang="T10">
                  <a:pos x="T0" y="T1"/>
                </a:cxn>
                <a:cxn ang="T11">
                  <a:pos x="T2" y="T3"/>
                </a:cxn>
                <a:cxn ang="T12">
                  <a:pos x="T4" y="T5"/>
                </a:cxn>
                <a:cxn ang="T13">
                  <a:pos x="T6" y="T7"/>
                </a:cxn>
                <a:cxn ang="T14">
                  <a:pos x="T8" y="T9"/>
                </a:cxn>
              </a:cxnLst>
              <a:rect l="T15" t="T16" r="T17" b="T18"/>
              <a:pathLst>
                <a:path w="139" h="220">
                  <a:moveTo>
                    <a:pt x="0" y="0"/>
                  </a:moveTo>
                  <a:lnTo>
                    <a:pt x="139" y="61"/>
                  </a:lnTo>
                  <a:lnTo>
                    <a:pt x="139"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64" name="Freeform 194"/>
            <p:cNvSpPr>
              <a:spLocks/>
            </p:cNvSpPr>
            <p:nvPr/>
          </p:nvSpPr>
          <p:spPr bwMode="auto">
            <a:xfrm>
              <a:off x="1386" y="2667"/>
              <a:ext cx="139" cy="220"/>
            </a:xfrm>
            <a:custGeom>
              <a:avLst/>
              <a:gdLst>
                <a:gd name="T0" fmla="*/ 0 w 139"/>
                <a:gd name="T1" fmla="*/ 0 h 220"/>
                <a:gd name="T2" fmla="*/ 139 w 139"/>
                <a:gd name="T3" fmla="*/ 61 h 220"/>
                <a:gd name="T4" fmla="*/ 139 w 139"/>
                <a:gd name="T5" fmla="*/ 220 h 220"/>
                <a:gd name="T6" fmla="*/ 0 w 139"/>
                <a:gd name="T7" fmla="*/ 159 h 220"/>
                <a:gd name="T8" fmla="*/ 0 w 139"/>
                <a:gd name="T9" fmla="*/ 0 h 220"/>
                <a:gd name="T10" fmla="*/ 0 60000 65536"/>
                <a:gd name="T11" fmla="*/ 0 60000 65536"/>
                <a:gd name="T12" fmla="*/ 0 60000 65536"/>
                <a:gd name="T13" fmla="*/ 0 60000 65536"/>
                <a:gd name="T14" fmla="*/ 0 60000 65536"/>
                <a:gd name="T15" fmla="*/ 0 w 139"/>
                <a:gd name="T16" fmla="*/ 0 h 220"/>
                <a:gd name="T17" fmla="*/ 139 w 139"/>
                <a:gd name="T18" fmla="*/ 220 h 220"/>
              </a:gdLst>
              <a:ahLst/>
              <a:cxnLst>
                <a:cxn ang="T10">
                  <a:pos x="T0" y="T1"/>
                </a:cxn>
                <a:cxn ang="T11">
                  <a:pos x="T2" y="T3"/>
                </a:cxn>
                <a:cxn ang="T12">
                  <a:pos x="T4" y="T5"/>
                </a:cxn>
                <a:cxn ang="T13">
                  <a:pos x="T6" y="T7"/>
                </a:cxn>
                <a:cxn ang="T14">
                  <a:pos x="T8" y="T9"/>
                </a:cxn>
              </a:cxnLst>
              <a:rect l="T15" t="T16" r="T17" b="T18"/>
              <a:pathLst>
                <a:path w="139" h="220">
                  <a:moveTo>
                    <a:pt x="0" y="0"/>
                  </a:moveTo>
                  <a:lnTo>
                    <a:pt x="139" y="61"/>
                  </a:lnTo>
                  <a:lnTo>
                    <a:pt x="139"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265" name="Freeform 195"/>
            <p:cNvSpPr>
              <a:spLocks/>
            </p:cNvSpPr>
            <p:nvPr/>
          </p:nvSpPr>
          <p:spPr bwMode="auto">
            <a:xfrm>
              <a:off x="1386" y="2826"/>
              <a:ext cx="139" cy="220"/>
            </a:xfrm>
            <a:custGeom>
              <a:avLst/>
              <a:gdLst>
                <a:gd name="T0" fmla="*/ 0 w 139"/>
                <a:gd name="T1" fmla="*/ 0 h 220"/>
                <a:gd name="T2" fmla="*/ 139 w 139"/>
                <a:gd name="T3" fmla="*/ 61 h 220"/>
                <a:gd name="T4" fmla="*/ 139 w 139"/>
                <a:gd name="T5" fmla="*/ 220 h 220"/>
                <a:gd name="T6" fmla="*/ 0 w 139"/>
                <a:gd name="T7" fmla="*/ 159 h 220"/>
                <a:gd name="T8" fmla="*/ 0 w 139"/>
                <a:gd name="T9" fmla="*/ 0 h 220"/>
                <a:gd name="T10" fmla="*/ 0 60000 65536"/>
                <a:gd name="T11" fmla="*/ 0 60000 65536"/>
                <a:gd name="T12" fmla="*/ 0 60000 65536"/>
                <a:gd name="T13" fmla="*/ 0 60000 65536"/>
                <a:gd name="T14" fmla="*/ 0 60000 65536"/>
                <a:gd name="T15" fmla="*/ 0 w 139"/>
                <a:gd name="T16" fmla="*/ 0 h 220"/>
                <a:gd name="T17" fmla="*/ 139 w 139"/>
                <a:gd name="T18" fmla="*/ 220 h 220"/>
              </a:gdLst>
              <a:ahLst/>
              <a:cxnLst>
                <a:cxn ang="T10">
                  <a:pos x="T0" y="T1"/>
                </a:cxn>
                <a:cxn ang="T11">
                  <a:pos x="T2" y="T3"/>
                </a:cxn>
                <a:cxn ang="T12">
                  <a:pos x="T4" y="T5"/>
                </a:cxn>
                <a:cxn ang="T13">
                  <a:pos x="T6" y="T7"/>
                </a:cxn>
                <a:cxn ang="T14">
                  <a:pos x="T8" y="T9"/>
                </a:cxn>
              </a:cxnLst>
              <a:rect l="T15" t="T16" r="T17" b="T18"/>
              <a:pathLst>
                <a:path w="139" h="220">
                  <a:moveTo>
                    <a:pt x="0" y="0"/>
                  </a:moveTo>
                  <a:lnTo>
                    <a:pt x="139" y="61"/>
                  </a:lnTo>
                  <a:lnTo>
                    <a:pt x="139"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66" name="Freeform 196"/>
            <p:cNvSpPr>
              <a:spLocks/>
            </p:cNvSpPr>
            <p:nvPr/>
          </p:nvSpPr>
          <p:spPr bwMode="auto">
            <a:xfrm>
              <a:off x="1386" y="2826"/>
              <a:ext cx="139" cy="220"/>
            </a:xfrm>
            <a:custGeom>
              <a:avLst/>
              <a:gdLst>
                <a:gd name="T0" fmla="*/ 0 w 139"/>
                <a:gd name="T1" fmla="*/ 0 h 220"/>
                <a:gd name="T2" fmla="*/ 139 w 139"/>
                <a:gd name="T3" fmla="*/ 61 h 220"/>
                <a:gd name="T4" fmla="*/ 139 w 139"/>
                <a:gd name="T5" fmla="*/ 220 h 220"/>
                <a:gd name="T6" fmla="*/ 0 w 139"/>
                <a:gd name="T7" fmla="*/ 159 h 220"/>
                <a:gd name="T8" fmla="*/ 0 w 139"/>
                <a:gd name="T9" fmla="*/ 0 h 220"/>
                <a:gd name="T10" fmla="*/ 0 60000 65536"/>
                <a:gd name="T11" fmla="*/ 0 60000 65536"/>
                <a:gd name="T12" fmla="*/ 0 60000 65536"/>
                <a:gd name="T13" fmla="*/ 0 60000 65536"/>
                <a:gd name="T14" fmla="*/ 0 60000 65536"/>
                <a:gd name="T15" fmla="*/ 0 w 139"/>
                <a:gd name="T16" fmla="*/ 0 h 220"/>
                <a:gd name="T17" fmla="*/ 139 w 139"/>
                <a:gd name="T18" fmla="*/ 220 h 220"/>
              </a:gdLst>
              <a:ahLst/>
              <a:cxnLst>
                <a:cxn ang="T10">
                  <a:pos x="T0" y="T1"/>
                </a:cxn>
                <a:cxn ang="T11">
                  <a:pos x="T2" y="T3"/>
                </a:cxn>
                <a:cxn ang="T12">
                  <a:pos x="T4" y="T5"/>
                </a:cxn>
                <a:cxn ang="T13">
                  <a:pos x="T6" y="T7"/>
                </a:cxn>
                <a:cxn ang="T14">
                  <a:pos x="T8" y="T9"/>
                </a:cxn>
              </a:cxnLst>
              <a:rect l="T15" t="T16" r="T17" b="T18"/>
              <a:pathLst>
                <a:path w="139" h="220">
                  <a:moveTo>
                    <a:pt x="0" y="0"/>
                  </a:moveTo>
                  <a:lnTo>
                    <a:pt x="139" y="61"/>
                  </a:lnTo>
                  <a:lnTo>
                    <a:pt x="139"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267" name="Freeform 197"/>
            <p:cNvSpPr>
              <a:spLocks/>
            </p:cNvSpPr>
            <p:nvPr/>
          </p:nvSpPr>
          <p:spPr bwMode="auto">
            <a:xfrm>
              <a:off x="1386" y="2985"/>
              <a:ext cx="139" cy="220"/>
            </a:xfrm>
            <a:custGeom>
              <a:avLst/>
              <a:gdLst>
                <a:gd name="T0" fmla="*/ 0 w 139"/>
                <a:gd name="T1" fmla="*/ 0 h 220"/>
                <a:gd name="T2" fmla="*/ 139 w 139"/>
                <a:gd name="T3" fmla="*/ 61 h 220"/>
                <a:gd name="T4" fmla="*/ 139 w 139"/>
                <a:gd name="T5" fmla="*/ 220 h 220"/>
                <a:gd name="T6" fmla="*/ 0 w 139"/>
                <a:gd name="T7" fmla="*/ 161 h 220"/>
                <a:gd name="T8" fmla="*/ 0 w 139"/>
                <a:gd name="T9" fmla="*/ 0 h 220"/>
                <a:gd name="T10" fmla="*/ 0 60000 65536"/>
                <a:gd name="T11" fmla="*/ 0 60000 65536"/>
                <a:gd name="T12" fmla="*/ 0 60000 65536"/>
                <a:gd name="T13" fmla="*/ 0 60000 65536"/>
                <a:gd name="T14" fmla="*/ 0 60000 65536"/>
                <a:gd name="T15" fmla="*/ 0 w 139"/>
                <a:gd name="T16" fmla="*/ 0 h 220"/>
                <a:gd name="T17" fmla="*/ 139 w 139"/>
                <a:gd name="T18" fmla="*/ 220 h 220"/>
              </a:gdLst>
              <a:ahLst/>
              <a:cxnLst>
                <a:cxn ang="T10">
                  <a:pos x="T0" y="T1"/>
                </a:cxn>
                <a:cxn ang="T11">
                  <a:pos x="T2" y="T3"/>
                </a:cxn>
                <a:cxn ang="T12">
                  <a:pos x="T4" y="T5"/>
                </a:cxn>
                <a:cxn ang="T13">
                  <a:pos x="T6" y="T7"/>
                </a:cxn>
                <a:cxn ang="T14">
                  <a:pos x="T8" y="T9"/>
                </a:cxn>
              </a:cxnLst>
              <a:rect l="T15" t="T16" r="T17" b="T18"/>
              <a:pathLst>
                <a:path w="139" h="220">
                  <a:moveTo>
                    <a:pt x="0" y="0"/>
                  </a:moveTo>
                  <a:lnTo>
                    <a:pt x="139" y="61"/>
                  </a:lnTo>
                  <a:lnTo>
                    <a:pt x="139" y="220"/>
                  </a:lnTo>
                  <a:lnTo>
                    <a:pt x="0" y="161"/>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68" name="Freeform 198"/>
            <p:cNvSpPr>
              <a:spLocks/>
            </p:cNvSpPr>
            <p:nvPr/>
          </p:nvSpPr>
          <p:spPr bwMode="auto">
            <a:xfrm>
              <a:off x="1386" y="2985"/>
              <a:ext cx="139" cy="220"/>
            </a:xfrm>
            <a:custGeom>
              <a:avLst/>
              <a:gdLst>
                <a:gd name="T0" fmla="*/ 0 w 139"/>
                <a:gd name="T1" fmla="*/ 0 h 220"/>
                <a:gd name="T2" fmla="*/ 139 w 139"/>
                <a:gd name="T3" fmla="*/ 61 h 220"/>
                <a:gd name="T4" fmla="*/ 139 w 139"/>
                <a:gd name="T5" fmla="*/ 220 h 220"/>
                <a:gd name="T6" fmla="*/ 0 w 139"/>
                <a:gd name="T7" fmla="*/ 161 h 220"/>
                <a:gd name="T8" fmla="*/ 0 w 139"/>
                <a:gd name="T9" fmla="*/ 0 h 220"/>
                <a:gd name="T10" fmla="*/ 0 60000 65536"/>
                <a:gd name="T11" fmla="*/ 0 60000 65536"/>
                <a:gd name="T12" fmla="*/ 0 60000 65536"/>
                <a:gd name="T13" fmla="*/ 0 60000 65536"/>
                <a:gd name="T14" fmla="*/ 0 60000 65536"/>
                <a:gd name="T15" fmla="*/ 0 w 139"/>
                <a:gd name="T16" fmla="*/ 0 h 220"/>
                <a:gd name="T17" fmla="*/ 139 w 139"/>
                <a:gd name="T18" fmla="*/ 220 h 220"/>
              </a:gdLst>
              <a:ahLst/>
              <a:cxnLst>
                <a:cxn ang="T10">
                  <a:pos x="T0" y="T1"/>
                </a:cxn>
                <a:cxn ang="T11">
                  <a:pos x="T2" y="T3"/>
                </a:cxn>
                <a:cxn ang="T12">
                  <a:pos x="T4" y="T5"/>
                </a:cxn>
                <a:cxn ang="T13">
                  <a:pos x="T6" y="T7"/>
                </a:cxn>
                <a:cxn ang="T14">
                  <a:pos x="T8" y="T9"/>
                </a:cxn>
              </a:cxnLst>
              <a:rect l="T15" t="T16" r="T17" b="T18"/>
              <a:pathLst>
                <a:path w="139" h="220">
                  <a:moveTo>
                    <a:pt x="0" y="0"/>
                  </a:moveTo>
                  <a:lnTo>
                    <a:pt x="139" y="61"/>
                  </a:lnTo>
                  <a:lnTo>
                    <a:pt x="139" y="220"/>
                  </a:lnTo>
                  <a:lnTo>
                    <a:pt x="0" y="161"/>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269" name="Freeform 199"/>
            <p:cNvSpPr>
              <a:spLocks/>
            </p:cNvSpPr>
            <p:nvPr/>
          </p:nvSpPr>
          <p:spPr bwMode="auto">
            <a:xfrm>
              <a:off x="1386" y="3146"/>
              <a:ext cx="139" cy="220"/>
            </a:xfrm>
            <a:custGeom>
              <a:avLst/>
              <a:gdLst>
                <a:gd name="T0" fmla="*/ 0 w 139"/>
                <a:gd name="T1" fmla="*/ 0 h 220"/>
                <a:gd name="T2" fmla="*/ 139 w 139"/>
                <a:gd name="T3" fmla="*/ 59 h 220"/>
                <a:gd name="T4" fmla="*/ 139 w 139"/>
                <a:gd name="T5" fmla="*/ 220 h 220"/>
                <a:gd name="T6" fmla="*/ 0 w 139"/>
                <a:gd name="T7" fmla="*/ 159 h 220"/>
                <a:gd name="T8" fmla="*/ 0 w 139"/>
                <a:gd name="T9" fmla="*/ 0 h 220"/>
                <a:gd name="T10" fmla="*/ 0 60000 65536"/>
                <a:gd name="T11" fmla="*/ 0 60000 65536"/>
                <a:gd name="T12" fmla="*/ 0 60000 65536"/>
                <a:gd name="T13" fmla="*/ 0 60000 65536"/>
                <a:gd name="T14" fmla="*/ 0 60000 65536"/>
                <a:gd name="T15" fmla="*/ 0 w 139"/>
                <a:gd name="T16" fmla="*/ 0 h 220"/>
                <a:gd name="T17" fmla="*/ 139 w 139"/>
                <a:gd name="T18" fmla="*/ 220 h 220"/>
              </a:gdLst>
              <a:ahLst/>
              <a:cxnLst>
                <a:cxn ang="T10">
                  <a:pos x="T0" y="T1"/>
                </a:cxn>
                <a:cxn ang="T11">
                  <a:pos x="T2" y="T3"/>
                </a:cxn>
                <a:cxn ang="T12">
                  <a:pos x="T4" y="T5"/>
                </a:cxn>
                <a:cxn ang="T13">
                  <a:pos x="T6" y="T7"/>
                </a:cxn>
                <a:cxn ang="T14">
                  <a:pos x="T8" y="T9"/>
                </a:cxn>
              </a:cxnLst>
              <a:rect l="T15" t="T16" r="T17" b="T18"/>
              <a:pathLst>
                <a:path w="139" h="220">
                  <a:moveTo>
                    <a:pt x="0" y="0"/>
                  </a:moveTo>
                  <a:lnTo>
                    <a:pt x="139" y="59"/>
                  </a:lnTo>
                  <a:lnTo>
                    <a:pt x="139"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70" name="Freeform 200"/>
            <p:cNvSpPr>
              <a:spLocks/>
            </p:cNvSpPr>
            <p:nvPr/>
          </p:nvSpPr>
          <p:spPr bwMode="auto">
            <a:xfrm>
              <a:off x="1386" y="3146"/>
              <a:ext cx="139" cy="220"/>
            </a:xfrm>
            <a:custGeom>
              <a:avLst/>
              <a:gdLst>
                <a:gd name="T0" fmla="*/ 0 w 139"/>
                <a:gd name="T1" fmla="*/ 0 h 220"/>
                <a:gd name="T2" fmla="*/ 139 w 139"/>
                <a:gd name="T3" fmla="*/ 59 h 220"/>
                <a:gd name="T4" fmla="*/ 139 w 139"/>
                <a:gd name="T5" fmla="*/ 220 h 220"/>
                <a:gd name="T6" fmla="*/ 0 w 139"/>
                <a:gd name="T7" fmla="*/ 159 h 220"/>
                <a:gd name="T8" fmla="*/ 0 w 139"/>
                <a:gd name="T9" fmla="*/ 0 h 220"/>
                <a:gd name="T10" fmla="*/ 0 60000 65536"/>
                <a:gd name="T11" fmla="*/ 0 60000 65536"/>
                <a:gd name="T12" fmla="*/ 0 60000 65536"/>
                <a:gd name="T13" fmla="*/ 0 60000 65536"/>
                <a:gd name="T14" fmla="*/ 0 60000 65536"/>
                <a:gd name="T15" fmla="*/ 0 w 139"/>
                <a:gd name="T16" fmla="*/ 0 h 220"/>
                <a:gd name="T17" fmla="*/ 139 w 139"/>
                <a:gd name="T18" fmla="*/ 220 h 220"/>
              </a:gdLst>
              <a:ahLst/>
              <a:cxnLst>
                <a:cxn ang="T10">
                  <a:pos x="T0" y="T1"/>
                </a:cxn>
                <a:cxn ang="T11">
                  <a:pos x="T2" y="T3"/>
                </a:cxn>
                <a:cxn ang="T12">
                  <a:pos x="T4" y="T5"/>
                </a:cxn>
                <a:cxn ang="T13">
                  <a:pos x="T6" y="T7"/>
                </a:cxn>
                <a:cxn ang="T14">
                  <a:pos x="T8" y="T9"/>
                </a:cxn>
              </a:cxnLst>
              <a:rect l="T15" t="T16" r="T17" b="T18"/>
              <a:pathLst>
                <a:path w="139" h="220">
                  <a:moveTo>
                    <a:pt x="0" y="0"/>
                  </a:moveTo>
                  <a:lnTo>
                    <a:pt x="139" y="59"/>
                  </a:lnTo>
                  <a:lnTo>
                    <a:pt x="139"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271" name="Freeform 201"/>
            <p:cNvSpPr>
              <a:spLocks/>
            </p:cNvSpPr>
            <p:nvPr/>
          </p:nvSpPr>
          <p:spPr bwMode="auto">
            <a:xfrm>
              <a:off x="1525" y="2728"/>
              <a:ext cx="138" cy="219"/>
            </a:xfrm>
            <a:custGeom>
              <a:avLst/>
              <a:gdLst>
                <a:gd name="T0" fmla="*/ 0 w 138"/>
                <a:gd name="T1" fmla="*/ 0 h 219"/>
                <a:gd name="T2" fmla="*/ 138 w 138"/>
                <a:gd name="T3" fmla="*/ 60 h 219"/>
                <a:gd name="T4" fmla="*/ 138 w 138"/>
                <a:gd name="T5" fmla="*/ 219 h 219"/>
                <a:gd name="T6" fmla="*/ 0 w 138"/>
                <a:gd name="T7" fmla="*/ 159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60"/>
                  </a:lnTo>
                  <a:lnTo>
                    <a:pt x="138" y="219"/>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72" name="Freeform 202"/>
            <p:cNvSpPr>
              <a:spLocks/>
            </p:cNvSpPr>
            <p:nvPr/>
          </p:nvSpPr>
          <p:spPr bwMode="auto">
            <a:xfrm>
              <a:off x="1525" y="2728"/>
              <a:ext cx="138" cy="219"/>
            </a:xfrm>
            <a:custGeom>
              <a:avLst/>
              <a:gdLst>
                <a:gd name="T0" fmla="*/ 0 w 138"/>
                <a:gd name="T1" fmla="*/ 0 h 219"/>
                <a:gd name="T2" fmla="*/ 138 w 138"/>
                <a:gd name="T3" fmla="*/ 60 h 219"/>
                <a:gd name="T4" fmla="*/ 138 w 138"/>
                <a:gd name="T5" fmla="*/ 219 h 219"/>
                <a:gd name="T6" fmla="*/ 0 w 138"/>
                <a:gd name="T7" fmla="*/ 159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60"/>
                  </a:lnTo>
                  <a:lnTo>
                    <a:pt x="138" y="219"/>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273" name="Freeform 203"/>
            <p:cNvSpPr>
              <a:spLocks/>
            </p:cNvSpPr>
            <p:nvPr/>
          </p:nvSpPr>
          <p:spPr bwMode="auto">
            <a:xfrm>
              <a:off x="1525" y="2887"/>
              <a:ext cx="138" cy="219"/>
            </a:xfrm>
            <a:custGeom>
              <a:avLst/>
              <a:gdLst>
                <a:gd name="T0" fmla="*/ 0 w 138"/>
                <a:gd name="T1" fmla="*/ 0 h 219"/>
                <a:gd name="T2" fmla="*/ 138 w 138"/>
                <a:gd name="T3" fmla="*/ 60 h 219"/>
                <a:gd name="T4" fmla="*/ 138 w 138"/>
                <a:gd name="T5" fmla="*/ 219 h 219"/>
                <a:gd name="T6" fmla="*/ 0 w 138"/>
                <a:gd name="T7" fmla="*/ 159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60"/>
                  </a:lnTo>
                  <a:lnTo>
                    <a:pt x="138" y="219"/>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74" name="Freeform 204"/>
            <p:cNvSpPr>
              <a:spLocks/>
            </p:cNvSpPr>
            <p:nvPr/>
          </p:nvSpPr>
          <p:spPr bwMode="auto">
            <a:xfrm>
              <a:off x="1525" y="2887"/>
              <a:ext cx="138" cy="219"/>
            </a:xfrm>
            <a:custGeom>
              <a:avLst/>
              <a:gdLst>
                <a:gd name="T0" fmla="*/ 0 w 138"/>
                <a:gd name="T1" fmla="*/ 0 h 219"/>
                <a:gd name="T2" fmla="*/ 138 w 138"/>
                <a:gd name="T3" fmla="*/ 60 h 219"/>
                <a:gd name="T4" fmla="*/ 138 w 138"/>
                <a:gd name="T5" fmla="*/ 219 h 219"/>
                <a:gd name="T6" fmla="*/ 0 w 138"/>
                <a:gd name="T7" fmla="*/ 159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60"/>
                  </a:lnTo>
                  <a:lnTo>
                    <a:pt x="138" y="219"/>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275" name="Freeform 205"/>
            <p:cNvSpPr>
              <a:spLocks/>
            </p:cNvSpPr>
            <p:nvPr/>
          </p:nvSpPr>
          <p:spPr bwMode="auto">
            <a:xfrm>
              <a:off x="1525" y="3046"/>
              <a:ext cx="138" cy="220"/>
            </a:xfrm>
            <a:custGeom>
              <a:avLst/>
              <a:gdLst>
                <a:gd name="T0" fmla="*/ 0 w 138"/>
                <a:gd name="T1" fmla="*/ 0 h 220"/>
                <a:gd name="T2" fmla="*/ 138 w 138"/>
                <a:gd name="T3" fmla="*/ 60 h 220"/>
                <a:gd name="T4" fmla="*/ 138 w 138"/>
                <a:gd name="T5" fmla="*/ 220 h 220"/>
                <a:gd name="T6" fmla="*/ 0 w 138"/>
                <a:gd name="T7" fmla="*/ 159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0"/>
                  </a:lnTo>
                  <a:lnTo>
                    <a:pt x="138"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76" name="Freeform 206"/>
            <p:cNvSpPr>
              <a:spLocks/>
            </p:cNvSpPr>
            <p:nvPr/>
          </p:nvSpPr>
          <p:spPr bwMode="auto">
            <a:xfrm>
              <a:off x="1525" y="3046"/>
              <a:ext cx="138" cy="220"/>
            </a:xfrm>
            <a:custGeom>
              <a:avLst/>
              <a:gdLst>
                <a:gd name="T0" fmla="*/ 0 w 138"/>
                <a:gd name="T1" fmla="*/ 0 h 220"/>
                <a:gd name="T2" fmla="*/ 138 w 138"/>
                <a:gd name="T3" fmla="*/ 60 h 220"/>
                <a:gd name="T4" fmla="*/ 138 w 138"/>
                <a:gd name="T5" fmla="*/ 220 h 220"/>
                <a:gd name="T6" fmla="*/ 0 w 138"/>
                <a:gd name="T7" fmla="*/ 159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0"/>
                  </a:lnTo>
                  <a:lnTo>
                    <a:pt x="138"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277" name="Freeform 207"/>
            <p:cNvSpPr>
              <a:spLocks/>
            </p:cNvSpPr>
            <p:nvPr/>
          </p:nvSpPr>
          <p:spPr bwMode="auto">
            <a:xfrm>
              <a:off x="1525" y="3205"/>
              <a:ext cx="138" cy="220"/>
            </a:xfrm>
            <a:custGeom>
              <a:avLst/>
              <a:gdLst>
                <a:gd name="T0" fmla="*/ 0 w 138"/>
                <a:gd name="T1" fmla="*/ 0 h 220"/>
                <a:gd name="T2" fmla="*/ 138 w 138"/>
                <a:gd name="T3" fmla="*/ 61 h 220"/>
                <a:gd name="T4" fmla="*/ 138 w 138"/>
                <a:gd name="T5" fmla="*/ 220 h 220"/>
                <a:gd name="T6" fmla="*/ 0 w 138"/>
                <a:gd name="T7" fmla="*/ 161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1"/>
                  </a:lnTo>
                  <a:lnTo>
                    <a:pt x="138" y="220"/>
                  </a:lnTo>
                  <a:lnTo>
                    <a:pt x="0" y="161"/>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78" name="Freeform 208"/>
            <p:cNvSpPr>
              <a:spLocks/>
            </p:cNvSpPr>
            <p:nvPr/>
          </p:nvSpPr>
          <p:spPr bwMode="auto">
            <a:xfrm>
              <a:off x="1525" y="3205"/>
              <a:ext cx="138" cy="220"/>
            </a:xfrm>
            <a:custGeom>
              <a:avLst/>
              <a:gdLst>
                <a:gd name="T0" fmla="*/ 0 w 138"/>
                <a:gd name="T1" fmla="*/ 0 h 220"/>
                <a:gd name="T2" fmla="*/ 138 w 138"/>
                <a:gd name="T3" fmla="*/ 61 h 220"/>
                <a:gd name="T4" fmla="*/ 138 w 138"/>
                <a:gd name="T5" fmla="*/ 220 h 220"/>
                <a:gd name="T6" fmla="*/ 0 w 138"/>
                <a:gd name="T7" fmla="*/ 161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1"/>
                  </a:lnTo>
                  <a:lnTo>
                    <a:pt x="138" y="220"/>
                  </a:lnTo>
                  <a:lnTo>
                    <a:pt x="0" y="161"/>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279" name="Freeform 209"/>
            <p:cNvSpPr>
              <a:spLocks/>
            </p:cNvSpPr>
            <p:nvPr/>
          </p:nvSpPr>
          <p:spPr bwMode="auto">
            <a:xfrm>
              <a:off x="1663" y="2788"/>
              <a:ext cx="138" cy="220"/>
            </a:xfrm>
            <a:custGeom>
              <a:avLst/>
              <a:gdLst>
                <a:gd name="T0" fmla="*/ 0 w 138"/>
                <a:gd name="T1" fmla="*/ 0 h 220"/>
                <a:gd name="T2" fmla="*/ 138 w 138"/>
                <a:gd name="T3" fmla="*/ 61 h 220"/>
                <a:gd name="T4" fmla="*/ 138 w 138"/>
                <a:gd name="T5" fmla="*/ 220 h 220"/>
                <a:gd name="T6" fmla="*/ 0 w 138"/>
                <a:gd name="T7" fmla="*/ 159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1"/>
                  </a:lnTo>
                  <a:lnTo>
                    <a:pt x="138"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80" name="Freeform 210"/>
            <p:cNvSpPr>
              <a:spLocks/>
            </p:cNvSpPr>
            <p:nvPr/>
          </p:nvSpPr>
          <p:spPr bwMode="auto">
            <a:xfrm>
              <a:off x="1663" y="2788"/>
              <a:ext cx="138" cy="220"/>
            </a:xfrm>
            <a:custGeom>
              <a:avLst/>
              <a:gdLst>
                <a:gd name="T0" fmla="*/ 0 w 138"/>
                <a:gd name="T1" fmla="*/ 0 h 220"/>
                <a:gd name="T2" fmla="*/ 138 w 138"/>
                <a:gd name="T3" fmla="*/ 61 h 220"/>
                <a:gd name="T4" fmla="*/ 138 w 138"/>
                <a:gd name="T5" fmla="*/ 220 h 220"/>
                <a:gd name="T6" fmla="*/ 0 w 138"/>
                <a:gd name="T7" fmla="*/ 159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1"/>
                  </a:lnTo>
                  <a:lnTo>
                    <a:pt x="138"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281" name="Freeform 211"/>
            <p:cNvSpPr>
              <a:spLocks/>
            </p:cNvSpPr>
            <p:nvPr/>
          </p:nvSpPr>
          <p:spPr bwMode="auto">
            <a:xfrm>
              <a:off x="1663" y="2947"/>
              <a:ext cx="138" cy="220"/>
            </a:xfrm>
            <a:custGeom>
              <a:avLst/>
              <a:gdLst>
                <a:gd name="T0" fmla="*/ 0 w 138"/>
                <a:gd name="T1" fmla="*/ 0 h 220"/>
                <a:gd name="T2" fmla="*/ 138 w 138"/>
                <a:gd name="T3" fmla="*/ 61 h 220"/>
                <a:gd name="T4" fmla="*/ 138 w 138"/>
                <a:gd name="T5" fmla="*/ 220 h 220"/>
                <a:gd name="T6" fmla="*/ 0 w 138"/>
                <a:gd name="T7" fmla="*/ 159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1"/>
                  </a:lnTo>
                  <a:lnTo>
                    <a:pt x="138"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82" name="Freeform 212"/>
            <p:cNvSpPr>
              <a:spLocks/>
            </p:cNvSpPr>
            <p:nvPr/>
          </p:nvSpPr>
          <p:spPr bwMode="auto">
            <a:xfrm>
              <a:off x="1663" y="2947"/>
              <a:ext cx="138" cy="220"/>
            </a:xfrm>
            <a:custGeom>
              <a:avLst/>
              <a:gdLst>
                <a:gd name="T0" fmla="*/ 0 w 138"/>
                <a:gd name="T1" fmla="*/ 0 h 220"/>
                <a:gd name="T2" fmla="*/ 138 w 138"/>
                <a:gd name="T3" fmla="*/ 61 h 220"/>
                <a:gd name="T4" fmla="*/ 138 w 138"/>
                <a:gd name="T5" fmla="*/ 220 h 220"/>
                <a:gd name="T6" fmla="*/ 0 w 138"/>
                <a:gd name="T7" fmla="*/ 159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1"/>
                  </a:lnTo>
                  <a:lnTo>
                    <a:pt x="138"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283" name="Freeform 213"/>
            <p:cNvSpPr>
              <a:spLocks/>
            </p:cNvSpPr>
            <p:nvPr/>
          </p:nvSpPr>
          <p:spPr bwMode="auto">
            <a:xfrm>
              <a:off x="1663" y="3106"/>
              <a:ext cx="138" cy="220"/>
            </a:xfrm>
            <a:custGeom>
              <a:avLst/>
              <a:gdLst>
                <a:gd name="T0" fmla="*/ 0 w 138"/>
                <a:gd name="T1" fmla="*/ 0 h 220"/>
                <a:gd name="T2" fmla="*/ 138 w 138"/>
                <a:gd name="T3" fmla="*/ 61 h 220"/>
                <a:gd name="T4" fmla="*/ 138 w 138"/>
                <a:gd name="T5" fmla="*/ 220 h 220"/>
                <a:gd name="T6" fmla="*/ 0 w 138"/>
                <a:gd name="T7" fmla="*/ 160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1"/>
                  </a:lnTo>
                  <a:lnTo>
                    <a:pt x="138" y="220"/>
                  </a:lnTo>
                  <a:lnTo>
                    <a:pt x="0" y="160"/>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84" name="Freeform 214"/>
            <p:cNvSpPr>
              <a:spLocks/>
            </p:cNvSpPr>
            <p:nvPr/>
          </p:nvSpPr>
          <p:spPr bwMode="auto">
            <a:xfrm>
              <a:off x="1663" y="3106"/>
              <a:ext cx="138" cy="220"/>
            </a:xfrm>
            <a:custGeom>
              <a:avLst/>
              <a:gdLst>
                <a:gd name="T0" fmla="*/ 0 w 138"/>
                <a:gd name="T1" fmla="*/ 0 h 220"/>
                <a:gd name="T2" fmla="*/ 138 w 138"/>
                <a:gd name="T3" fmla="*/ 61 h 220"/>
                <a:gd name="T4" fmla="*/ 138 w 138"/>
                <a:gd name="T5" fmla="*/ 220 h 220"/>
                <a:gd name="T6" fmla="*/ 0 w 138"/>
                <a:gd name="T7" fmla="*/ 160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1"/>
                  </a:lnTo>
                  <a:lnTo>
                    <a:pt x="138" y="220"/>
                  </a:lnTo>
                  <a:lnTo>
                    <a:pt x="0" y="160"/>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285" name="Freeform 215"/>
            <p:cNvSpPr>
              <a:spLocks/>
            </p:cNvSpPr>
            <p:nvPr/>
          </p:nvSpPr>
          <p:spPr bwMode="auto">
            <a:xfrm>
              <a:off x="1663" y="3266"/>
              <a:ext cx="138" cy="219"/>
            </a:xfrm>
            <a:custGeom>
              <a:avLst/>
              <a:gdLst>
                <a:gd name="T0" fmla="*/ 0 w 138"/>
                <a:gd name="T1" fmla="*/ 0 h 219"/>
                <a:gd name="T2" fmla="*/ 138 w 138"/>
                <a:gd name="T3" fmla="*/ 60 h 219"/>
                <a:gd name="T4" fmla="*/ 138 w 138"/>
                <a:gd name="T5" fmla="*/ 219 h 219"/>
                <a:gd name="T6" fmla="*/ 0 w 138"/>
                <a:gd name="T7" fmla="*/ 159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60"/>
                  </a:lnTo>
                  <a:lnTo>
                    <a:pt x="138" y="219"/>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86" name="Freeform 216"/>
            <p:cNvSpPr>
              <a:spLocks/>
            </p:cNvSpPr>
            <p:nvPr/>
          </p:nvSpPr>
          <p:spPr bwMode="auto">
            <a:xfrm>
              <a:off x="1663" y="3266"/>
              <a:ext cx="138" cy="219"/>
            </a:xfrm>
            <a:custGeom>
              <a:avLst/>
              <a:gdLst>
                <a:gd name="T0" fmla="*/ 0 w 138"/>
                <a:gd name="T1" fmla="*/ 0 h 219"/>
                <a:gd name="T2" fmla="*/ 138 w 138"/>
                <a:gd name="T3" fmla="*/ 60 h 219"/>
                <a:gd name="T4" fmla="*/ 138 w 138"/>
                <a:gd name="T5" fmla="*/ 219 h 219"/>
                <a:gd name="T6" fmla="*/ 0 w 138"/>
                <a:gd name="T7" fmla="*/ 159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60"/>
                  </a:lnTo>
                  <a:lnTo>
                    <a:pt x="138" y="219"/>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287" name="Line 217"/>
            <p:cNvSpPr>
              <a:spLocks noChangeShapeType="1"/>
            </p:cNvSpPr>
            <p:nvPr/>
          </p:nvSpPr>
          <p:spPr bwMode="auto">
            <a:xfrm>
              <a:off x="1181" y="2503"/>
              <a:ext cx="69" cy="107"/>
            </a:xfrm>
            <a:prstGeom prst="line">
              <a:avLst/>
            </a:prstGeom>
            <a:noFill/>
            <a:ln w="0">
              <a:solidFill>
                <a:srgbClr val="00CCFF"/>
              </a:solidFill>
              <a:round/>
              <a:headEnd/>
              <a:tailEnd/>
            </a:ln>
          </p:spPr>
          <p:txBody>
            <a:bodyPr/>
            <a:lstStyle/>
            <a:p>
              <a:endParaRPr lang="en-US"/>
            </a:p>
          </p:txBody>
        </p:sp>
        <p:sp>
          <p:nvSpPr>
            <p:cNvPr id="3288" name="Freeform 218"/>
            <p:cNvSpPr>
              <a:spLocks/>
            </p:cNvSpPr>
            <p:nvPr/>
          </p:nvSpPr>
          <p:spPr bwMode="auto">
            <a:xfrm>
              <a:off x="1583" y="2684"/>
              <a:ext cx="20" cy="52"/>
            </a:xfrm>
            <a:custGeom>
              <a:avLst/>
              <a:gdLst>
                <a:gd name="T0" fmla="*/ 20 w 20"/>
                <a:gd name="T1" fmla="*/ 52 h 52"/>
                <a:gd name="T2" fmla="*/ 13 w 20"/>
                <a:gd name="T3" fmla="*/ 52 h 52"/>
                <a:gd name="T4" fmla="*/ 13 w 20"/>
                <a:gd name="T5" fmla="*/ 12 h 52"/>
                <a:gd name="T6" fmla="*/ 11 w 20"/>
                <a:gd name="T7" fmla="*/ 12 h 52"/>
                <a:gd name="T8" fmla="*/ 11 w 20"/>
                <a:gd name="T9" fmla="*/ 14 h 52"/>
                <a:gd name="T10" fmla="*/ 10 w 20"/>
                <a:gd name="T11" fmla="*/ 14 h 52"/>
                <a:gd name="T12" fmla="*/ 10 w 20"/>
                <a:gd name="T13" fmla="*/ 16 h 52"/>
                <a:gd name="T14" fmla="*/ 8 w 20"/>
                <a:gd name="T15" fmla="*/ 16 h 52"/>
                <a:gd name="T16" fmla="*/ 6 w 20"/>
                <a:gd name="T17" fmla="*/ 16 h 52"/>
                <a:gd name="T18" fmla="*/ 6 w 20"/>
                <a:gd name="T19" fmla="*/ 18 h 52"/>
                <a:gd name="T20" fmla="*/ 5 w 20"/>
                <a:gd name="T21" fmla="*/ 18 h 52"/>
                <a:gd name="T22" fmla="*/ 3 w 20"/>
                <a:gd name="T23" fmla="*/ 18 h 52"/>
                <a:gd name="T24" fmla="*/ 3 w 20"/>
                <a:gd name="T25" fmla="*/ 19 h 52"/>
                <a:gd name="T26" fmla="*/ 1 w 20"/>
                <a:gd name="T27" fmla="*/ 19 h 52"/>
                <a:gd name="T28" fmla="*/ 0 w 20"/>
                <a:gd name="T29" fmla="*/ 19 h 52"/>
                <a:gd name="T30" fmla="*/ 0 w 20"/>
                <a:gd name="T31" fmla="*/ 14 h 52"/>
                <a:gd name="T32" fmla="*/ 1 w 20"/>
                <a:gd name="T33" fmla="*/ 12 h 52"/>
                <a:gd name="T34" fmla="*/ 3 w 20"/>
                <a:gd name="T35" fmla="*/ 12 h 52"/>
                <a:gd name="T36" fmla="*/ 5 w 20"/>
                <a:gd name="T37" fmla="*/ 11 h 52"/>
                <a:gd name="T38" fmla="*/ 6 w 20"/>
                <a:gd name="T39" fmla="*/ 11 h 52"/>
                <a:gd name="T40" fmla="*/ 6 w 20"/>
                <a:gd name="T41" fmla="*/ 9 h 52"/>
                <a:gd name="T42" fmla="*/ 8 w 20"/>
                <a:gd name="T43" fmla="*/ 9 h 52"/>
                <a:gd name="T44" fmla="*/ 10 w 20"/>
                <a:gd name="T45" fmla="*/ 9 h 52"/>
                <a:gd name="T46" fmla="*/ 10 w 20"/>
                <a:gd name="T47" fmla="*/ 7 h 52"/>
                <a:gd name="T48" fmla="*/ 11 w 20"/>
                <a:gd name="T49" fmla="*/ 7 h 52"/>
                <a:gd name="T50" fmla="*/ 11 w 20"/>
                <a:gd name="T51" fmla="*/ 6 h 52"/>
                <a:gd name="T52" fmla="*/ 13 w 20"/>
                <a:gd name="T53" fmla="*/ 6 h 52"/>
                <a:gd name="T54" fmla="*/ 13 w 20"/>
                <a:gd name="T55" fmla="*/ 4 h 52"/>
                <a:gd name="T56" fmla="*/ 15 w 20"/>
                <a:gd name="T57" fmla="*/ 4 h 52"/>
                <a:gd name="T58" fmla="*/ 15 w 20"/>
                <a:gd name="T59" fmla="*/ 2 h 52"/>
                <a:gd name="T60" fmla="*/ 16 w 20"/>
                <a:gd name="T61" fmla="*/ 2 h 52"/>
                <a:gd name="T62" fmla="*/ 16 w 20"/>
                <a:gd name="T63" fmla="*/ 0 h 52"/>
                <a:gd name="T64" fmla="*/ 20 w 20"/>
                <a:gd name="T65" fmla="*/ 0 h 52"/>
                <a:gd name="T66" fmla="*/ 20 w 20"/>
                <a:gd name="T67" fmla="*/ 52 h 5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0"/>
                <a:gd name="T103" fmla="*/ 0 h 52"/>
                <a:gd name="T104" fmla="*/ 20 w 20"/>
                <a:gd name="T105" fmla="*/ 52 h 5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0" h="52">
                  <a:moveTo>
                    <a:pt x="20" y="52"/>
                  </a:moveTo>
                  <a:lnTo>
                    <a:pt x="13" y="52"/>
                  </a:lnTo>
                  <a:lnTo>
                    <a:pt x="13" y="12"/>
                  </a:lnTo>
                  <a:lnTo>
                    <a:pt x="11" y="12"/>
                  </a:lnTo>
                  <a:lnTo>
                    <a:pt x="11" y="14"/>
                  </a:lnTo>
                  <a:lnTo>
                    <a:pt x="10" y="14"/>
                  </a:lnTo>
                  <a:lnTo>
                    <a:pt x="10" y="16"/>
                  </a:lnTo>
                  <a:lnTo>
                    <a:pt x="8" y="16"/>
                  </a:lnTo>
                  <a:lnTo>
                    <a:pt x="6" y="16"/>
                  </a:lnTo>
                  <a:lnTo>
                    <a:pt x="6" y="18"/>
                  </a:lnTo>
                  <a:lnTo>
                    <a:pt x="5" y="18"/>
                  </a:lnTo>
                  <a:lnTo>
                    <a:pt x="3" y="18"/>
                  </a:lnTo>
                  <a:lnTo>
                    <a:pt x="3" y="19"/>
                  </a:lnTo>
                  <a:lnTo>
                    <a:pt x="1" y="19"/>
                  </a:lnTo>
                  <a:lnTo>
                    <a:pt x="0" y="19"/>
                  </a:lnTo>
                  <a:lnTo>
                    <a:pt x="0" y="14"/>
                  </a:lnTo>
                  <a:lnTo>
                    <a:pt x="1" y="12"/>
                  </a:lnTo>
                  <a:lnTo>
                    <a:pt x="3" y="12"/>
                  </a:lnTo>
                  <a:lnTo>
                    <a:pt x="5" y="11"/>
                  </a:lnTo>
                  <a:lnTo>
                    <a:pt x="6" y="11"/>
                  </a:lnTo>
                  <a:lnTo>
                    <a:pt x="6" y="9"/>
                  </a:lnTo>
                  <a:lnTo>
                    <a:pt x="8" y="9"/>
                  </a:lnTo>
                  <a:lnTo>
                    <a:pt x="10" y="9"/>
                  </a:lnTo>
                  <a:lnTo>
                    <a:pt x="10" y="7"/>
                  </a:lnTo>
                  <a:lnTo>
                    <a:pt x="11" y="7"/>
                  </a:lnTo>
                  <a:lnTo>
                    <a:pt x="11" y="6"/>
                  </a:lnTo>
                  <a:lnTo>
                    <a:pt x="13" y="6"/>
                  </a:lnTo>
                  <a:lnTo>
                    <a:pt x="13" y="4"/>
                  </a:lnTo>
                  <a:lnTo>
                    <a:pt x="15" y="4"/>
                  </a:lnTo>
                  <a:lnTo>
                    <a:pt x="15" y="2"/>
                  </a:lnTo>
                  <a:lnTo>
                    <a:pt x="16" y="2"/>
                  </a:lnTo>
                  <a:lnTo>
                    <a:pt x="16" y="0"/>
                  </a:lnTo>
                  <a:lnTo>
                    <a:pt x="20" y="0"/>
                  </a:lnTo>
                  <a:lnTo>
                    <a:pt x="20" y="52"/>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89" name="Freeform 219"/>
            <p:cNvSpPr>
              <a:spLocks/>
            </p:cNvSpPr>
            <p:nvPr/>
          </p:nvSpPr>
          <p:spPr bwMode="auto">
            <a:xfrm>
              <a:off x="1620" y="2684"/>
              <a:ext cx="20" cy="52"/>
            </a:xfrm>
            <a:custGeom>
              <a:avLst/>
              <a:gdLst>
                <a:gd name="T0" fmla="*/ 20 w 20"/>
                <a:gd name="T1" fmla="*/ 52 h 52"/>
                <a:gd name="T2" fmla="*/ 13 w 20"/>
                <a:gd name="T3" fmla="*/ 52 h 52"/>
                <a:gd name="T4" fmla="*/ 13 w 20"/>
                <a:gd name="T5" fmla="*/ 12 h 52"/>
                <a:gd name="T6" fmla="*/ 11 w 20"/>
                <a:gd name="T7" fmla="*/ 12 h 52"/>
                <a:gd name="T8" fmla="*/ 11 w 20"/>
                <a:gd name="T9" fmla="*/ 14 h 52"/>
                <a:gd name="T10" fmla="*/ 10 w 20"/>
                <a:gd name="T11" fmla="*/ 14 h 52"/>
                <a:gd name="T12" fmla="*/ 10 w 20"/>
                <a:gd name="T13" fmla="*/ 16 h 52"/>
                <a:gd name="T14" fmla="*/ 8 w 20"/>
                <a:gd name="T15" fmla="*/ 16 h 52"/>
                <a:gd name="T16" fmla="*/ 6 w 20"/>
                <a:gd name="T17" fmla="*/ 16 h 52"/>
                <a:gd name="T18" fmla="*/ 6 w 20"/>
                <a:gd name="T19" fmla="*/ 18 h 52"/>
                <a:gd name="T20" fmla="*/ 5 w 20"/>
                <a:gd name="T21" fmla="*/ 18 h 52"/>
                <a:gd name="T22" fmla="*/ 3 w 20"/>
                <a:gd name="T23" fmla="*/ 18 h 52"/>
                <a:gd name="T24" fmla="*/ 3 w 20"/>
                <a:gd name="T25" fmla="*/ 19 h 52"/>
                <a:gd name="T26" fmla="*/ 1 w 20"/>
                <a:gd name="T27" fmla="*/ 19 h 52"/>
                <a:gd name="T28" fmla="*/ 0 w 20"/>
                <a:gd name="T29" fmla="*/ 19 h 52"/>
                <a:gd name="T30" fmla="*/ 0 w 20"/>
                <a:gd name="T31" fmla="*/ 14 h 52"/>
                <a:gd name="T32" fmla="*/ 1 w 20"/>
                <a:gd name="T33" fmla="*/ 12 h 52"/>
                <a:gd name="T34" fmla="*/ 3 w 20"/>
                <a:gd name="T35" fmla="*/ 12 h 52"/>
                <a:gd name="T36" fmla="*/ 5 w 20"/>
                <a:gd name="T37" fmla="*/ 11 h 52"/>
                <a:gd name="T38" fmla="*/ 6 w 20"/>
                <a:gd name="T39" fmla="*/ 11 h 52"/>
                <a:gd name="T40" fmla="*/ 6 w 20"/>
                <a:gd name="T41" fmla="*/ 9 h 52"/>
                <a:gd name="T42" fmla="*/ 8 w 20"/>
                <a:gd name="T43" fmla="*/ 9 h 52"/>
                <a:gd name="T44" fmla="*/ 10 w 20"/>
                <a:gd name="T45" fmla="*/ 9 h 52"/>
                <a:gd name="T46" fmla="*/ 10 w 20"/>
                <a:gd name="T47" fmla="*/ 7 h 52"/>
                <a:gd name="T48" fmla="*/ 11 w 20"/>
                <a:gd name="T49" fmla="*/ 7 h 52"/>
                <a:gd name="T50" fmla="*/ 11 w 20"/>
                <a:gd name="T51" fmla="*/ 6 h 52"/>
                <a:gd name="T52" fmla="*/ 13 w 20"/>
                <a:gd name="T53" fmla="*/ 6 h 52"/>
                <a:gd name="T54" fmla="*/ 13 w 20"/>
                <a:gd name="T55" fmla="*/ 4 h 52"/>
                <a:gd name="T56" fmla="*/ 15 w 20"/>
                <a:gd name="T57" fmla="*/ 4 h 52"/>
                <a:gd name="T58" fmla="*/ 15 w 20"/>
                <a:gd name="T59" fmla="*/ 2 h 52"/>
                <a:gd name="T60" fmla="*/ 16 w 20"/>
                <a:gd name="T61" fmla="*/ 2 h 52"/>
                <a:gd name="T62" fmla="*/ 16 w 20"/>
                <a:gd name="T63" fmla="*/ 0 h 52"/>
                <a:gd name="T64" fmla="*/ 20 w 20"/>
                <a:gd name="T65" fmla="*/ 0 h 52"/>
                <a:gd name="T66" fmla="*/ 20 w 20"/>
                <a:gd name="T67" fmla="*/ 52 h 5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0"/>
                <a:gd name="T103" fmla="*/ 0 h 52"/>
                <a:gd name="T104" fmla="*/ 20 w 20"/>
                <a:gd name="T105" fmla="*/ 52 h 5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0" h="52">
                  <a:moveTo>
                    <a:pt x="20" y="52"/>
                  </a:moveTo>
                  <a:lnTo>
                    <a:pt x="13" y="52"/>
                  </a:lnTo>
                  <a:lnTo>
                    <a:pt x="13" y="12"/>
                  </a:lnTo>
                  <a:lnTo>
                    <a:pt x="11" y="12"/>
                  </a:lnTo>
                  <a:lnTo>
                    <a:pt x="11" y="14"/>
                  </a:lnTo>
                  <a:lnTo>
                    <a:pt x="10" y="14"/>
                  </a:lnTo>
                  <a:lnTo>
                    <a:pt x="10" y="16"/>
                  </a:lnTo>
                  <a:lnTo>
                    <a:pt x="8" y="16"/>
                  </a:lnTo>
                  <a:lnTo>
                    <a:pt x="6" y="16"/>
                  </a:lnTo>
                  <a:lnTo>
                    <a:pt x="6" y="18"/>
                  </a:lnTo>
                  <a:lnTo>
                    <a:pt x="5" y="18"/>
                  </a:lnTo>
                  <a:lnTo>
                    <a:pt x="3" y="18"/>
                  </a:lnTo>
                  <a:lnTo>
                    <a:pt x="3" y="19"/>
                  </a:lnTo>
                  <a:lnTo>
                    <a:pt x="1" y="19"/>
                  </a:lnTo>
                  <a:lnTo>
                    <a:pt x="0" y="19"/>
                  </a:lnTo>
                  <a:lnTo>
                    <a:pt x="0" y="14"/>
                  </a:lnTo>
                  <a:lnTo>
                    <a:pt x="1" y="12"/>
                  </a:lnTo>
                  <a:lnTo>
                    <a:pt x="3" y="12"/>
                  </a:lnTo>
                  <a:lnTo>
                    <a:pt x="5" y="11"/>
                  </a:lnTo>
                  <a:lnTo>
                    <a:pt x="6" y="11"/>
                  </a:lnTo>
                  <a:lnTo>
                    <a:pt x="6" y="9"/>
                  </a:lnTo>
                  <a:lnTo>
                    <a:pt x="8" y="9"/>
                  </a:lnTo>
                  <a:lnTo>
                    <a:pt x="10" y="9"/>
                  </a:lnTo>
                  <a:lnTo>
                    <a:pt x="10" y="7"/>
                  </a:lnTo>
                  <a:lnTo>
                    <a:pt x="11" y="7"/>
                  </a:lnTo>
                  <a:lnTo>
                    <a:pt x="11" y="6"/>
                  </a:lnTo>
                  <a:lnTo>
                    <a:pt x="13" y="6"/>
                  </a:lnTo>
                  <a:lnTo>
                    <a:pt x="13" y="4"/>
                  </a:lnTo>
                  <a:lnTo>
                    <a:pt x="15" y="4"/>
                  </a:lnTo>
                  <a:lnTo>
                    <a:pt x="15" y="2"/>
                  </a:lnTo>
                  <a:lnTo>
                    <a:pt x="16" y="2"/>
                  </a:lnTo>
                  <a:lnTo>
                    <a:pt x="16" y="0"/>
                  </a:lnTo>
                  <a:lnTo>
                    <a:pt x="20" y="0"/>
                  </a:lnTo>
                  <a:lnTo>
                    <a:pt x="20" y="52"/>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90" name="Freeform 220"/>
            <p:cNvSpPr>
              <a:spLocks/>
            </p:cNvSpPr>
            <p:nvPr/>
          </p:nvSpPr>
          <p:spPr bwMode="auto">
            <a:xfrm>
              <a:off x="1715" y="2745"/>
              <a:ext cx="22" cy="50"/>
            </a:xfrm>
            <a:custGeom>
              <a:avLst/>
              <a:gdLst>
                <a:gd name="T0" fmla="*/ 22 w 22"/>
                <a:gd name="T1" fmla="*/ 50 h 50"/>
                <a:gd name="T2" fmla="*/ 15 w 22"/>
                <a:gd name="T3" fmla="*/ 50 h 50"/>
                <a:gd name="T4" fmla="*/ 15 w 22"/>
                <a:gd name="T5" fmla="*/ 10 h 50"/>
                <a:gd name="T6" fmla="*/ 14 w 22"/>
                <a:gd name="T7" fmla="*/ 10 h 50"/>
                <a:gd name="T8" fmla="*/ 14 w 22"/>
                <a:gd name="T9" fmla="*/ 12 h 50"/>
                <a:gd name="T10" fmla="*/ 12 w 22"/>
                <a:gd name="T11" fmla="*/ 12 h 50"/>
                <a:gd name="T12" fmla="*/ 10 w 22"/>
                <a:gd name="T13" fmla="*/ 14 h 50"/>
                <a:gd name="T14" fmla="*/ 9 w 22"/>
                <a:gd name="T15" fmla="*/ 14 h 50"/>
                <a:gd name="T16" fmla="*/ 9 w 22"/>
                <a:gd name="T17" fmla="*/ 15 h 50"/>
                <a:gd name="T18" fmla="*/ 7 w 22"/>
                <a:gd name="T19" fmla="*/ 15 h 50"/>
                <a:gd name="T20" fmla="*/ 5 w 22"/>
                <a:gd name="T21" fmla="*/ 15 h 50"/>
                <a:gd name="T22" fmla="*/ 5 w 22"/>
                <a:gd name="T23" fmla="*/ 17 h 50"/>
                <a:gd name="T24" fmla="*/ 4 w 22"/>
                <a:gd name="T25" fmla="*/ 17 h 50"/>
                <a:gd name="T26" fmla="*/ 2 w 22"/>
                <a:gd name="T27" fmla="*/ 17 h 50"/>
                <a:gd name="T28" fmla="*/ 0 w 22"/>
                <a:gd name="T29" fmla="*/ 17 h 50"/>
                <a:gd name="T30" fmla="*/ 0 w 22"/>
                <a:gd name="T31" fmla="*/ 12 h 50"/>
                <a:gd name="T32" fmla="*/ 2 w 22"/>
                <a:gd name="T33" fmla="*/ 12 h 50"/>
                <a:gd name="T34" fmla="*/ 4 w 22"/>
                <a:gd name="T35" fmla="*/ 10 h 50"/>
                <a:gd name="T36" fmla="*/ 5 w 22"/>
                <a:gd name="T37" fmla="*/ 10 h 50"/>
                <a:gd name="T38" fmla="*/ 5 w 22"/>
                <a:gd name="T39" fmla="*/ 9 h 50"/>
                <a:gd name="T40" fmla="*/ 7 w 22"/>
                <a:gd name="T41" fmla="*/ 9 h 50"/>
                <a:gd name="T42" fmla="*/ 9 w 22"/>
                <a:gd name="T43" fmla="*/ 9 h 50"/>
                <a:gd name="T44" fmla="*/ 9 w 22"/>
                <a:gd name="T45" fmla="*/ 7 h 50"/>
                <a:gd name="T46" fmla="*/ 10 w 22"/>
                <a:gd name="T47" fmla="*/ 7 h 50"/>
                <a:gd name="T48" fmla="*/ 10 w 22"/>
                <a:gd name="T49" fmla="*/ 5 h 50"/>
                <a:gd name="T50" fmla="*/ 12 w 22"/>
                <a:gd name="T51" fmla="*/ 5 h 50"/>
                <a:gd name="T52" fmla="*/ 14 w 22"/>
                <a:gd name="T53" fmla="*/ 3 h 50"/>
                <a:gd name="T54" fmla="*/ 15 w 22"/>
                <a:gd name="T55" fmla="*/ 2 h 50"/>
                <a:gd name="T56" fmla="*/ 15 w 22"/>
                <a:gd name="T57" fmla="*/ 0 h 50"/>
                <a:gd name="T58" fmla="*/ 17 w 22"/>
                <a:gd name="T59" fmla="*/ 0 h 50"/>
                <a:gd name="T60" fmla="*/ 22 w 22"/>
                <a:gd name="T61" fmla="*/ 0 h 50"/>
                <a:gd name="T62" fmla="*/ 22 w 22"/>
                <a:gd name="T63" fmla="*/ 50 h 5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2"/>
                <a:gd name="T97" fmla="*/ 0 h 50"/>
                <a:gd name="T98" fmla="*/ 22 w 22"/>
                <a:gd name="T99" fmla="*/ 50 h 5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2" h="50">
                  <a:moveTo>
                    <a:pt x="22" y="50"/>
                  </a:moveTo>
                  <a:lnTo>
                    <a:pt x="15" y="50"/>
                  </a:lnTo>
                  <a:lnTo>
                    <a:pt x="15" y="10"/>
                  </a:lnTo>
                  <a:lnTo>
                    <a:pt x="14" y="10"/>
                  </a:lnTo>
                  <a:lnTo>
                    <a:pt x="14" y="12"/>
                  </a:lnTo>
                  <a:lnTo>
                    <a:pt x="12" y="12"/>
                  </a:lnTo>
                  <a:lnTo>
                    <a:pt x="10" y="14"/>
                  </a:lnTo>
                  <a:lnTo>
                    <a:pt x="9" y="14"/>
                  </a:lnTo>
                  <a:lnTo>
                    <a:pt x="9" y="15"/>
                  </a:lnTo>
                  <a:lnTo>
                    <a:pt x="7" y="15"/>
                  </a:lnTo>
                  <a:lnTo>
                    <a:pt x="5" y="15"/>
                  </a:lnTo>
                  <a:lnTo>
                    <a:pt x="5" y="17"/>
                  </a:lnTo>
                  <a:lnTo>
                    <a:pt x="4" y="17"/>
                  </a:lnTo>
                  <a:lnTo>
                    <a:pt x="2" y="17"/>
                  </a:lnTo>
                  <a:lnTo>
                    <a:pt x="0" y="17"/>
                  </a:lnTo>
                  <a:lnTo>
                    <a:pt x="0" y="12"/>
                  </a:lnTo>
                  <a:lnTo>
                    <a:pt x="2" y="12"/>
                  </a:lnTo>
                  <a:lnTo>
                    <a:pt x="4" y="10"/>
                  </a:lnTo>
                  <a:lnTo>
                    <a:pt x="5" y="10"/>
                  </a:lnTo>
                  <a:lnTo>
                    <a:pt x="5" y="9"/>
                  </a:lnTo>
                  <a:lnTo>
                    <a:pt x="7" y="9"/>
                  </a:lnTo>
                  <a:lnTo>
                    <a:pt x="9" y="9"/>
                  </a:lnTo>
                  <a:lnTo>
                    <a:pt x="9" y="7"/>
                  </a:lnTo>
                  <a:lnTo>
                    <a:pt x="10" y="7"/>
                  </a:lnTo>
                  <a:lnTo>
                    <a:pt x="10" y="5"/>
                  </a:lnTo>
                  <a:lnTo>
                    <a:pt x="12" y="5"/>
                  </a:lnTo>
                  <a:lnTo>
                    <a:pt x="14" y="3"/>
                  </a:lnTo>
                  <a:lnTo>
                    <a:pt x="15" y="2"/>
                  </a:lnTo>
                  <a:lnTo>
                    <a:pt x="15" y="0"/>
                  </a:lnTo>
                  <a:lnTo>
                    <a:pt x="17" y="0"/>
                  </a:lnTo>
                  <a:lnTo>
                    <a:pt x="22" y="0"/>
                  </a:lnTo>
                  <a:lnTo>
                    <a:pt x="22" y="5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91" name="Freeform 221"/>
            <p:cNvSpPr>
              <a:spLocks noEditPoints="1"/>
            </p:cNvSpPr>
            <p:nvPr/>
          </p:nvSpPr>
          <p:spPr bwMode="auto">
            <a:xfrm>
              <a:off x="1754" y="2745"/>
              <a:ext cx="35" cy="50"/>
            </a:xfrm>
            <a:custGeom>
              <a:avLst/>
              <a:gdLst>
                <a:gd name="T0" fmla="*/ 0 w 35"/>
                <a:gd name="T1" fmla="*/ 22 h 50"/>
                <a:gd name="T2" fmla="*/ 0 w 35"/>
                <a:gd name="T3" fmla="*/ 17 h 50"/>
                <a:gd name="T4" fmla="*/ 2 w 35"/>
                <a:gd name="T5" fmla="*/ 14 h 50"/>
                <a:gd name="T6" fmla="*/ 2 w 35"/>
                <a:gd name="T7" fmla="*/ 9 h 50"/>
                <a:gd name="T8" fmla="*/ 5 w 35"/>
                <a:gd name="T9" fmla="*/ 5 h 50"/>
                <a:gd name="T10" fmla="*/ 7 w 35"/>
                <a:gd name="T11" fmla="*/ 2 h 50"/>
                <a:gd name="T12" fmla="*/ 10 w 35"/>
                <a:gd name="T13" fmla="*/ 0 h 50"/>
                <a:gd name="T14" fmla="*/ 15 w 35"/>
                <a:gd name="T15" fmla="*/ 0 h 50"/>
                <a:gd name="T16" fmla="*/ 20 w 35"/>
                <a:gd name="T17" fmla="*/ 0 h 50"/>
                <a:gd name="T18" fmla="*/ 25 w 35"/>
                <a:gd name="T19" fmla="*/ 0 h 50"/>
                <a:gd name="T20" fmla="*/ 29 w 35"/>
                <a:gd name="T21" fmla="*/ 2 h 50"/>
                <a:gd name="T22" fmla="*/ 30 w 35"/>
                <a:gd name="T23" fmla="*/ 5 h 50"/>
                <a:gd name="T24" fmla="*/ 32 w 35"/>
                <a:gd name="T25" fmla="*/ 9 h 50"/>
                <a:gd name="T26" fmla="*/ 34 w 35"/>
                <a:gd name="T27" fmla="*/ 12 h 50"/>
                <a:gd name="T28" fmla="*/ 35 w 35"/>
                <a:gd name="T29" fmla="*/ 17 h 50"/>
                <a:gd name="T30" fmla="*/ 35 w 35"/>
                <a:gd name="T31" fmla="*/ 22 h 50"/>
                <a:gd name="T32" fmla="*/ 35 w 35"/>
                <a:gd name="T33" fmla="*/ 28 h 50"/>
                <a:gd name="T34" fmla="*/ 35 w 35"/>
                <a:gd name="T35" fmla="*/ 33 h 50"/>
                <a:gd name="T36" fmla="*/ 34 w 35"/>
                <a:gd name="T37" fmla="*/ 38 h 50"/>
                <a:gd name="T38" fmla="*/ 32 w 35"/>
                <a:gd name="T39" fmla="*/ 41 h 50"/>
                <a:gd name="T40" fmla="*/ 30 w 35"/>
                <a:gd name="T41" fmla="*/ 45 h 50"/>
                <a:gd name="T42" fmla="*/ 29 w 35"/>
                <a:gd name="T43" fmla="*/ 48 h 50"/>
                <a:gd name="T44" fmla="*/ 25 w 35"/>
                <a:gd name="T45" fmla="*/ 50 h 50"/>
                <a:gd name="T46" fmla="*/ 20 w 35"/>
                <a:gd name="T47" fmla="*/ 50 h 50"/>
                <a:gd name="T48" fmla="*/ 15 w 35"/>
                <a:gd name="T49" fmla="*/ 50 h 50"/>
                <a:gd name="T50" fmla="*/ 10 w 35"/>
                <a:gd name="T51" fmla="*/ 50 h 50"/>
                <a:gd name="T52" fmla="*/ 7 w 35"/>
                <a:gd name="T53" fmla="*/ 48 h 50"/>
                <a:gd name="T54" fmla="*/ 5 w 35"/>
                <a:gd name="T55" fmla="*/ 45 h 50"/>
                <a:gd name="T56" fmla="*/ 2 w 35"/>
                <a:gd name="T57" fmla="*/ 41 h 50"/>
                <a:gd name="T58" fmla="*/ 2 w 35"/>
                <a:gd name="T59" fmla="*/ 36 h 50"/>
                <a:gd name="T60" fmla="*/ 0 w 35"/>
                <a:gd name="T61" fmla="*/ 31 h 50"/>
                <a:gd name="T62" fmla="*/ 0 w 35"/>
                <a:gd name="T63" fmla="*/ 26 h 50"/>
                <a:gd name="T64" fmla="*/ 7 w 35"/>
                <a:gd name="T65" fmla="*/ 29 h 50"/>
                <a:gd name="T66" fmla="*/ 7 w 35"/>
                <a:gd name="T67" fmla="*/ 34 h 50"/>
                <a:gd name="T68" fmla="*/ 8 w 35"/>
                <a:gd name="T69" fmla="*/ 38 h 50"/>
                <a:gd name="T70" fmla="*/ 10 w 35"/>
                <a:gd name="T71" fmla="*/ 43 h 50"/>
                <a:gd name="T72" fmla="*/ 13 w 35"/>
                <a:gd name="T73" fmla="*/ 45 h 50"/>
                <a:gd name="T74" fmla="*/ 17 w 35"/>
                <a:gd name="T75" fmla="*/ 47 h 50"/>
                <a:gd name="T76" fmla="*/ 20 w 35"/>
                <a:gd name="T77" fmla="*/ 45 h 50"/>
                <a:gd name="T78" fmla="*/ 24 w 35"/>
                <a:gd name="T79" fmla="*/ 43 h 50"/>
                <a:gd name="T80" fmla="*/ 27 w 35"/>
                <a:gd name="T81" fmla="*/ 41 h 50"/>
                <a:gd name="T82" fmla="*/ 27 w 35"/>
                <a:gd name="T83" fmla="*/ 36 h 50"/>
                <a:gd name="T84" fmla="*/ 29 w 35"/>
                <a:gd name="T85" fmla="*/ 33 h 50"/>
                <a:gd name="T86" fmla="*/ 29 w 35"/>
                <a:gd name="T87" fmla="*/ 28 h 50"/>
                <a:gd name="T88" fmla="*/ 29 w 35"/>
                <a:gd name="T89" fmla="*/ 22 h 50"/>
                <a:gd name="T90" fmla="*/ 29 w 35"/>
                <a:gd name="T91" fmla="*/ 17 h 50"/>
                <a:gd name="T92" fmla="*/ 27 w 35"/>
                <a:gd name="T93" fmla="*/ 14 h 50"/>
                <a:gd name="T94" fmla="*/ 27 w 35"/>
                <a:gd name="T95" fmla="*/ 9 h 50"/>
                <a:gd name="T96" fmla="*/ 24 w 35"/>
                <a:gd name="T97" fmla="*/ 7 h 50"/>
                <a:gd name="T98" fmla="*/ 20 w 35"/>
                <a:gd name="T99" fmla="*/ 5 h 50"/>
                <a:gd name="T100" fmla="*/ 15 w 35"/>
                <a:gd name="T101" fmla="*/ 5 h 50"/>
                <a:gd name="T102" fmla="*/ 12 w 35"/>
                <a:gd name="T103" fmla="*/ 7 h 50"/>
                <a:gd name="T104" fmla="*/ 10 w 35"/>
                <a:gd name="T105" fmla="*/ 10 h 50"/>
                <a:gd name="T106" fmla="*/ 8 w 35"/>
                <a:gd name="T107" fmla="*/ 14 h 50"/>
                <a:gd name="T108" fmla="*/ 7 w 35"/>
                <a:gd name="T109" fmla="*/ 19 h 50"/>
                <a:gd name="T110" fmla="*/ 7 w 35"/>
                <a:gd name="T111" fmla="*/ 24 h 50"/>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5"/>
                <a:gd name="T169" fmla="*/ 0 h 50"/>
                <a:gd name="T170" fmla="*/ 35 w 35"/>
                <a:gd name="T171" fmla="*/ 50 h 50"/>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5" h="50">
                  <a:moveTo>
                    <a:pt x="0" y="26"/>
                  </a:moveTo>
                  <a:lnTo>
                    <a:pt x="0" y="24"/>
                  </a:lnTo>
                  <a:lnTo>
                    <a:pt x="0" y="22"/>
                  </a:lnTo>
                  <a:lnTo>
                    <a:pt x="0" y="21"/>
                  </a:lnTo>
                  <a:lnTo>
                    <a:pt x="0" y="19"/>
                  </a:lnTo>
                  <a:lnTo>
                    <a:pt x="0" y="17"/>
                  </a:lnTo>
                  <a:lnTo>
                    <a:pt x="0" y="15"/>
                  </a:lnTo>
                  <a:lnTo>
                    <a:pt x="0" y="14"/>
                  </a:lnTo>
                  <a:lnTo>
                    <a:pt x="2" y="14"/>
                  </a:lnTo>
                  <a:lnTo>
                    <a:pt x="2" y="12"/>
                  </a:lnTo>
                  <a:lnTo>
                    <a:pt x="2" y="10"/>
                  </a:lnTo>
                  <a:lnTo>
                    <a:pt x="2" y="9"/>
                  </a:lnTo>
                  <a:lnTo>
                    <a:pt x="3" y="9"/>
                  </a:lnTo>
                  <a:lnTo>
                    <a:pt x="3" y="7"/>
                  </a:lnTo>
                  <a:lnTo>
                    <a:pt x="5" y="5"/>
                  </a:lnTo>
                  <a:lnTo>
                    <a:pt x="5" y="3"/>
                  </a:lnTo>
                  <a:lnTo>
                    <a:pt x="7" y="3"/>
                  </a:lnTo>
                  <a:lnTo>
                    <a:pt x="7" y="2"/>
                  </a:lnTo>
                  <a:lnTo>
                    <a:pt x="8" y="2"/>
                  </a:lnTo>
                  <a:lnTo>
                    <a:pt x="10" y="2"/>
                  </a:lnTo>
                  <a:lnTo>
                    <a:pt x="10" y="0"/>
                  </a:lnTo>
                  <a:lnTo>
                    <a:pt x="12" y="0"/>
                  </a:lnTo>
                  <a:lnTo>
                    <a:pt x="13" y="0"/>
                  </a:lnTo>
                  <a:lnTo>
                    <a:pt x="15" y="0"/>
                  </a:lnTo>
                  <a:lnTo>
                    <a:pt x="17" y="0"/>
                  </a:lnTo>
                  <a:lnTo>
                    <a:pt x="18" y="0"/>
                  </a:lnTo>
                  <a:lnTo>
                    <a:pt x="20" y="0"/>
                  </a:lnTo>
                  <a:lnTo>
                    <a:pt x="22" y="0"/>
                  </a:lnTo>
                  <a:lnTo>
                    <a:pt x="24" y="0"/>
                  </a:lnTo>
                  <a:lnTo>
                    <a:pt x="25" y="0"/>
                  </a:lnTo>
                  <a:lnTo>
                    <a:pt x="25" y="2"/>
                  </a:lnTo>
                  <a:lnTo>
                    <a:pt x="27" y="2"/>
                  </a:lnTo>
                  <a:lnTo>
                    <a:pt x="29" y="2"/>
                  </a:lnTo>
                  <a:lnTo>
                    <a:pt x="29" y="3"/>
                  </a:lnTo>
                  <a:lnTo>
                    <a:pt x="30" y="3"/>
                  </a:lnTo>
                  <a:lnTo>
                    <a:pt x="30" y="5"/>
                  </a:lnTo>
                  <a:lnTo>
                    <a:pt x="32" y="5"/>
                  </a:lnTo>
                  <a:lnTo>
                    <a:pt x="32" y="7"/>
                  </a:lnTo>
                  <a:lnTo>
                    <a:pt x="32" y="9"/>
                  </a:lnTo>
                  <a:lnTo>
                    <a:pt x="34" y="9"/>
                  </a:lnTo>
                  <a:lnTo>
                    <a:pt x="34" y="10"/>
                  </a:lnTo>
                  <a:lnTo>
                    <a:pt x="34" y="12"/>
                  </a:lnTo>
                  <a:lnTo>
                    <a:pt x="35" y="14"/>
                  </a:lnTo>
                  <a:lnTo>
                    <a:pt x="35" y="15"/>
                  </a:lnTo>
                  <a:lnTo>
                    <a:pt x="35" y="17"/>
                  </a:lnTo>
                  <a:lnTo>
                    <a:pt x="35" y="19"/>
                  </a:lnTo>
                  <a:lnTo>
                    <a:pt x="35" y="21"/>
                  </a:lnTo>
                  <a:lnTo>
                    <a:pt x="35" y="22"/>
                  </a:lnTo>
                  <a:lnTo>
                    <a:pt x="35" y="24"/>
                  </a:lnTo>
                  <a:lnTo>
                    <a:pt x="35" y="26"/>
                  </a:lnTo>
                  <a:lnTo>
                    <a:pt x="35" y="28"/>
                  </a:lnTo>
                  <a:lnTo>
                    <a:pt x="35" y="29"/>
                  </a:lnTo>
                  <a:lnTo>
                    <a:pt x="35" y="31"/>
                  </a:lnTo>
                  <a:lnTo>
                    <a:pt x="35" y="33"/>
                  </a:lnTo>
                  <a:lnTo>
                    <a:pt x="35" y="34"/>
                  </a:lnTo>
                  <a:lnTo>
                    <a:pt x="35" y="36"/>
                  </a:lnTo>
                  <a:lnTo>
                    <a:pt x="34" y="38"/>
                  </a:lnTo>
                  <a:lnTo>
                    <a:pt x="34" y="40"/>
                  </a:lnTo>
                  <a:lnTo>
                    <a:pt x="34" y="41"/>
                  </a:lnTo>
                  <a:lnTo>
                    <a:pt x="32" y="41"/>
                  </a:lnTo>
                  <a:lnTo>
                    <a:pt x="32" y="43"/>
                  </a:lnTo>
                  <a:lnTo>
                    <a:pt x="32" y="45"/>
                  </a:lnTo>
                  <a:lnTo>
                    <a:pt x="30" y="45"/>
                  </a:lnTo>
                  <a:lnTo>
                    <a:pt x="30" y="47"/>
                  </a:lnTo>
                  <a:lnTo>
                    <a:pt x="29" y="47"/>
                  </a:lnTo>
                  <a:lnTo>
                    <a:pt x="29" y="48"/>
                  </a:lnTo>
                  <a:lnTo>
                    <a:pt x="27" y="48"/>
                  </a:lnTo>
                  <a:lnTo>
                    <a:pt x="25" y="48"/>
                  </a:lnTo>
                  <a:lnTo>
                    <a:pt x="25" y="50"/>
                  </a:lnTo>
                  <a:lnTo>
                    <a:pt x="24" y="50"/>
                  </a:lnTo>
                  <a:lnTo>
                    <a:pt x="22" y="50"/>
                  </a:lnTo>
                  <a:lnTo>
                    <a:pt x="20" y="50"/>
                  </a:lnTo>
                  <a:lnTo>
                    <a:pt x="18" y="50"/>
                  </a:lnTo>
                  <a:lnTo>
                    <a:pt x="17" y="50"/>
                  </a:lnTo>
                  <a:lnTo>
                    <a:pt x="15" y="50"/>
                  </a:lnTo>
                  <a:lnTo>
                    <a:pt x="13" y="50"/>
                  </a:lnTo>
                  <a:lnTo>
                    <a:pt x="12" y="50"/>
                  </a:lnTo>
                  <a:lnTo>
                    <a:pt x="10" y="50"/>
                  </a:lnTo>
                  <a:lnTo>
                    <a:pt x="10" y="48"/>
                  </a:lnTo>
                  <a:lnTo>
                    <a:pt x="8" y="48"/>
                  </a:lnTo>
                  <a:lnTo>
                    <a:pt x="7" y="48"/>
                  </a:lnTo>
                  <a:lnTo>
                    <a:pt x="7" y="47"/>
                  </a:lnTo>
                  <a:lnTo>
                    <a:pt x="5" y="47"/>
                  </a:lnTo>
                  <a:lnTo>
                    <a:pt x="5" y="45"/>
                  </a:lnTo>
                  <a:lnTo>
                    <a:pt x="3" y="43"/>
                  </a:lnTo>
                  <a:lnTo>
                    <a:pt x="3" y="41"/>
                  </a:lnTo>
                  <a:lnTo>
                    <a:pt x="2" y="41"/>
                  </a:lnTo>
                  <a:lnTo>
                    <a:pt x="2" y="40"/>
                  </a:lnTo>
                  <a:lnTo>
                    <a:pt x="2" y="38"/>
                  </a:lnTo>
                  <a:lnTo>
                    <a:pt x="2" y="36"/>
                  </a:lnTo>
                  <a:lnTo>
                    <a:pt x="0" y="34"/>
                  </a:lnTo>
                  <a:lnTo>
                    <a:pt x="0" y="33"/>
                  </a:lnTo>
                  <a:lnTo>
                    <a:pt x="0" y="31"/>
                  </a:lnTo>
                  <a:lnTo>
                    <a:pt x="0" y="29"/>
                  </a:lnTo>
                  <a:lnTo>
                    <a:pt x="0" y="28"/>
                  </a:lnTo>
                  <a:lnTo>
                    <a:pt x="0" y="26"/>
                  </a:lnTo>
                  <a:close/>
                  <a:moveTo>
                    <a:pt x="7" y="26"/>
                  </a:moveTo>
                  <a:lnTo>
                    <a:pt x="7" y="28"/>
                  </a:lnTo>
                  <a:lnTo>
                    <a:pt x="7" y="29"/>
                  </a:lnTo>
                  <a:lnTo>
                    <a:pt x="7" y="31"/>
                  </a:lnTo>
                  <a:lnTo>
                    <a:pt x="7" y="33"/>
                  </a:lnTo>
                  <a:lnTo>
                    <a:pt x="7" y="34"/>
                  </a:lnTo>
                  <a:lnTo>
                    <a:pt x="7" y="36"/>
                  </a:lnTo>
                  <a:lnTo>
                    <a:pt x="8" y="36"/>
                  </a:lnTo>
                  <a:lnTo>
                    <a:pt x="8" y="38"/>
                  </a:lnTo>
                  <a:lnTo>
                    <a:pt x="8" y="40"/>
                  </a:lnTo>
                  <a:lnTo>
                    <a:pt x="10" y="41"/>
                  </a:lnTo>
                  <a:lnTo>
                    <a:pt x="10" y="43"/>
                  </a:lnTo>
                  <a:lnTo>
                    <a:pt x="12" y="43"/>
                  </a:lnTo>
                  <a:lnTo>
                    <a:pt x="12" y="45"/>
                  </a:lnTo>
                  <a:lnTo>
                    <a:pt x="13" y="45"/>
                  </a:lnTo>
                  <a:lnTo>
                    <a:pt x="15" y="45"/>
                  </a:lnTo>
                  <a:lnTo>
                    <a:pt x="17" y="45"/>
                  </a:lnTo>
                  <a:lnTo>
                    <a:pt x="17" y="47"/>
                  </a:lnTo>
                  <a:lnTo>
                    <a:pt x="18" y="47"/>
                  </a:lnTo>
                  <a:lnTo>
                    <a:pt x="18" y="45"/>
                  </a:lnTo>
                  <a:lnTo>
                    <a:pt x="20" y="45"/>
                  </a:lnTo>
                  <a:lnTo>
                    <a:pt x="22" y="45"/>
                  </a:lnTo>
                  <a:lnTo>
                    <a:pt x="24" y="45"/>
                  </a:lnTo>
                  <a:lnTo>
                    <a:pt x="24" y="43"/>
                  </a:lnTo>
                  <a:lnTo>
                    <a:pt x="25" y="43"/>
                  </a:lnTo>
                  <a:lnTo>
                    <a:pt x="25" y="41"/>
                  </a:lnTo>
                  <a:lnTo>
                    <a:pt x="27" y="41"/>
                  </a:lnTo>
                  <a:lnTo>
                    <a:pt x="27" y="40"/>
                  </a:lnTo>
                  <a:lnTo>
                    <a:pt x="27" y="38"/>
                  </a:lnTo>
                  <a:lnTo>
                    <a:pt x="27" y="36"/>
                  </a:lnTo>
                  <a:lnTo>
                    <a:pt x="29" y="36"/>
                  </a:lnTo>
                  <a:lnTo>
                    <a:pt x="29" y="34"/>
                  </a:lnTo>
                  <a:lnTo>
                    <a:pt x="29" y="33"/>
                  </a:lnTo>
                  <a:lnTo>
                    <a:pt x="29" y="31"/>
                  </a:lnTo>
                  <a:lnTo>
                    <a:pt x="29" y="29"/>
                  </a:lnTo>
                  <a:lnTo>
                    <a:pt x="29" y="28"/>
                  </a:lnTo>
                  <a:lnTo>
                    <a:pt x="29" y="26"/>
                  </a:lnTo>
                  <a:lnTo>
                    <a:pt x="29" y="24"/>
                  </a:lnTo>
                  <a:lnTo>
                    <a:pt x="29" y="22"/>
                  </a:lnTo>
                  <a:lnTo>
                    <a:pt x="29" y="21"/>
                  </a:lnTo>
                  <a:lnTo>
                    <a:pt x="29" y="19"/>
                  </a:lnTo>
                  <a:lnTo>
                    <a:pt x="29" y="17"/>
                  </a:lnTo>
                  <a:lnTo>
                    <a:pt x="29" y="15"/>
                  </a:lnTo>
                  <a:lnTo>
                    <a:pt x="29" y="14"/>
                  </a:lnTo>
                  <a:lnTo>
                    <a:pt x="27" y="14"/>
                  </a:lnTo>
                  <a:lnTo>
                    <a:pt x="27" y="12"/>
                  </a:lnTo>
                  <a:lnTo>
                    <a:pt x="27" y="10"/>
                  </a:lnTo>
                  <a:lnTo>
                    <a:pt x="27" y="9"/>
                  </a:lnTo>
                  <a:lnTo>
                    <a:pt x="25" y="9"/>
                  </a:lnTo>
                  <a:lnTo>
                    <a:pt x="25" y="7"/>
                  </a:lnTo>
                  <a:lnTo>
                    <a:pt x="24" y="7"/>
                  </a:lnTo>
                  <a:lnTo>
                    <a:pt x="24" y="5"/>
                  </a:lnTo>
                  <a:lnTo>
                    <a:pt x="22" y="5"/>
                  </a:lnTo>
                  <a:lnTo>
                    <a:pt x="20" y="5"/>
                  </a:lnTo>
                  <a:lnTo>
                    <a:pt x="18" y="5"/>
                  </a:lnTo>
                  <a:lnTo>
                    <a:pt x="17" y="5"/>
                  </a:lnTo>
                  <a:lnTo>
                    <a:pt x="15" y="5"/>
                  </a:lnTo>
                  <a:lnTo>
                    <a:pt x="13" y="5"/>
                  </a:lnTo>
                  <a:lnTo>
                    <a:pt x="12" y="5"/>
                  </a:lnTo>
                  <a:lnTo>
                    <a:pt x="12" y="7"/>
                  </a:lnTo>
                  <a:lnTo>
                    <a:pt x="10" y="7"/>
                  </a:lnTo>
                  <a:lnTo>
                    <a:pt x="10" y="9"/>
                  </a:lnTo>
                  <a:lnTo>
                    <a:pt x="10" y="10"/>
                  </a:lnTo>
                  <a:lnTo>
                    <a:pt x="8" y="10"/>
                  </a:lnTo>
                  <a:lnTo>
                    <a:pt x="8" y="12"/>
                  </a:lnTo>
                  <a:lnTo>
                    <a:pt x="8" y="14"/>
                  </a:lnTo>
                  <a:lnTo>
                    <a:pt x="7" y="15"/>
                  </a:lnTo>
                  <a:lnTo>
                    <a:pt x="7" y="17"/>
                  </a:lnTo>
                  <a:lnTo>
                    <a:pt x="7" y="19"/>
                  </a:lnTo>
                  <a:lnTo>
                    <a:pt x="7" y="21"/>
                  </a:lnTo>
                  <a:lnTo>
                    <a:pt x="7" y="22"/>
                  </a:lnTo>
                  <a:lnTo>
                    <a:pt x="7" y="24"/>
                  </a:lnTo>
                  <a:lnTo>
                    <a:pt x="7" y="26"/>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92" name="Freeform 222"/>
            <p:cNvSpPr>
              <a:spLocks noEditPoints="1"/>
            </p:cNvSpPr>
            <p:nvPr/>
          </p:nvSpPr>
          <p:spPr bwMode="auto">
            <a:xfrm>
              <a:off x="1156" y="2824"/>
              <a:ext cx="37" cy="52"/>
            </a:xfrm>
            <a:custGeom>
              <a:avLst/>
              <a:gdLst>
                <a:gd name="T0" fmla="*/ 0 w 37"/>
                <a:gd name="T1" fmla="*/ 23 h 52"/>
                <a:gd name="T2" fmla="*/ 1 w 37"/>
                <a:gd name="T3" fmla="*/ 18 h 52"/>
                <a:gd name="T4" fmla="*/ 1 w 37"/>
                <a:gd name="T5" fmla="*/ 13 h 52"/>
                <a:gd name="T6" fmla="*/ 3 w 37"/>
                <a:gd name="T7" fmla="*/ 9 h 52"/>
                <a:gd name="T8" fmla="*/ 6 w 37"/>
                <a:gd name="T9" fmla="*/ 6 h 52"/>
                <a:gd name="T10" fmla="*/ 10 w 37"/>
                <a:gd name="T11" fmla="*/ 2 h 52"/>
                <a:gd name="T12" fmla="*/ 13 w 37"/>
                <a:gd name="T13" fmla="*/ 0 h 52"/>
                <a:gd name="T14" fmla="*/ 18 w 37"/>
                <a:gd name="T15" fmla="*/ 0 h 52"/>
                <a:gd name="T16" fmla="*/ 23 w 37"/>
                <a:gd name="T17" fmla="*/ 0 h 52"/>
                <a:gd name="T18" fmla="*/ 26 w 37"/>
                <a:gd name="T19" fmla="*/ 2 h 52"/>
                <a:gd name="T20" fmla="*/ 30 w 37"/>
                <a:gd name="T21" fmla="*/ 4 h 52"/>
                <a:gd name="T22" fmla="*/ 32 w 37"/>
                <a:gd name="T23" fmla="*/ 7 h 52"/>
                <a:gd name="T24" fmla="*/ 33 w 37"/>
                <a:gd name="T25" fmla="*/ 11 h 52"/>
                <a:gd name="T26" fmla="*/ 35 w 37"/>
                <a:gd name="T27" fmla="*/ 14 h 52"/>
                <a:gd name="T28" fmla="*/ 35 w 37"/>
                <a:gd name="T29" fmla="*/ 19 h 52"/>
                <a:gd name="T30" fmla="*/ 37 w 37"/>
                <a:gd name="T31" fmla="*/ 23 h 52"/>
                <a:gd name="T32" fmla="*/ 37 w 37"/>
                <a:gd name="T33" fmla="*/ 28 h 52"/>
                <a:gd name="T34" fmla="*/ 35 w 37"/>
                <a:gd name="T35" fmla="*/ 32 h 52"/>
                <a:gd name="T36" fmla="*/ 35 w 37"/>
                <a:gd name="T37" fmla="*/ 37 h 52"/>
                <a:gd name="T38" fmla="*/ 33 w 37"/>
                <a:gd name="T39" fmla="*/ 40 h 52"/>
                <a:gd name="T40" fmla="*/ 32 w 37"/>
                <a:gd name="T41" fmla="*/ 44 h 52"/>
                <a:gd name="T42" fmla="*/ 30 w 37"/>
                <a:gd name="T43" fmla="*/ 47 h 52"/>
                <a:gd name="T44" fmla="*/ 26 w 37"/>
                <a:gd name="T45" fmla="*/ 51 h 52"/>
                <a:gd name="T46" fmla="*/ 21 w 37"/>
                <a:gd name="T47" fmla="*/ 52 h 52"/>
                <a:gd name="T48" fmla="*/ 16 w 37"/>
                <a:gd name="T49" fmla="*/ 52 h 52"/>
                <a:gd name="T50" fmla="*/ 11 w 37"/>
                <a:gd name="T51" fmla="*/ 52 h 52"/>
                <a:gd name="T52" fmla="*/ 8 w 37"/>
                <a:gd name="T53" fmla="*/ 51 h 52"/>
                <a:gd name="T54" fmla="*/ 6 w 37"/>
                <a:gd name="T55" fmla="*/ 47 h 52"/>
                <a:gd name="T56" fmla="*/ 3 w 37"/>
                <a:gd name="T57" fmla="*/ 44 h 52"/>
                <a:gd name="T58" fmla="*/ 1 w 37"/>
                <a:gd name="T59" fmla="*/ 40 h 52"/>
                <a:gd name="T60" fmla="*/ 1 w 37"/>
                <a:gd name="T61" fmla="*/ 35 h 52"/>
                <a:gd name="T62" fmla="*/ 0 w 37"/>
                <a:gd name="T63" fmla="*/ 30 h 52"/>
                <a:gd name="T64" fmla="*/ 6 w 37"/>
                <a:gd name="T65" fmla="*/ 26 h 52"/>
                <a:gd name="T66" fmla="*/ 6 w 37"/>
                <a:gd name="T67" fmla="*/ 32 h 52"/>
                <a:gd name="T68" fmla="*/ 8 w 37"/>
                <a:gd name="T69" fmla="*/ 37 h 52"/>
                <a:gd name="T70" fmla="*/ 10 w 37"/>
                <a:gd name="T71" fmla="*/ 40 h 52"/>
                <a:gd name="T72" fmla="*/ 11 w 37"/>
                <a:gd name="T73" fmla="*/ 44 h 52"/>
                <a:gd name="T74" fmla="*/ 13 w 37"/>
                <a:gd name="T75" fmla="*/ 47 h 52"/>
                <a:gd name="T76" fmla="*/ 18 w 37"/>
                <a:gd name="T77" fmla="*/ 47 h 52"/>
                <a:gd name="T78" fmla="*/ 21 w 37"/>
                <a:gd name="T79" fmla="*/ 45 h 52"/>
                <a:gd name="T80" fmla="*/ 25 w 37"/>
                <a:gd name="T81" fmla="*/ 44 h 52"/>
                <a:gd name="T82" fmla="*/ 26 w 37"/>
                <a:gd name="T83" fmla="*/ 40 h 52"/>
                <a:gd name="T84" fmla="*/ 28 w 37"/>
                <a:gd name="T85" fmla="*/ 37 h 52"/>
                <a:gd name="T86" fmla="*/ 28 w 37"/>
                <a:gd name="T87" fmla="*/ 32 h 52"/>
                <a:gd name="T88" fmla="*/ 28 w 37"/>
                <a:gd name="T89" fmla="*/ 26 h 52"/>
                <a:gd name="T90" fmla="*/ 28 w 37"/>
                <a:gd name="T91" fmla="*/ 21 h 52"/>
                <a:gd name="T92" fmla="*/ 28 w 37"/>
                <a:gd name="T93" fmla="*/ 16 h 52"/>
                <a:gd name="T94" fmla="*/ 26 w 37"/>
                <a:gd name="T95" fmla="*/ 13 h 52"/>
                <a:gd name="T96" fmla="*/ 25 w 37"/>
                <a:gd name="T97" fmla="*/ 9 h 52"/>
                <a:gd name="T98" fmla="*/ 21 w 37"/>
                <a:gd name="T99" fmla="*/ 7 h 52"/>
                <a:gd name="T100" fmla="*/ 18 w 37"/>
                <a:gd name="T101" fmla="*/ 6 h 52"/>
                <a:gd name="T102" fmla="*/ 15 w 37"/>
                <a:gd name="T103" fmla="*/ 7 h 52"/>
                <a:gd name="T104" fmla="*/ 11 w 37"/>
                <a:gd name="T105" fmla="*/ 9 h 52"/>
                <a:gd name="T106" fmla="*/ 10 w 37"/>
                <a:gd name="T107" fmla="*/ 13 h 52"/>
                <a:gd name="T108" fmla="*/ 8 w 37"/>
                <a:gd name="T109" fmla="*/ 16 h 52"/>
                <a:gd name="T110" fmla="*/ 6 w 37"/>
                <a:gd name="T111" fmla="*/ 21 h 52"/>
                <a:gd name="T112" fmla="*/ 6 w 37"/>
                <a:gd name="T113" fmla="*/ 26 h 5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7"/>
                <a:gd name="T172" fmla="*/ 0 h 52"/>
                <a:gd name="T173" fmla="*/ 37 w 37"/>
                <a:gd name="T174" fmla="*/ 52 h 5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7" h="52">
                  <a:moveTo>
                    <a:pt x="0" y="26"/>
                  </a:moveTo>
                  <a:lnTo>
                    <a:pt x="0" y="25"/>
                  </a:lnTo>
                  <a:lnTo>
                    <a:pt x="0" y="23"/>
                  </a:lnTo>
                  <a:lnTo>
                    <a:pt x="0" y="21"/>
                  </a:lnTo>
                  <a:lnTo>
                    <a:pt x="0" y="19"/>
                  </a:lnTo>
                  <a:lnTo>
                    <a:pt x="1" y="18"/>
                  </a:lnTo>
                  <a:lnTo>
                    <a:pt x="1" y="16"/>
                  </a:lnTo>
                  <a:lnTo>
                    <a:pt x="1" y="14"/>
                  </a:lnTo>
                  <a:lnTo>
                    <a:pt x="1" y="13"/>
                  </a:lnTo>
                  <a:lnTo>
                    <a:pt x="1" y="11"/>
                  </a:lnTo>
                  <a:lnTo>
                    <a:pt x="3" y="11"/>
                  </a:lnTo>
                  <a:lnTo>
                    <a:pt x="3" y="9"/>
                  </a:lnTo>
                  <a:lnTo>
                    <a:pt x="5" y="7"/>
                  </a:lnTo>
                  <a:lnTo>
                    <a:pt x="5" y="6"/>
                  </a:lnTo>
                  <a:lnTo>
                    <a:pt x="6" y="6"/>
                  </a:lnTo>
                  <a:lnTo>
                    <a:pt x="6" y="4"/>
                  </a:lnTo>
                  <a:lnTo>
                    <a:pt x="8" y="4"/>
                  </a:lnTo>
                  <a:lnTo>
                    <a:pt x="10" y="2"/>
                  </a:lnTo>
                  <a:lnTo>
                    <a:pt x="11" y="2"/>
                  </a:lnTo>
                  <a:lnTo>
                    <a:pt x="13" y="2"/>
                  </a:lnTo>
                  <a:lnTo>
                    <a:pt x="13" y="0"/>
                  </a:lnTo>
                  <a:lnTo>
                    <a:pt x="15" y="0"/>
                  </a:lnTo>
                  <a:lnTo>
                    <a:pt x="16" y="0"/>
                  </a:lnTo>
                  <a:lnTo>
                    <a:pt x="18" y="0"/>
                  </a:lnTo>
                  <a:lnTo>
                    <a:pt x="20" y="0"/>
                  </a:lnTo>
                  <a:lnTo>
                    <a:pt x="21" y="0"/>
                  </a:lnTo>
                  <a:lnTo>
                    <a:pt x="23" y="0"/>
                  </a:lnTo>
                  <a:lnTo>
                    <a:pt x="23" y="2"/>
                  </a:lnTo>
                  <a:lnTo>
                    <a:pt x="25" y="2"/>
                  </a:lnTo>
                  <a:lnTo>
                    <a:pt x="26" y="2"/>
                  </a:lnTo>
                  <a:lnTo>
                    <a:pt x="26" y="4"/>
                  </a:lnTo>
                  <a:lnTo>
                    <a:pt x="28" y="4"/>
                  </a:lnTo>
                  <a:lnTo>
                    <a:pt x="30" y="4"/>
                  </a:lnTo>
                  <a:lnTo>
                    <a:pt x="30" y="6"/>
                  </a:lnTo>
                  <a:lnTo>
                    <a:pt x="32" y="6"/>
                  </a:lnTo>
                  <a:lnTo>
                    <a:pt x="32" y="7"/>
                  </a:lnTo>
                  <a:lnTo>
                    <a:pt x="32" y="9"/>
                  </a:lnTo>
                  <a:lnTo>
                    <a:pt x="33" y="9"/>
                  </a:lnTo>
                  <a:lnTo>
                    <a:pt x="33" y="11"/>
                  </a:lnTo>
                  <a:lnTo>
                    <a:pt x="33" y="13"/>
                  </a:lnTo>
                  <a:lnTo>
                    <a:pt x="35" y="13"/>
                  </a:lnTo>
                  <a:lnTo>
                    <a:pt x="35" y="14"/>
                  </a:lnTo>
                  <a:lnTo>
                    <a:pt x="35" y="16"/>
                  </a:lnTo>
                  <a:lnTo>
                    <a:pt x="35" y="18"/>
                  </a:lnTo>
                  <a:lnTo>
                    <a:pt x="35" y="19"/>
                  </a:lnTo>
                  <a:lnTo>
                    <a:pt x="35" y="21"/>
                  </a:lnTo>
                  <a:lnTo>
                    <a:pt x="37" y="21"/>
                  </a:lnTo>
                  <a:lnTo>
                    <a:pt x="37" y="23"/>
                  </a:lnTo>
                  <a:lnTo>
                    <a:pt x="37" y="25"/>
                  </a:lnTo>
                  <a:lnTo>
                    <a:pt x="37" y="26"/>
                  </a:lnTo>
                  <a:lnTo>
                    <a:pt x="37" y="28"/>
                  </a:lnTo>
                  <a:lnTo>
                    <a:pt x="37" y="30"/>
                  </a:lnTo>
                  <a:lnTo>
                    <a:pt x="37" y="32"/>
                  </a:lnTo>
                  <a:lnTo>
                    <a:pt x="35" y="32"/>
                  </a:lnTo>
                  <a:lnTo>
                    <a:pt x="35" y="33"/>
                  </a:lnTo>
                  <a:lnTo>
                    <a:pt x="35" y="35"/>
                  </a:lnTo>
                  <a:lnTo>
                    <a:pt x="35" y="37"/>
                  </a:lnTo>
                  <a:lnTo>
                    <a:pt x="35" y="39"/>
                  </a:lnTo>
                  <a:lnTo>
                    <a:pt x="35" y="40"/>
                  </a:lnTo>
                  <a:lnTo>
                    <a:pt x="33" y="40"/>
                  </a:lnTo>
                  <a:lnTo>
                    <a:pt x="33" y="42"/>
                  </a:lnTo>
                  <a:lnTo>
                    <a:pt x="33" y="44"/>
                  </a:lnTo>
                  <a:lnTo>
                    <a:pt x="32" y="44"/>
                  </a:lnTo>
                  <a:lnTo>
                    <a:pt x="32" y="45"/>
                  </a:lnTo>
                  <a:lnTo>
                    <a:pt x="32" y="47"/>
                  </a:lnTo>
                  <a:lnTo>
                    <a:pt x="30" y="47"/>
                  </a:lnTo>
                  <a:lnTo>
                    <a:pt x="30" y="49"/>
                  </a:lnTo>
                  <a:lnTo>
                    <a:pt x="28" y="49"/>
                  </a:lnTo>
                  <a:lnTo>
                    <a:pt x="26" y="51"/>
                  </a:lnTo>
                  <a:lnTo>
                    <a:pt x="25" y="51"/>
                  </a:lnTo>
                  <a:lnTo>
                    <a:pt x="23" y="52"/>
                  </a:lnTo>
                  <a:lnTo>
                    <a:pt x="21" y="52"/>
                  </a:lnTo>
                  <a:lnTo>
                    <a:pt x="20" y="52"/>
                  </a:lnTo>
                  <a:lnTo>
                    <a:pt x="18" y="52"/>
                  </a:lnTo>
                  <a:lnTo>
                    <a:pt x="16" y="52"/>
                  </a:lnTo>
                  <a:lnTo>
                    <a:pt x="15" y="52"/>
                  </a:lnTo>
                  <a:lnTo>
                    <a:pt x="13" y="52"/>
                  </a:lnTo>
                  <a:lnTo>
                    <a:pt x="11" y="52"/>
                  </a:lnTo>
                  <a:lnTo>
                    <a:pt x="11" y="51"/>
                  </a:lnTo>
                  <a:lnTo>
                    <a:pt x="10" y="51"/>
                  </a:lnTo>
                  <a:lnTo>
                    <a:pt x="8" y="51"/>
                  </a:lnTo>
                  <a:lnTo>
                    <a:pt x="8" y="49"/>
                  </a:lnTo>
                  <a:lnTo>
                    <a:pt x="6" y="49"/>
                  </a:lnTo>
                  <a:lnTo>
                    <a:pt x="6" y="47"/>
                  </a:lnTo>
                  <a:lnTo>
                    <a:pt x="5" y="47"/>
                  </a:lnTo>
                  <a:lnTo>
                    <a:pt x="5" y="45"/>
                  </a:lnTo>
                  <a:lnTo>
                    <a:pt x="3" y="44"/>
                  </a:lnTo>
                  <a:lnTo>
                    <a:pt x="3" y="42"/>
                  </a:lnTo>
                  <a:lnTo>
                    <a:pt x="1" y="42"/>
                  </a:lnTo>
                  <a:lnTo>
                    <a:pt x="1" y="40"/>
                  </a:lnTo>
                  <a:lnTo>
                    <a:pt x="1" y="39"/>
                  </a:lnTo>
                  <a:lnTo>
                    <a:pt x="1" y="37"/>
                  </a:lnTo>
                  <a:lnTo>
                    <a:pt x="1" y="35"/>
                  </a:lnTo>
                  <a:lnTo>
                    <a:pt x="0" y="33"/>
                  </a:lnTo>
                  <a:lnTo>
                    <a:pt x="0" y="32"/>
                  </a:lnTo>
                  <a:lnTo>
                    <a:pt x="0" y="30"/>
                  </a:lnTo>
                  <a:lnTo>
                    <a:pt x="0" y="28"/>
                  </a:lnTo>
                  <a:lnTo>
                    <a:pt x="0" y="26"/>
                  </a:lnTo>
                  <a:close/>
                  <a:moveTo>
                    <a:pt x="6" y="26"/>
                  </a:moveTo>
                  <a:lnTo>
                    <a:pt x="6" y="28"/>
                  </a:lnTo>
                  <a:lnTo>
                    <a:pt x="6" y="30"/>
                  </a:lnTo>
                  <a:lnTo>
                    <a:pt x="6" y="32"/>
                  </a:lnTo>
                  <a:lnTo>
                    <a:pt x="8" y="33"/>
                  </a:lnTo>
                  <a:lnTo>
                    <a:pt x="8" y="35"/>
                  </a:lnTo>
                  <a:lnTo>
                    <a:pt x="8" y="37"/>
                  </a:lnTo>
                  <a:lnTo>
                    <a:pt x="8" y="39"/>
                  </a:lnTo>
                  <a:lnTo>
                    <a:pt x="8" y="40"/>
                  </a:lnTo>
                  <a:lnTo>
                    <a:pt x="10" y="40"/>
                  </a:lnTo>
                  <a:lnTo>
                    <a:pt x="10" y="42"/>
                  </a:lnTo>
                  <a:lnTo>
                    <a:pt x="10" y="44"/>
                  </a:lnTo>
                  <a:lnTo>
                    <a:pt x="11" y="44"/>
                  </a:lnTo>
                  <a:lnTo>
                    <a:pt x="11" y="45"/>
                  </a:lnTo>
                  <a:lnTo>
                    <a:pt x="13" y="45"/>
                  </a:lnTo>
                  <a:lnTo>
                    <a:pt x="13" y="47"/>
                  </a:lnTo>
                  <a:lnTo>
                    <a:pt x="15" y="47"/>
                  </a:lnTo>
                  <a:lnTo>
                    <a:pt x="16" y="47"/>
                  </a:lnTo>
                  <a:lnTo>
                    <a:pt x="18" y="47"/>
                  </a:lnTo>
                  <a:lnTo>
                    <a:pt x="20" y="47"/>
                  </a:lnTo>
                  <a:lnTo>
                    <a:pt x="21" y="47"/>
                  </a:lnTo>
                  <a:lnTo>
                    <a:pt x="21" y="45"/>
                  </a:lnTo>
                  <a:lnTo>
                    <a:pt x="23" y="45"/>
                  </a:lnTo>
                  <a:lnTo>
                    <a:pt x="25" y="45"/>
                  </a:lnTo>
                  <a:lnTo>
                    <a:pt x="25" y="44"/>
                  </a:lnTo>
                  <a:lnTo>
                    <a:pt x="26" y="44"/>
                  </a:lnTo>
                  <a:lnTo>
                    <a:pt x="26" y="42"/>
                  </a:lnTo>
                  <a:lnTo>
                    <a:pt x="26" y="40"/>
                  </a:lnTo>
                  <a:lnTo>
                    <a:pt x="28" y="40"/>
                  </a:lnTo>
                  <a:lnTo>
                    <a:pt x="28" y="39"/>
                  </a:lnTo>
                  <a:lnTo>
                    <a:pt x="28" y="37"/>
                  </a:lnTo>
                  <a:lnTo>
                    <a:pt x="28" y="35"/>
                  </a:lnTo>
                  <a:lnTo>
                    <a:pt x="28" y="33"/>
                  </a:lnTo>
                  <a:lnTo>
                    <a:pt x="28" y="32"/>
                  </a:lnTo>
                  <a:lnTo>
                    <a:pt x="28" y="30"/>
                  </a:lnTo>
                  <a:lnTo>
                    <a:pt x="28" y="28"/>
                  </a:lnTo>
                  <a:lnTo>
                    <a:pt x="28" y="26"/>
                  </a:lnTo>
                  <a:lnTo>
                    <a:pt x="28" y="25"/>
                  </a:lnTo>
                  <a:lnTo>
                    <a:pt x="28" y="23"/>
                  </a:lnTo>
                  <a:lnTo>
                    <a:pt x="28" y="21"/>
                  </a:lnTo>
                  <a:lnTo>
                    <a:pt x="28" y="19"/>
                  </a:lnTo>
                  <a:lnTo>
                    <a:pt x="28" y="18"/>
                  </a:lnTo>
                  <a:lnTo>
                    <a:pt x="28" y="16"/>
                  </a:lnTo>
                  <a:lnTo>
                    <a:pt x="28" y="14"/>
                  </a:lnTo>
                  <a:lnTo>
                    <a:pt x="28" y="13"/>
                  </a:lnTo>
                  <a:lnTo>
                    <a:pt x="26" y="13"/>
                  </a:lnTo>
                  <a:lnTo>
                    <a:pt x="26" y="11"/>
                  </a:lnTo>
                  <a:lnTo>
                    <a:pt x="26" y="9"/>
                  </a:lnTo>
                  <a:lnTo>
                    <a:pt x="25" y="9"/>
                  </a:lnTo>
                  <a:lnTo>
                    <a:pt x="25" y="7"/>
                  </a:lnTo>
                  <a:lnTo>
                    <a:pt x="23" y="7"/>
                  </a:lnTo>
                  <a:lnTo>
                    <a:pt x="21" y="7"/>
                  </a:lnTo>
                  <a:lnTo>
                    <a:pt x="21" y="6"/>
                  </a:lnTo>
                  <a:lnTo>
                    <a:pt x="20" y="6"/>
                  </a:lnTo>
                  <a:lnTo>
                    <a:pt x="18" y="6"/>
                  </a:lnTo>
                  <a:lnTo>
                    <a:pt x="16" y="6"/>
                  </a:lnTo>
                  <a:lnTo>
                    <a:pt x="15" y="6"/>
                  </a:lnTo>
                  <a:lnTo>
                    <a:pt x="15" y="7"/>
                  </a:lnTo>
                  <a:lnTo>
                    <a:pt x="13" y="7"/>
                  </a:lnTo>
                  <a:lnTo>
                    <a:pt x="11" y="7"/>
                  </a:lnTo>
                  <a:lnTo>
                    <a:pt x="11" y="9"/>
                  </a:lnTo>
                  <a:lnTo>
                    <a:pt x="10" y="9"/>
                  </a:lnTo>
                  <a:lnTo>
                    <a:pt x="10" y="11"/>
                  </a:lnTo>
                  <a:lnTo>
                    <a:pt x="10" y="13"/>
                  </a:lnTo>
                  <a:lnTo>
                    <a:pt x="8" y="13"/>
                  </a:lnTo>
                  <a:lnTo>
                    <a:pt x="8" y="14"/>
                  </a:lnTo>
                  <a:lnTo>
                    <a:pt x="8" y="16"/>
                  </a:lnTo>
                  <a:lnTo>
                    <a:pt x="8" y="18"/>
                  </a:lnTo>
                  <a:lnTo>
                    <a:pt x="8" y="19"/>
                  </a:lnTo>
                  <a:lnTo>
                    <a:pt x="6" y="21"/>
                  </a:lnTo>
                  <a:lnTo>
                    <a:pt x="6" y="23"/>
                  </a:lnTo>
                  <a:lnTo>
                    <a:pt x="6" y="25"/>
                  </a:lnTo>
                  <a:lnTo>
                    <a:pt x="6" y="26"/>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93" name="Freeform 223"/>
            <p:cNvSpPr>
              <a:spLocks/>
            </p:cNvSpPr>
            <p:nvPr/>
          </p:nvSpPr>
          <p:spPr bwMode="auto">
            <a:xfrm>
              <a:off x="1204" y="2824"/>
              <a:ext cx="21" cy="52"/>
            </a:xfrm>
            <a:custGeom>
              <a:avLst/>
              <a:gdLst>
                <a:gd name="T0" fmla="*/ 21 w 21"/>
                <a:gd name="T1" fmla="*/ 52 h 52"/>
                <a:gd name="T2" fmla="*/ 14 w 21"/>
                <a:gd name="T3" fmla="*/ 52 h 52"/>
                <a:gd name="T4" fmla="*/ 14 w 21"/>
                <a:gd name="T5" fmla="*/ 13 h 52"/>
                <a:gd name="T6" fmla="*/ 12 w 21"/>
                <a:gd name="T7" fmla="*/ 13 h 52"/>
                <a:gd name="T8" fmla="*/ 12 w 21"/>
                <a:gd name="T9" fmla="*/ 14 h 52"/>
                <a:gd name="T10" fmla="*/ 10 w 21"/>
                <a:gd name="T11" fmla="*/ 14 h 52"/>
                <a:gd name="T12" fmla="*/ 9 w 21"/>
                <a:gd name="T13" fmla="*/ 14 h 52"/>
                <a:gd name="T14" fmla="*/ 9 w 21"/>
                <a:gd name="T15" fmla="*/ 16 h 52"/>
                <a:gd name="T16" fmla="*/ 7 w 21"/>
                <a:gd name="T17" fmla="*/ 16 h 52"/>
                <a:gd name="T18" fmla="*/ 5 w 21"/>
                <a:gd name="T19" fmla="*/ 16 h 52"/>
                <a:gd name="T20" fmla="*/ 5 w 21"/>
                <a:gd name="T21" fmla="*/ 18 h 52"/>
                <a:gd name="T22" fmla="*/ 4 w 21"/>
                <a:gd name="T23" fmla="*/ 18 h 52"/>
                <a:gd name="T24" fmla="*/ 2 w 21"/>
                <a:gd name="T25" fmla="*/ 18 h 52"/>
                <a:gd name="T26" fmla="*/ 2 w 21"/>
                <a:gd name="T27" fmla="*/ 19 h 52"/>
                <a:gd name="T28" fmla="*/ 0 w 21"/>
                <a:gd name="T29" fmla="*/ 19 h 52"/>
                <a:gd name="T30" fmla="*/ 0 w 21"/>
                <a:gd name="T31" fmla="*/ 13 h 52"/>
                <a:gd name="T32" fmla="*/ 2 w 21"/>
                <a:gd name="T33" fmla="*/ 13 h 52"/>
                <a:gd name="T34" fmla="*/ 4 w 21"/>
                <a:gd name="T35" fmla="*/ 13 h 52"/>
                <a:gd name="T36" fmla="*/ 4 w 21"/>
                <a:gd name="T37" fmla="*/ 11 h 52"/>
                <a:gd name="T38" fmla="*/ 5 w 21"/>
                <a:gd name="T39" fmla="*/ 11 h 52"/>
                <a:gd name="T40" fmla="*/ 7 w 21"/>
                <a:gd name="T41" fmla="*/ 9 h 52"/>
                <a:gd name="T42" fmla="*/ 9 w 21"/>
                <a:gd name="T43" fmla="*/ 9 h 52"/>
                <a:gd name="T44" fmla="*/ 9 w 21"/>
                <a:gd name="T45" fmla="*/ 7 h 52"/>
                <a:gd name="T46" fmla="*/ 10 w 21"/>
                <a:gd name="T47" fmla="*/ 7 h 52"/>
                <a:gd name="T48" fmla="*/ 10 w 21"/>
                <a:gd name="T49" fmla="*/ 6 h 52"/>
                <a:gd name="T50" fmla="*/ 12 w 21"/>
                <a:gd name="T51" fmla="*/ 6 h 52"/>
                <a:gd name="T52" fmla="*/ 14 w 21"/>
                <a:gd name="T53" fmla="*/ 4 h 52"/>
                <a:gd name="T54" fmla="*/ 14 w 21"/>
                <a:gd name="T55" fmla="*/ 2 h 52"/>
                <a:gd name="T56" fmla="*/ 15 w 21"/>
                <a:gd name="T57" fmla="*/ 2 h 52"/>
                <a:gd name="T58" fmla="*/ 15 w 21"/>
                <a:gd name="T59" fmla="*/ 0 h 52"/>
                <a:gd name="T60" fmla="*/ 21 w 21"/>
                <a:gd name="T61" fmla="*/ 0 h 52"/>
                <a:gd name="T62" fmla="*/ 21 w 21"/>
                <a:gd name="T63" fmla="*/ 52 h 5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1"/>
                <a:gd name="T97" fmla="*/ 0 h 52"/>
                <a:gd name="T98" fmla="*/ 21 w 21"/>
                <a:gd name="T99" fmla="*/ 52 h 5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1" h="52">
                  <a:moveTo>
                    <a:pt x="21" y="52"/>
                  </a:moveTo>
                  <a:lnTo>
                    <a:pt x="14" y="52"/>
                  </a:lnTo>
                  <a:lnTo>
                    <a:pt x="14" y="13"/>
                  </a:lnTo>
                  <a:lnTo>
                    <a:pt x="12" y="13"/>
                  </a:lnTo>
                  <a:lnTo>
                    <a:pt x="12" y="14"/>
                  </a:lnTo>
                  <a:lnTo>
                    <a:pt x="10" y="14"/>
                  </a:lnTo>
                  <a:lnTo>
                    <a:pt x="9" y="14"/>
                  </a:lnTo>
                  <a:lnTo>
                    <a:pt x="9" y="16"/>
                  </a:lnTo>
                  <a:lnTo>
                    <a:pt x="7" y="16"/>
                  </a:lnTo>
                  <a:lnTo>
                    <a:pt x="5" y="16"/>
                  </a:lnTo>
                  <a:lnTo>
                    <a:pt x="5" y="18"/>
                  </a:lnTo>
                  <a:lnTo>
                    <a:pt x="4" y="18"/>
                  </a:lnTo>
                  <a:lnTo>
                    <a:pt x="2" y="18"/>
                  </a:lnTo>
                  <a:lnTo>
                    <a:pt x="2" y="19"/>
                  </a:lnTo>
                  <a:lnTo>
                    <a:pt x="0" y="19"/>
                  </a:lnTo>
                  <a:lnTo>
                    <a:pt x="0" y="13"/>
                  </a:lnTo>
                  <a:lnTo>
                    <a:pt x="2" y="13"/>
                  </a:lnTo>
                  <a:lnTo>
                    <a:pt x="4" y="13"/>
                  </a:lnTo>
                  <a:lnTo>
                    <a:pt x="4" y="11"/>
                  </a:lnTo>
                  <a:lnTo>
                    <a:pt x="5" y="11"/>
                  </a:lnTo>
                  <a:lnTo>
                    <a:pt x="7" y="9"/>
                  </a:lnTo>
                  <a:lnTo>
                    <a:pt x="9" y="9"/>
                  </a:lnTo>
                  <a:lnTo>
                    <a:pt x="9" y="7"/>
                  </a:lnTo>
                  <a:lnTo>
                    <a:pt x="10" y="7"/>
                  </a:lnTo>
                  <a:lnTo>
                    <a:pt x="10" y="6"/>
                  </a:lnTo>
                  <a:lnTo>
                    <a:pt x="12" y="6"/>
                  </a:lnTo>
                  <a:lnTo>
                    <a:pt x="14" y="4"/>
                  </a:lnTo>
                  <a:lnTo>
                    <a:pt x="14" y="2"/>
                  </a:lnTo>
                  <a:lnTo>
                    <a:pt x="15" y="2"/>
                  </a:lnTo>
                  <a:lnTo>
                    <a:pt x="15" y="0"/>
                  </a:lnTo>
                  <a:lnTo>
                    <a:pt x="21" y="0"/>
                  </a:lnTo>
                  <a:lnTo>
                    <a:pt x="21" y="52"/>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94" name="Freeform 224"/>
            <p:cNvSpPr>
              <a:spLocks/>
            </p:cNvSpPr>
            <p:nvPr/>
          </p:nvSpPr>
          <p:spPr bwMode="auto">
            <a:xfrm>
              <a:off x="1166" y="2985"/>
              <a:ext cx="20" cy="52"/>
            </a:xfrm>
            <a:custGeom>
              <a:avLst/>
              <a:gdLst>
                <a:gd name="T0" fmla="*/ 20 w 20"/>
                <a:gd name="T1" fmla="*/ 52 h 52"/>
                <a:gd name="T2" fmla="*/ 13 w 20"/>
                <a:gd name="T3" fmla="*/ 52 h 52"/>
                <a:gd name="T4" fmla="*/ 13 w 20"/>
                <a:gd name="T5" fmla="*/ 12 h 52"/>
                <a:gd name="T6" fmla="*/ 11 w 20"/>
                <a:gd name="T7" fmla="*/ 12 h 52"/>
                <a:gd name="T8" fmla="*/ 10 w 20"/>
                <a:gd name="T9" fmla="*/ 14 h 52"/>
                <a:gd name="T10" fmla="*/ 8 w 20"/>
                <a:gd name="T11" fmla="*/ 14 h 52"/>
                <a:gd name="T12" fmla="*/ 8 w 20"/>
                <a:gd name="T13" fmla="*/ 16 h 52"/>
                <a:gd name="T14" fmla="*/ 6 w 20"/>
                <a:gd name="T15" fmla="*/ 16 h 52"/>
                <a:gd name="T16" fmla="*/ 5 w 20"/>
                <a:gd name="T17" fmla="*/ 16 h 52"/>
                <a:gd name="T18" fmla="*/ 5 w 20"/>
                <a:gd name="T19" fmla="*/ 18 h 52"/>
                <a:gd name="T20" fmla="*/ 3 w 20"/>
                <a:gd name="T21" fmla="*/ 18 h 52"/>
                <a:gd name="T22" fmla="*/ 1 w 20"/>
                <a:gd name="T23" fmla="*/ 18 h 52"/>
                <a:gd name="T24" fmla="*/ 1 w 20"/>
                <a:gd name="T25" fmla="*/ 19 h 52"/>
                <a:gd name="T26" fmla="*/ 0 w 20"/>
                <a:gd name="T27" fmla="*/ 19 h 52"/>
                <a:gd name="T28" fmla="*/ 0 w 20"/>
                <a:gd name="T29" fmla="*/ 14 h 52"/>
                <a:gd name="T30" fmla="*/ 0 w 20"/>
                <a:gd name="T31" fmla="*/ 12 h 52"/>
                <a:gd name="T32" fmla="*/ 1 w 20"/>
                <a:gd name="T33" fmla="*/ 12 h 52"/>
                <a:gd name="T34" fmla="*/ 3 w 20"/>
                <a:gd name="T35" fmla="*/ 12 h 52"/>
                <a:gd name="T36" fmla="*/ 3 w 20"/>
                <a:gd name="T37" fmla="*/ 11 h 52"/>
                <a:gd name="T38" fmla="*/ 5 w 20"/>
                <a:gd name="T39" fmla="*/ 11 h 52"/>
                <a:gd name="T40" fmla="*/ 5 w 20"/>
                <a:gd name="T41" fmla="*/ 9 h 52"/>
                <a:gd name="T42" fmla="*/ 6 w 20"/>
                <a:gd name="T43" fmla="*/ 9 h 52"/>
                <a:gd name="T44" fmla="*/ 8 w 20"/>
                <a:gd name="T45" fmla="*/ 9 h 52"/>
                <a:gd name="T46" fmla="*/ 8 w 20"/>
                <a:gd name="T47" fmla="*/ 7 h 52"/>
                <a:gd name="T48" fmla="*/ 10 w 20"/>
                <a:gd name="T49" fmla="*/ 7 h 52"/>
                <a:gd name="T50" fmla="*/ 10 w 20"/>
                <a:gd name="T51" fmla="*/ 5 h 52"/>
                <a:gd name="T52" fmla="*/ 11 w 20"/>
                <a:gd name="T53" fmla="*/ 5 h 52"/>
                <a:gd name="T54" fmla="*/ 11 w 20"/>
                <a:gd name="T55" fmla="*/ 4 h 52"/>
                <a:gd name="T56" fmla="*/ 13 w 20"/>
                <a:gd name="T57" fmla="*/ 4 h 52"/>
                <a:gd name="T58" fmla="*/ 13 w 20"/>
                <a:gd name="T59" fmla="*/ 2 h 52"/>
                <a:gd name="T60" fmla="*/ 15 w 20"/>
                <a:gd name="T61" fmla="*/ 2 h 52"/>
                <a:gd name="T62" fmla="*/ 15 w 20"/>
                <a:gd name="T63" fmla="*/ 0 h 52"/>
                <a:gd name="T64" fmla="*/ 20 w 20"/>
                <a:gd name="T65" fmla="*/ 0 h 52"/>
                <a:gd name="T66" fmla="*/ 20 w 20"/>
                <a:gd name="T67" fmla="*/ 52 h 5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0"/>
                <a:gd name="T103" fmla="*/ 0 h 52"/>
                <a:gd name="T104" fmla="*/ 20 w 20"/>
                <a:gd name="T105" fmla="*/ 52 h 5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0" h="52">
                  <a:moveTo>
                    <a:pt x="20" y="52"/>
                  </a:moveTo>
                  <a:lnTo>
                    <a:pt x="13" y="52"/>
                  </a:lnTo>
                  <a:lnTo>
                    <a:pt x="13" y="12"/>
                  </a:lnTo>
                  <a:lnTo>
                    <a:pt x="11" y="12"/>
                  </a:lnTo>
                  <a:lnTo>
                    <a:pt x="10" y="14"/>
                  </a:lnTo>
                  <a:lnTo>
                    <a:pt x="8" y="14"/>
                  </a:lnTo>
                  <a:lnTo>
                    <a:pt x="8" y="16"/>
                  </a:lnTo>
                  <a:lnTo>
                    <a:pt x="6" y="16"/>
                  </a:lnTo>
                  <a:lnTo>
                    <a:pt x="5" y="16"/>
                  </a:lnTo>
                  <a:lnTo>
                    <a:pt x="5" y="18"/>
                  </a:lnTo>
                  <a:lnTo>
                    <a:pt x="3" y="18"/>
                  </a:lnTo>
                  <a:lnTo>
                    <a:pt x="1" y="18"/>
                  </a:lnTo>
                  <a:lnTo>
                    <a:pt x="1" y="19"/>
                  </a:lnTo>
                  <a:lnTo>
                    <a:pt x="0" y="19"/>
                  </a:lnTo>
                  <a:lnTo>
                    <a:pt x="0" y="14"/>
                  </a:lnTo>
                  <a:lnTo>
                    <a:pt x="0" y="12"/>
                  </a:lnTo>
                  <a:lnTo>
                    <a:pt x="1" y="12"/>
                  </a:lnTo>
                  <a:lnTo>
                    <a:pt x="3" y="12"/>
                  </a:lnTo>
                  <a:lnTo>
                    <a:pt x="3" y="11"/>
                  </a:lnTo>
                  <a:lnTo>
                    <a:pt x="5" y="11"/>
                  </a:lnTo>
                  <a:lnTo>
                    <a:pt x="5" y="9"/>
                  </a:lnTo>
                  <a:lnTo>
                    <a:pt x="6" y="9"/>
                  </a:lnTo>
                  <a:lnTo>
                    <a:pt x="8" y="9"/>
                  </a:lnTo>
                  <a:lnTo>
                    <a:pt x="8" y="7"/>
                  </a:lnTo>
                  <a:lnTo>
                    <a:pt x="10" y="7"/>
                  </a:lnTo>
                  <a:lnTo>
                    <a:pt x="10" y="5"/>
                  </a:lnTo>
                  <a:lnTo>
                    <a:pt x="11" y="5"/>
                  </a:lnTo>
                  <a:lnTo>
                    <a:pt x="11" y="4"/>
                  </a:lnTo>
                  <a:lnTo>
                    <a:pt x="13" y="4"/>
                  </a:lnTo>
                  <a:lnTo>
                    <a:pt x="13" y="2"/>
                  </a:lnTo>
                  <a:lnTo>
                    <a:pt x="15" y="2"/>
                  </a:lnTo>
                  <a:lnTo>
                    <a:pt x="15" y="0"/>
                  </a:lnTo>
                  <a:lnTo>
                    <a:pt x="20" y="0"/>
                  </a:lnTo>
                  <a:lnTo>
                    <a:pt x="20" y="52"/>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95" name="Freeform 225"/>
            <p:cNvSpPr>
              <a:spLocks/>
            </p:cNvSpPr>
            <p:nvPr/>
          </p:nvSpPr>
          <p:spPr bwMode="auto">
            <a:xfrm>
              <a:off x="1203" y="2985"/>
              <a:ext cx="20" cy="52"/>
            </a:xfrm>
            <a:custGeom>
              <a:avLst/>
              <a:gdLst>
                <a:gd name="T0" fmla="*/ 20 w 20"/>
                <a:gd name="T1" fmla="*/ 52 h 52"/>
                <a:gd name="T2" fmla="*/ 13 w 20"/>
                <a:gd name="T3" fmla="*/ 52 h 52"/>
                <a:gd name="T4" fmla="*/ 13 w 20"/>
                <a:gd name="T5" fmla="*/ 12 h 52"/>
                <a:gd name="T6" fmla="*/ 11 w 20"/>
                <a:gd name="T7" fmla="*/ 12 h 52"/>
                <a:gd name="T8" fmla="*/ 10 w 20"/>
                <a:gd name="T9" fmla="*/ 14 h 52"/>
                <a:gd name="T10" fmla="*/ 8 w 20"/>
                <a:gd name="T11" fmla="*/ 14 h 52"/>
                <a:gd name="T12" fmla="*/ 8 w 20"/>
                <a:gd name="T13" fmla="*/ 16 h 52"/>
                <a:gd name="T14" fmla="*/ 6 w 20"/>
                <a:gd name="T15" fmla="*/ 16 h 52"/>
                <a:gd name="T16" fmla="*/ 5 w 20"/>
                <a:gd name="T17" fmla="*/ 16 h 52"/>
                <a:gd name="T18" fmla="*/ 5 w 20"/>
                <a:gd name="T19" fmla="*/ 18 h 52"/>
                <a:gd name="T20" fmla="*/ 3 w 20"/>
                <a:gd name="T21" fmla="*/ 18 h 52"/>
                <a:gd name="T22" fmla="*/ 1 w 20"/>
                <a:gd name="T23" fmla="*/ 18 h 52"/>
                <a:gd name="T24" fmla="*/ 1 w 20"/>
                <a:gd name="T25" fmla="*/ 19 h 52"/>
                <a:gd name="T26" fmla="*/ 0 w 20"/>
                <a:gd name="T27" fmla="*/ 19 h 52"/>
                <a:gd name="T28" fmla="*/ 0 w 20"/>
                <a:gd name="T29" fmla="*/ 14 h 52"/>
                <a:gd name="T30" fmla="*/ 0 w 20"/>
                <a:gd name="T31" fmla="*/ 12 h 52"/>
                <a:gd name="T32" fmla="*/ 1 w 20"/>
                <a:gd name="T33" fmla="*/ 12 h 52"/>
                <a:gd name="T34" fmla="*/ 3 w 20"/>
                <a:gd name="T35" fmla="*/ 12 h 52"/>
                <a:gd name="T36" fmla="*/ 3 w 20"/>
                <a:gd name="T37" fmla="*/ 11 h 52"/>
                <a:gd name="T38" fmla="*/ 5 w 20"/>
                <a:gd name="T39" fmla="*/ 11 h 52"/>
                <a:gd name="T40" fmla="*/ 6 w 20"/>
                <a:gd name="T41" fmla="*/ 9 h 52"/>
                <a:gd name="T42" fmla="*/ 8 w 20"/>
                <a:gd name="T43" fmla="*/ 9 h 52"/>
                <a:gd name="T44" fmla="*/ 8 w 20"/>
                <a:gd name="T45" fmla="*/ 7 h 52"/>
                <a:gd name="T46" fmla="*/ 10 w 20"/>
                <a:gd name="T47" fmla="*/ 7 h 52"/>
                <a:gd name="T48" fmla="*/ 10 w 20"/>
                <a:gd name="T49" fmla="*/ 5 h 52"/>
                <a:gd name="T50" fmla="*/ 11 w 20"/>
                <a:gd name="T51" fmla="*/ 5 h 52"/>
                <a:gd name="T52" fmla="*/ 11 w 20"/>
                <a:gd name="T53" fmla="*/ 4 h 52"/>
                <a:gd name="T54" fmla="*/ 13 w 20"/>
                <a:gd name="T55" fmla="*/ 4 h 52"/>
                <a:gd name="T56" fmla="*/ 13 w 20"/>
                <a:gd name="T57" fmla="*/ 2 h 52"/>
                <a:gd name="T58" fmla="*/ 15 w 20"/>
                <a:gd name="T59" fmla="*/ 2 h 52"/>
                <a:gd name="T60" fmla="*/ 15 w 20"/>
                <a:gd name="T61" fmla="*/ 0 h 52"/>
                <a:gd name="T62" fmla="*/ 20 w 20"/>
                <a:gd name="T63" fmla="*/ 0 h 52"/>
                <a:gd name="T64" fmla="*/ 20 w 20"/>
                <a:gd name="T65" fmla="*/ 52 h 5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0"/>
                <a:gd name="T100" fmla="*/ 0 h 52"/>
                <a:gd name="T101" fmla="*/ 20 w 20"/>
                <a:gd name="T102" fmla="*/ 52 h 5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0" h="52">
                  <a:moveTo>
                    <a:pt x="20" y="52"/>
                  </a:moveTo>
                  <a:lnTo>
                    <a:pt x="13" y="52"/>
                  </a:lnTo>
                  <a:lnTo>
                    <a:pt x="13" y="12"/>
                  </a:lnTo>
                  <a:lnTo>
                    <a:pt x="11" y="12"/>
                  </a:lnTo>
                  <a:lnTo>
                    <a:pt x="10" y="14"/>
                  </a:lnTo>
                  <a:lnTo>
                    <a:pt x="8" y="14"/>
                  </a:lnTo>
                  <a:lnTo>
                    <a:pt x="8" y="16"/>
                  </a:lnTo>
                  <a:lnTo>
                    <a:pt x="6" y="16"/>
                  </a:lnTo>
                  <a:lnTo>
                    <a:pt x="5" y="16"/>
                  </a:lnTo>
                  <a:lnTo>
                    <a:pt x="5" y="18"/>
                  </a:lnTo>
                  <a:lnTo>
                    <a:pt x="3" y="18"/>
                  </a:lnTo>
                  <a:lnTo>
                    <a:pt x="1" y="18"/>
                  </a:lnTo>
                  <a:lnTo>
                    <a:pt x="1" y="19"/>
                  </a:lnTo>
                  <a:lnTo>
                    <a:pt x="0" y="19"/>
                  </a:lnTo>
                  <a:lnTo>
                    <a:pt x="0" y="14"/>
                  </a:lnTo>
                  <a:lnTo>
                    <a:pt x="0" y="12"/>
                  </a:lnTo>
                  <a:lnTo>
                    <a:pt x="1" y="12"/>
                  </a:lnTo>
                  <a:lnTo>
                    <a:pt x="3" y="12"/>
                  </a:lnTo>
                  <a:lnTo>
                    <a:pt x="3" y="11"/>
                  </a:lnTo>
                  <a:lnTo>
                    <a:pt x="5" y="11"/>
                  </a:lnTo>
                  <a:lnTo>
                    <a:pt x="6" y="9"/>
                  </a:lnTo>
                  <a:lnTo>
                    <a:pt x="8" y="9"/>
                  </a:lnTo>
                  <a:lnTo>
                    <a:pt x="8" y="7"/>
                  </a:lnTo>
                  <a:lnTo>
                    <a:pt x="10" y="7"/>
                  </a:lnTo>
                  <a:lnTo>
                    <a:pt x="10" y="5"/>
                  </a:lnTo>
                  <a:lnTo>
                    <a:pt x="11" y="5"/>
                  </a:lnTo>
                  <a:lnTo>
                    <a:pt x="11" y="4"/>
                  </a:lnTo>
                  <a:lnTo>
                    <a:pt x="13" y="4"/>
                  </a:lnTo>
                  <a:lnTo>
                    <a:pt x="13" y="2"/>
                  </a:lnTo>
                  <a:lnTo>
                    <a:pt x="15" y="2"/>
                  </a:lnTo>
                  <a:lnTo>
                    <a:pt x="15" y="0"/>
                  </a:lnTo>
                  <a:lnTo>
                    <a:pt x="20" y="0"/>
                  </a:lnTo>
                  <a:lnTo>
                    <a:pt x="20" y="52"/>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96" name="Freeform 226"/>
            <p:cNvSpPr>
              <a:spLocks/>
            </p:cNvSpPr>
            <p:nvPr/>
          </p:nvSpPr>
          <p:spPr bwMode="auto">
            <a:xfrm>
              <a:off x="1161" y="3143"/>
              <a:ext cx="20" cy="52"/>
            </a:xfrm>
            <a:custGeom>
              <a:avLst/>
              <a:gdLst>
                <a:gd name="T0" fmla="*/ 20 w 20"/>
                <a:gd name="T1" fmla="*/ 52 h 52"/>
                <a:gd name="T2" fmla="*/ 13 w 20"/>
                <a:gd name="T3" fmla="*/ 52 h 52"/>
                <a:gd name="T4" fmla="*/ 13 w 20"/>
                <a:gd name="T5" fmla="*/ 12 h 52"/>
                <a:gd name="T6" fmla="*/ 11 w 20"/>
                <a:gd name="T7" fmla="*/ 12 h 52"/>
                <a:gd name="T8" fmla="*/ 11 w 20"/>
                <a:gd name="T9" fmla="*/ 14 h 52"/>
                <a:gd name="T10" fmla="*/ 10 w 20"/>
                <a:gd name="T11" fmla="*/ 14 h 52"/>
                <a:gd name="T12" fmla="*/ 10 w 20"/>
                <a:gd name="T13" fmla="*/ 15 h 52"/>
                <a:gd name="T14" fmla="*/ 8 w 20"/>
                <a:gd name="T15" fmla="*/ 15 h 52"/>
                <a:gd name="T16" fmla="*/ 6 w 20"/>
                <a:gd name="T17" fmla="*/ 15 h 52"/>
                <a:gd name="T18" fmla="*/ 6 w 20"/>
                <a:gd name="T19" fmla="*/ 17 h 52"/>
                <a:gd name="T20" fmla="*/ 5 w 20"/>
                <a:gd name="T21" fmla="*/ 17 h 52"/>
                <a:gd name="T22" fmla="*/ 3 w 20"/>
                <a:gd name="T23" fmla="*/ 17 h 52"/>
                <a:gd name="T24" fmla="*/ 3 w 20"/>
                <a:gd name="T25" fmla="*/ 19 h 52"/>
                <a:gd name="T26" fmla="*/ 1 w 20"/>
                <a:gd name="T27" fmla="*/ 19 h 52"/>
                <a:gd name="T28" fmla="*/ 0 w 20"/>
                <a:gd name="T29" fmla="*/ 19 h 52"/>
                <a:gd name="T30" fmla="*/ 0 w 20"/>
                <a:gd name="T31" fmla="*/ 14 h 52"/>
                <a:gd name="T32" fmla="*/ 1 w 20"/>
                <a:gd name="T33" fmla="*/ 12 h 52"/>
                <a:gd name="T34" fmla="*/ 3 w 20"/>
                <a:gd name="T35" fmla="*/ 12 h 52"/>
                <a:gd name="T36" fmla="*/ 5 w 20"/>
                <a:gd name="T37" fmla="*/ 10 h 52"/>
                <a:gd name="T38" fmla="*/ 6 w 20"/>
                <a:gd name="T39" fmla="*/ 10 h 52"/>
                <a:gd name="T40" fmla="*/ 6 w 20"/>
                <a:gd name="T41" fmla="*/ 8 h 52"/>
                <a:gd name="T42" fmla="*/ 8 w 20"/>
                <a:gd name="T43" fmla="*/ 8 h 52"/>
                <a:gd name="T44" fmla="*/ 10 w 20"/>
                <a:gd name="T45" fmla="*/ 8 h 52"/>
                <a:gd name="T46" fmla="*/ 10 w 20"/>
                <a:gd name="T47" fmla="*/ 7 h 52"/>
                <a:gd name="T48" fmla="*/ 11 w 20"/>
                <a:gd name="T49" fmla="*/ 7 h 52"/>
                <a:gd name="T50" fmla="*/ 11 w 20"/>
                <a:gd name="T51" fmla="*/ 5 h 52"/>
                <a:gd name="T52" fmla="*/ 13 w 20"/>
                <a:gd name="T53" fmla="*/ 5 h 52"/>
                <a:gd name="T54" fmla="*/ 13 w 20"/>
                <a:gd name="T55" fmla="*/ 3 h 52"/>
                <a:gd name="T56" fmla="*/ 15 w 20"/>
                <a:gd name="T57" fmla="*/ 3 h 52"/>
                <a:gd name="T58" fmla="*/ 15 w 20"/>
                <a:gd name="T59" fmla="*/ 1 h 52"/>
                <a:gd name="T60" fmla="*/ 16 w 20"/>
                <a:gd name="T61" fmla="*/ 1 h 52"/>
                <a:gd name="T62" fmla="*/ 16 w 20"/>
                <a:gd name="T63" fmla="*/ 0 h 52"/>
                <a:gd name="T64" fmla="*/ 20 w 20"/>
                <a:gd name="T65" fmla="*/ 0 h 52"/>
                <a:gd name="T66" fmla="*/ 20 w 20"/>
                <a:gd name="T67" fmla="*/ 52 h 5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0"/>
                <a:gd name="T103" fmla="*/ 0 h 52"/>
                <a:gd name="T104" fmla="*/ 20 w 20"/>
                <a:gd name="T105" fmla="*/ 52 h 5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0" h="52">
                  <a:moveTo>
                    <a:pt x="20" y="52"/>
                  </a:moveTo>
                  <a:lnTo>
                    <a:pt x="13" y="52"/>
                  </a:lnTo>
                  <a:lnTo>
                    <a:pt x="13" y="12"/>
                  </a:lnTo>
                  <a:lnTo>
                    <a:pt x="11" y="12"/>
                  </a:lnTo>
                  <a:lnTo>
                    <a:pt x="11" y="14"/>
                  </a:lnTo>
                  <a:lnTo>
                    <a:pt x="10" y="14"/>
                  </a:lnTo>
                  <a:lnTo>
                    <a:pt x="10" y="15"/>
                  </a:lnTo>
                  <a:lnTo>
                    <a:pt x="8" y="15"/>
                  </a:lnTo>
                  <a:lnTo>
                    <a:pt x="6" y="15"/>
                  </a:lnTo>
                  <a:lnTo>
                    <a:pt x="6" y="17"/>
                  </a:lnTo>
                  <a:lnTo>
                    <a:pt x="5" y="17"/>
                  </a:lnTo>
                  <a:lnTo>
                    <a:pt x="3" y="17"/>
                  </a:lnTo>
                  <a:lnTo>
                    <a:pt x="3" y="19"/>
                  </a:lnTo>
                  <a:lnTo>
                    <a:pt x="1" y="19"/>
                  </a:lnTo>
                  <a:lnTo>
                    <a:pt x="0" y="19"/>
                  </a:lnTo>
                  <a:lnTo>
                    <a:pt x="0" y="14"/>
                  </a:lnTo>
                  <a:lnTo>
                    <a:pt x="1" y="12"/>
                  </a:lnTo>
                  <a:lnTo>
                    <a:pt x="3" y="12"/>
                  </a:lnTo>
                  <a:lnTo>
                    <a:pt x="5" y="10"/>
                  </a:lnTo>
                  <a:lnTo>
                    <a:pt x="6" y="10"/>
                  </a:lnTo>
                  <a:lnTo>
                    <a:pt x="6" y="8"/>
                  </a:lnTo>
                  <a:lnTo>
                    <a:pt x="8" y="8"/>
                  </a:lnTo>
                  <a:lnTo>
                    <a:pt x="10" y="8"/>
                  </a:lnTo>
                  <a:lnTo>
                    <a:pt x="10" y="7"/>
                  </a:lnTo>
                  <a:lnTo>
                    <a:pt x="11" y="7"/>
                  </a:lnTo>
                  <a:lnTo>
                    <a:pt x="11" y="5"/>
                  </a:lnTo>
                  <a:lnTo>
                    <a:pt x="13" y="5"/>
                  </a:lnTo>
                  <a:lnTo>
                    <a:pt x="13" y="3"/>
                  </a:lnTo>
                  <a:lnTo>
                    <a:pt x="15" y="3"/>
                  </a:lnTo>
                  <a:lnTo>
                    <a:pt x="15" y="1"/>
                  </a:lnTo>
                  <a:lnTo>
                    <a:pt x="16" y="1"/>
                  </a:lnTo>
                  <a:lnTo>
                    <a:pt x="16" y="0"/>
                  </a:lnTo>
                  <a:lnTo>
                    <a:pt x="20" y="0"/>
                  </a:lnTo>
                  <a:lnTo>
                    <a:pt x="20" y="52"/>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97" name="Freeform 227"/>
            <p:cNvSpPr>
              <a:spLocks noEditPoints="1"/>
            </p:cNvSpPr>
            <p:nvPr/>
          </p:nvSpPr>
          <p:spPr bwMode="auto">
            <a:xfrm>
              <a:off x="1199" y="3143"/>
              <a:ext cx="36" cy="52"/>
            </a:xfrm>
            <a:custGeom>
              <a:avLst/>
              <a:gdLst>
                <a:gd name="T0" fmla="*/ 0 w 36"/>
                <a:gd name="T1" fmla="*/ 22 h 52"/>
                <a:gd name="T2" fmla="*/ 0 w 36"/>
                <a:gd name="T3" fmla="*/ 17 h 52"/>
                <a:gd name="T4" fmla="*/ 2 w 36"/>
                <a:gd name="T5" fmla="*/ 14 h 52"/>
                <a:gd name="T6" fmla="*/ 2 w 36"/>
                <a:gd name="T7" fmla="*/ 8 h 52"/>
                <a:gd name="T8" fmla="*/ 5 w 36"/>
                <a:gd name="T9" fmla="*/ 7 h 52"/>
                <a:gd name="T10" fmla="*/ 7 w 36"/>
                <a:gd name="T11" fmla="*/ 3 h 52"/>
                <a:gd name="T12" fmla="*/ 10 w 36"/>
                <a:gd name="T13" fmla="*/ 1 h 52"/>
                <a:gd name="T14" fmla="*/ 15 w 36"/>
                <a:gd name="T15" fmla="*/ 0 h 52"/>
                <a:gd name="T16" fmla="*/ 20 w 36"/>
                <a:gd name="T17" fmla="*/ 0 h 52"/>
                <a:gd name="T18" fmla="*/ 24 w 36"/>
                <a:gd name="T19" fmla="*/ 1 h 52"/>
                <a:gd name="T20" fmla="*/ 27 w 36"/>
                <a:gd name="T21" fmla="*/ 3 h 52"/>
                <a:gd name="T22" fmla="*/ 31 w 36"/>
                <a:gd name="T23" fmla="*/ 5 h 52"/>
                <a:gd name="T24" fmla="*/ 32 w 36"/>
                <a:gd name="T25" fmla="*/ 8 h 52"/>
                <a:gd name="T26" fmla="*/ 34 w 36"/>
                <a:gd name="T27" fmla="*/ 12 h 52"/>
                <a:gd name="T28" fmla="*/ 36 w 36"/>
                <a:gd name="T29" fmla="*/ 15 h 52"/>
                <a:gd name="T30" fmla="*/ 36 w 36"/>
                <a:gd name="T31" fmla="*/ 20 h 52"/>
                <a:gd name="T32" fmla="*/ 36 w 36"/>
                <a:gd name="T33" fmla="*/ 26 h 52"/>
                <a:gd name="T34" fmla="*/ 36 w 36"/>
                <a:gd name="T35" fmla="*/ 31 h 52"/>
                <a:gd name="T36" fmla="*/ 36 w 36"/>
                <a:gd name="T37" fmla="*/ 36 h 52"/>
                <a:gd name="T38" fmla="*/ 34 w 36"/>
                <a:gd name="T39" fmla="*/ 41 h 52"/>
                <a:gd name="T40" fmla="*/ 32 w 36"/>
                <a:gd name="T41" fmla="*/ 45 h 52"/>
                <a:gd name="T42" fmla="*/ 29 w 36"/>
                <a:gd name="T43" fmla="*/ 46 h 52"/>
                <a:gd name="T44" fmla="*/ 27 w 36"/>
                <a:gd name="T45" fmla="*/ 50 h 52"/>
                <a:gd name="T46" fmla="*/ 24 w 36"/>
                <a:gd name="T47" fmla="*/ 52 h 52"/>
                <a:gd name="T48" fmla="*/ 19 w 36"/>
                <a:gd name="T49" fmla="*/ 52 h 52"/>
                <a:gd name="T50" fmla="*/ 14 w 36"/>
                <a:gd name="T51" fmla="*/ 52 h 52"/>
                <a:gd name="T52" fmla="*/ 9 w 36"/>
                <a:gd name="T53" fmla="*/ 50 h 52"/>
                <a:gd name="T54" fmla="*/ 5 w 36"/>
                <a:gd name="T55" fmla="*/ 46 h 52"/>
                <a:gd name="T56" fmla="*/ 2 w 36"/>
                <a:gd name="T57" fmla="*/ 43 h 52"/>
                <a:gd name="T58" fmla="*/ 2 w 36"/>
                <a:gd name="T59" fmla="*/ 38 h 52"/>
                <a:gd name="T60" fmla="*/ 0 w 36"/>
                <a:gd name="T61" fmla="*/ 34 h 52"/>
                <a:gd name="T62" fmla="*/ 0 w 36"/>
                <a:gd name="T63" fmla="*/ 29 h 52"/>
                <a:gd name="T64" fmla="*/ 7 w 36"/>
                <a:gd name="T65" fmla="*/ 26 h 52"/>
                <a:gd name="T66" fmla="*/ 7 w 36"/>
                <a:gd name="T67" fmla="*/ 31 h 52"/>
                <a:gd name="T68" fmla="*/ 7 w 36"/>
                <a:gd name="T69" fmla="*/ 36 h 52"/>
                <a:gd name="T70" fmla="*/ 9 w 36"/>
                <a:gd name="T71" fmla="*/ 39 h 52"/>
                <a:gd name="T72" fmla="*/ 10 w 36"/>
                <a:gd name="T73" fmla="*/ 45 h 52"/>
                <a:gd name="T74" fmla="*/ 14 w 36"/>
                <a:gd name="T75" fmla="*/ 46 h 52"/>
                <a:gd name="T76" fmla="*/ 19 w 36"/>
                <a:gd name="T77" fmla="*/ 46 h 52"/>
                <a:gd name="T78" fmla="*/ 22 w 36"/>
                <a:gd name="T79" fmla="*/ 45 h 52"/>
                <a:gd name="T80" fmla="*/ 26 w 36"/>
                <a:gd name="T81" fmla="*/ 43 h 52"/>
                <a:gd name="T82" fmla="*/ 27 w 36"/>
                <a:gd name="T83" fmla="*/ 39 h 52"/>
                <a:gd name="T84" fmla="*/ 29 w 36"/>
                <a:gd name="T85" fmla="*/ 36 h 52"/>
                <a:gd name="T86" fmla="*/ 29 w 36"/>
                <a:gd name="T87" fmla="*/ 31 h 52"/>
                <a:gd name="T88" fmla="*/ 29 w 36"/>
                <a:gd name="T89" fmla="*/ 26 h 52"/>
                <a:gd name="T90" fmla="*/ 29 w 36"/>
                <a:gd name="T91" fmla="*/ 20 h 52"/>
                <a:gd name="T92" fmla="*/ 29 w 36"/>
                <a:gd name="T93" fmla="*/ 15 h 52"/>
                <a:gd name="T94" fmla="*/ 27 w 36"/>
                <a:gd name="T95" fmla="*/ 12 h 52"/>
                <a:gd name="T96" fmla="*/ 26 w 36"/>
                <a:gd name="T97" fmla="*/ 8 h 52"/>
                <a:gd name="T98" fmla="*/ 22 w 36"/>
                <a:gd name="T99" fmla="*/ 7 h 52"/>
                <a:gd name="T100" fmla="*/ 19 w 36"/>
                <a:gd name="T101" fmla="*/ 5 h 52"/>
                <a:gd name="T102" fmla="*/ 14 w 36"/>
                <a:gd name="T103" fmla="*/ 5 h 52"/>
                <a:gd name="T104" fmla="*/ 12 w 36"/>
                <a:gd name="T105" fmla="*/ 8 h 52"/>
                <a:gd name="T106" fmla="*/ 9 w 36"/>
                <a:gd name="T107" fmla="*/ 10 h 52"/>
                <a:gd name="T108" fmla="*/ 7 w 36"/>
                <a:gd name="T109" fmla="*/ 14 h 52"/>
                <a:gd name="T110" fmla="*/ 7 w 36"/>
                <a:gd name="T111" fmla="*/ 19 h 52"/>
                <a:gd name="T112" fmla="*/ 7 w 36"/>
                <a:gd name="T113" fmla="*/ 24 h 5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6"/>
                <a:gd name="T172" fmla="*/ 0 h 52"/>
                <a:gd name="T173" fmla="*/ 36 w 36"/>
                <a:gd name="T174" fmla="*/ 52 h 5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6" h="52">
                  <a:moveTo>
                    <a:pt x="0" y="26"/>
                  </a:moveTo>
                  <a:lnTo>
                    <a:pt x="0" y="24"/>
                  </a:lnTo>
                  <a:lnTo>
                    <a:pt x="0" y="22"/>
                  </a:lnTo>
                  <a:lnTo>
                    <a:pt x="0" y="20"/>
                  </a:lnTo>
                  <a:lnTo>
                    <a:pt x="0" y="19"/>
                  </a:lnTo>
                  <a:lnTo>
                    <a:pt x="0" y="17"/>
                  </a:lnTo>
                  <a:lnTo>
                    <a:pt x="0" y="15"/>
                  </a:lnTo>
                  <a:lnTo>
                    <a:pt x="0" y="14"/>
                  </a:lnTo>
                  <a:lnTo>
                    <a:pt x="2" y="14"/>
                  </a:lnTo>
                  <a:lnTo>
                    <a:pt x="2" y="12"/>
                  </a:lnTo>
                  <a:lnTo>
                    <a:pt x="2" y="10"/>
                  </a:lnTo>
                  <a:lnTo>
                    <a:pt x="2" y="8"/>
                  </a:lnTo>
                  <a:lnTo>
                    <a:pt x="4" y="8"/>
                  </a:lnTo>
                  <a:lnTo>
                    <a:pt x="4" y="7"/>
                  </a:lnTo>
                  <a:lnTo>
                    <a:pt x="5" y="7"/>
                  </a:lnTo>
                  <a:lnTo>
                    <a:pt x="5" y="5"/>
                  </a:lnTo>
                  <a:lnTo>
                    <a:pt x="7" y="5"/>
                  </a:lnTo>
                  <a:lnTo>
                    <a:pt x="7" y="3"/>
                  </a:lnTo>
                  <a:lnTo>
                    <a:pt x="9" y="3"/>
                  </a:lnTo>
                  <a:lnTo>
                    <a:pt x="9" y="1"/>
                  </a:lnTo>
                  <a:lnTo>
                    <a:pt x="10" y="1"/>
                  </a:lnTo>
                  <a:lnTo>
                    <a:pt x="12" y="1"/>
                  </a:lnTo>
                  <a:lnTo>
                    <a:pt x="14" y="0"/>
                  </a:lnTo>
                  <a:lnTo>
                    <a:pt x="15" y="0"/>
                  </a:lnTo>
                  <a:lnTo>
                    <a:pt x="17" y="0"/>
                  </a:lnTo>
                  <a:lnTo>
                    <a:pt x="19" y="0"/>
                  </a:lnTo>
                  <a:lnTo>
                    <a:pt x="20" y="0"/>
                  </a:lnTo>
                  <a:lnTo>
                    <a:pt x="22" y="0"/>
                  </a:lnTo>
                  <a:lnTo>
                    <a:pt x="22" y="1"/>
                  </a:lnTo>
                  <a:lnTo>
                    <a:pt x="24" y="1"/>
                  </a:lnTo>
                  <a:lnTo>
                    <a:pt x="26" y="1"/>
                  </a:lnTo>
                  <a:lnTo>
                    <a:pt x="27" y="1"/>
                  </a:lnTo>
                  <a:lnTo>
                    <a:pt x="27" y="3"/>
                  </a:lnTo>
                  <a:lnTo>
                    <a:pt x="29" y="3"/>
                  </a:lnTo>
                  <a:lnTo>
                    <a:pt x="29" y="5"/>
                  </a:lnTo>
                  <a:lnTo>
                    <a:pt x="31" y="5"/>
                  </a:lnTo>
                  <a:lnTo>
                    <a:pt x="31" y="7"/>
                  </a:lnTo>
                  <a:lnTo>
                    <a:pt x="32" y="7"/>
                  </a:lnTo>
                  <a:lnTo>
                    <a:pt x="32" y="8"/>
                  </a:lnTo>
                  <a:lnTo>
                    <a:pt x="32" y="10"/>
                  </a:lnTo>
                  <a:lnTo>
                    <a:pt x="34" y="10"/>
                  </a:lnTo>
                  <a:lnTo>
                    <a:pt x="34" y="12"/>
                  </a:lnTo>
                  <a:lnTo>
                    <a:pt x="34" y="14"/>
                  </a:lnTo>
                  <a:lnTo>
                    <a:pt x="34" y="15"/>
                  </a:lnTo>
                  <a:lnTo>
                    <a:pt x="36" y="15"/>
                  </a:lnTo>
                  <a:lnTo>
                    <a:pt x="36" y="17"/>
                  </a:lnTo>
                  <a:lnTo>
                    <a:pt x="36" y="19"/>
                  </a:lnTo>
                  <a:lnTo>
                    <a:pt x="36" y="20"/>
                  </a:lnTo>
                  <a:lnTo>
                    <a:pt x="36" y="22"/>
                  </a:lnTo>
                  <a:lnTo>
                    <a:pt x="36" y="24"/>
                  </a:lnTo>
                  <a:lnTo>
                    <a:pt x="36" y="26"/>
                  </a:lnTo>
                  <a:lnTo>
                    <a:pt x="36" y="27"/>
                  </a:lnTo>
                  <a:lnTo>
                    <a:pt x="36" y="29"/>
                  </a:lnTo>
                  <a:lnTo>
                    <a:pt x="36" y="31"/>
                  </a:lnTo>
                  <a:lnTo>
                    <a:pt x="36" y="33"/>
                  </a:lnTo>
                  <a:lnTo>
                    <a:pt x="36" y="34"/>
                  </a:lnTo>
                  <a:lnTo>
                    <a:pt x="36" y="36"/>
                  </a:lnTo>
                  <a:lnTo>
                    <a:pt x="34" y="38"/>
                  </a:lnTo>
                  <a:lnTo>
                    <a:pt x="34" y="39"/>
                  </a:lnTo>
                  <a:lnTo>
                    <a:pt x="34" y="41"/>
                  </a:lnTo>
                  <a:lnTo>
                    <a:pt x="32" y="41"/>
                  </a:lnTo>
                  <a:lnTo>
                    <a:pt x="32" y="43"/>
                  </a:lnTo>
                  <a:lnTo>
                    <a:pt x="32" y="45"/>
                  </a:lnTo>
                  <a:lnTo>
                    <a:pt x="31" y="45"/>
                  </a:lnTo>
                  <a:lnTo>
                    <a:pt x="31" y="46"/>
                  </a:lnTo>
                  <a:lnTo>
                    <a:pt x="29" y="46"/>
                  </a:lnTo>
                  <a:lnTo>
                    <a:pt x="29" y="48"/>
                  </a:lnTo>
                  <a:lnTo>
                    <a:pt x="27" y="48"/>
                  </a:lnTo>
                  <a:lnTo>
                    <a:pt x="27" y="50"/>
                  </a:lnTo>
                  <a:lnTo>
                    <a:pt x="26" y="50"/>
                  </a:lnTo>
                  <a:lnTo>
                    <a:pt x="24" y="50"/>
                  </a:lnTo>
                  <a:lnTo>
                    <a:pt x="24" y="52"/>
                  </a:lnTo>
                  <a:lnTo>
                    <a:pt x="22" y="52"/>
                  </a:lnTo>
                  <a:lnTo>
                    <a:pt x="20" y="52"/>
                  </a:lnTo>
                  <a:lnTo>
                    <a:pt x="19" y="52"/>
                  </a:lnTo>
                  <a:lnTo>
                    <a:pt x="17" y="52"/>
                  </a:lnTo>
                  <a:lnTo>
                    <a:pt x="15" y="52"/>
                  </a:lnTo>
                  <a:lnTo>
                    <a:pt x="14" y="52"/>
                  </a:lnTo>
                  <a:lnTo>
                    <a:pt x="12" y="52"/>
                  </a:lnTo>
                  <a:lnTo>
                    <a:pt x="10" y="50"/>
                  </a:lnTo>
                  <a:lnTo>
                    <a:pt x="9" y="50"/>
                  </a:lnTo>
                  <a:lnTo>
                    <a:pt x="7" y="48"/>
                  </a:lnTo>
                  <a:lnTo>
                    <a:pt x="5" y="48"/>
                  </a:lnTo>
                  <a:lnTo>
                    <a:pt x="5" y="46"/>
                  </a:lnTo>
                  <a:lnTo>
                    <a:pt x="4" y="45"/>
                  </a:lnTo>
                  <a:lnTo>
                    <a:pt x="4" y="43"/>
                  </a:lnTo>
                  <a:lnTo>
                    <a:pt x="2" y="43"/>
                  </a:lnTo>
                  <a:lnTo>
                    <a:pt x="2" y="41"/>
                  </a:lnTo>
                  <a:lnTo>
                    <a:pt x="2" y="39"/>
                  </a:lnTo>
                  <a:lnTo>
                    <a:pt x="2" y="38"/>
                  </a:lnTo>
                  <a:lnTo>
                    <a:pt x="0" y="38"/>
                  </a:lnTo>
                  <a:lnTo>
                    <a:pt x="0" y="36"/>
                  </a:lnTo>
                  <a:lnTo>
                    <a:pt x="0" y="34"/>
                  </a:lnTo>
                  <a:lnTo>
                    <a:pt x="0" y="33"/>
                  </a:lnTo>
                  <a:lnTo>
                    <a:pt x="0" y="31"/>
                  </a:lnTo>
                  <a:lnTo>
                    <a:pt x="0" y="29"/>
                  </a:lnTo>
                  <a:lnTo>
                    <a:pt x="0" y="27"/>
                  </a:lnTo>
                  <a:lnTo>
                    <a:pt x="0" y="26"/>
                  </a:lnTo>
                  <a:close/>
                  <a:moveTo>
                    <a:pt x="7" y="26"/>
                  </a:moveTo>
                  <a:lnTo>
                    <a:pt x="7" y="27"/>
                  </a:lnTo>
                  <a:lnTo>
                    <a:pt x="7" y="29"/>
                  </a:lnTo>
                  <a:lnTo>
                    <a:pt x="7" y="31"/>
                  </a:lnTo>
                  <a:lnTo>
                    <a:pt x="7" y="33"/>
                  </a:lnTo>
                  <a:lnTo>
                    <a:pt x="7" y="34"/>
                  </a:lnTo>
                  <a:lnTo>
                    <a:pt x="7" y="36"/>
                  </a:lnTo>
                  <a:lnTo>
                    <a:pt x="7" y="38"/>
                  </a:lnTo>
                  <a:lnTo>
                    <a:pt x="9" y="38"/>
                  </a:lnTo>
                  <a:lnTo>
                    <a:pt x="9" y="39"/>
                  </a:lnTo>
                  <a:lnTo>
                    <a:pt x="9" y="41"/>
                  </a:lnTo>
                  <a:lnTo>
                    <a:pt x="10" y="43"/>
                  </a:lnTo>
                  <a:lnTo>
                    <a:pt x="10" y="45"/>
                  </a:lnTo>
                  <a:lnTo>
                    <a:pt x="12" y="45"/>
                  </a:lnTo>
                  <a:lnTo>
                    <a:pt x="14" y="45"/>
                  </a:lnTo>
                  <a:lnTo>
                    <a:pt x="14" y="46"/>
                  </a:lnTo>
                  <a:lnTo>
                    <a:pt x="15" y="46"/>
                  </a:lnTo>
                  <a:lnTo>
                    <a:pt x="17" y="46"/>
                  </a:lnTo>
                  <a:lnTo>
                    <a:pt x="19" y="46"/>
                  </a:lnTo>
                  <a:lnTo>
                    <a:pt x="20" y="46"/>
                  </a:lnTo>
                  <a:lnTo>
                    <a:pt x="22" y="46"/>
                  </a:lnTo>
                  <a:lnTo>
                    <a:pt x="22" y="45"/>
                  </a:lnTo>
                  <a:lnTo>
                    <a:pt x="24" y="45"/>
                  </a:lnTo>
                  <a:lnTo>
                    <a:pt x="24" y="43"/>
                  </a:lnTo>
                  <a:lnTo>
                    <a:pt x="26" y="43"/>
                  </a:lnTo>
                  <a:lnTo>
                    <a:pt x="26" y="41"/>
                  </a:lnTo>
                  <a:lnTo>
                    <a:pt x="27" y="41"/>
                  </a:lnTo>
                  <a:lnTo>
                    <a:pt x="27" y="39"/>
                  </a:lnTo>
                  <a:lnTo>
                    <a:pt x="27" y="38"/>
                  </a:lnTo>
                  <a:lnTo>
                    <a:pt x="27" y="36"/>
                  </a:lnTo>
                  <a:lnTo>
                    <a:pt x="29" y="36"/>
                  </a:lnTo>
                  <a:lnTo>
                    <a:pt x="29" y="34"/>
                  </a:lnTo>
                  <a:lnTo>
                    <a:pt x="29" y="33"/>
                  </a:lnTo>
                  <a:lnTo>
                    <a:pt x="29" y="31"/>
                  </a:lnTo>
                  <a:lnTo>
                    <a:pt x="29" y="29"/>
                  </a:lnTo>
                  <a:lnTo>
                    <a:pt x="29" y="27"/>
                  </a:lnTo>
                  <a:lnTo>
                    <a:pt x="29" y="26"/>
                  </a:lnTo>
                  <a:lnTo>
                    <a:pt x="29" y="24"/>
                  </a:lnTo>
                  <a:lnTo>
                    <a:pt x="29" y="22"/>
                  </a:lnTo>
                  <a:lnTo>
                    <a:pt x="29" y="20"/>
                  </a:lnTo>
                  <a:lnTo>
                    <a:pt x="29" y="19"/>
                  </a:lnTo>
                  <a:lnTo>
                    <a:pt x="29" y="17"/>
                  </a:lnTo>
                  <a:lnTo>
                    <a:pt x="29" y="15"/>
                  </a:lnTo>
                  <a:lnTo>
                    <a:pt x="27" y="15"/>
                  </a:lnTo>
                  <a:lnTo>
                    <a:pt x="27" y="14"/>
                  </a:lnTo>
                  <a:lnTo>
                    <a:pt x="27" y="12"/>
                  </a:lnTo>
                  <a:lnTo>
                    <a:pt x="27" y="10"/>
                  </a:lnTo>
                  <a:lnTo>
                    <a:pt x="26" y="10"/>
                  </a:lnTo>
                  <a:lnTo>
                    <a:pt x="26" y="8"/>
                  </a:lnTo>
                  <a:lnTo>
                    <a:pt x="24" y="8"/>
                  </a:lnTo>
                  <a:lnTo>
                    <a:pt x="24" y="7"/>
                  </a:lnTo>
                  <a:lnTo>
                    <a:pt x="22" y="7"/>
                  </a:lnTo>
                  <a:lnTo>
                    <a:pt x="20" y="7"/>
                  </a:lnTo>
                  <a:lnTo>
                    <a:pt x="20" y="5"/>
                  </a:lnTo>
                  <a:lnTo>
                    <a:pt x="19" y="5"/>
                  </a:lnTo>
                  <a:lnTo>
                    <a:pt x="17" y="5"/>
                  </a:lnTo>
                  <a:lnTo>
                    <a:pt x="15" y="5"/>
                  </a:lnTo>
                  <a:lnTo>
                    <a:pt x="14" y="5"/>
                  </a:lnTo>
                  <a:lnTo>
                    <a:pt x="14" y="7"/>
                  </a:lnTo>
                  <a:lnTo>
                    <a:pt x="12" y="7"/>
                  </a:lnTo>
                  <a:lnTo>
                    <a:pt x="12" y="8"/>
                  </a:lnTo>
                  <a:lnTo>
                    <a:pt x="10" y="8"/>
                  </a:lnTo>
                  <a:lnTo>
                    <a:pt x="10" y="10"/>
                  </a:lnTo>
                  <a:lnTo>
                    <a:pt x="9" y="10"/>
                  </a:lnTo>
                  <a:lnTo>
                    <a:pt x="9" y="12"/>
                  </a:lnTo>
                  <a:lnTo>
                    <a:pt x="9" y="14"/>
                  </a:lnTo>
                  <a:lnTo>
                    <a:pt x="7" y="14"/>
                  </a:lnTo>
                  <a:lnTo>
                    <a:pt x="7" y="15"/>
                  </a:lnTo>
                  <a:lnTo>
                    <a:pt x="7" y="17"/>
                  </a:lnTo>
                  <a:lnTo>
                    <a:pt x="7" y="19"/>
                  </a:lnTo>
                  <a:lnTo>
                    <a:pt x="7" y="20"/>
                  </a:lnTo>
                  <a:lnTo>
                    <a:pt x="7" y="22"/>
                  </a:lnTo>
                  <a:lnTo>
                    <a:pt x="7" y="24"/>
                  </a:lnTo>
                  <a:lnTo>
                    <a:pt x="7" y="26"/>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98" name="Freeform 228"/>
            <p:cNvSpPr>
              <a:spLocks/>
            </p:cNvSpPr>
            <p:nvPr/>
          </p:nvSpPr>
          <p:spPr bwMode="auto">
            <a:xfrm>
              <a:off x="898" y="3582"/>
              <a:ext cx="21" cy="50"/>
            </a:xfrm>
            <a:custGeom>
              <a:avLst/>
              <a:gdLst>
                <a:gd name="T0" fmla="*/ 21 w 21"/>
                <a:gd name="T1" fmla="*/ 50 h 50"/>
                <a:gd name="T2" fmla="*/ 14 w 21"/>
                <a:gd name="T3" fmla="*/ 50 h 50"/>
                <a:gd name="T4" fmla="*/ 14 w 21"/>
                <a:gd name="T5" fmla="*/ 10 h 50"/>
                <a:gd name="T6" fmla="*/ 12 w 21"/>
                <a:gd name="T7" fmla="*/ 10 h 50"/>
                <a:gd name="T8" fmla="*/ 12 w 21"/>
                <a:gd name="T9" fmla="*/ 12 h 50"/>
                <a:gd name="T10" fmla="*/ 10 w 21"/>
                <a:gd name="T11" fmla="*/ 12 h 50"/>
                <a:gd name="T12" fmla="*/ 10 w 21"/>
                <a:gd name="T13" fmla="*/ 14 h 50"/>
                <a:gd name="T14" fmla="*/ 9 w 21"/>
                <a:gd name="T15" fmla="*/ 14 h 50"/>
                <a:gd name="T16" fmla="*/ 7 w 21"/>
                <a:gd name="T17" fmla="*/ 14 h 50"/>
                <a:gd name="T18" fmla="*/ 7 w 21"/>
                <a:gd name="T19" fmla="*/ 16 h 50"/>
                <a:gd name="T20" fmla="*/ 5 w 21"/>
                <a:gd name="T21" fmla="*/ 16 h 50"/>
                <a:gd name="T22" fmla="*/ 4 w 21"/>
                <a:gd name="T23" fmla="*/ 17 h 50"/>
                <a:gd name="T24" fmla="*/ 2 w 21"/>
                <a:gd name="T25" fmla="*/ 17 h 50"/>
                <a:gd name="T26" fmla="*/ 0 w 21"/>
                <a:gd name="T27" fmla="*/ 17 h 50"/>
                <a:gd name="T28" fmla="*/ 0 w 21"/>
                <a:gd name="T29" fmla="*/ 19 h 50"/>
                <a:gd name="T30" fmla="*/ 0 w 21"/>
                <a:gd name="T31" fmla="*/ 12 h 50"/>
                <a:gd name="T32" fmla="*/ 2 w 21"/>
                <a:gd name="T33" fmla="*/ 12 h 50"/>
                <a:gd name="T34" fmla="*/ 2 w 21"/>
                <a:gd name="T35" fmla="*/ 10 h 50"/>
                <a:gd name="T36" fmla="*/ 4 w 21"/>
                <a:gd name="T37" fmla="*/ 10 h 50"/>
                <a:gd name="T38" fmla="*/ 5 w 21"/>
                <a:gd name="T39" fmla="*/ 10 h 50"/>
                <a:gd name="T40" fmla="*/ 5 w 21"/>
                <a:gd name="T41" fmla="*/ 9 h 50"/>
                <a:gd name="T42" fmla="*/ 7 w 21"/>
                <a:gd name="T43" fmla="*/ 9 h 50"/>
                <a:gd name="T44" fmla="*/ 9 w 21"/>
                <a:gd name="T45" fmla="*/ 7 h 50"/>
                <a:gd name="T46" fmla="*/ 10 w 21"/>
                <a:gd name="T47" fmla="*/ 7 h 50"/>
                <a:gd name="T48" fmla="*/ 10 w 21"/>
                <a:gd name="T49" fmla="*/ 5 h 50"/>
                <a:gd name="T50" fmla="*/ 12 w 21"/>
                <a:gd name="T51" fmla="*/ 5 h 50"/>
                <a:gd name="T52" fmla="*/ 12 w 21"/>
                <a:gd name="T53" fmla="*/ 3 h 50"/>
                <a:gd name="T54" fmla="*/ 14 w 21"/>
                <a:gd name="T55" fmla="*/ 3 h 50"/>
                <a:gd name="T56" fmla="*/ 14 w 21"/>
                <a:gd name="T57" fmla="*/ 2 h 50"/>
                <a:gd name="T58" fmla="*/ 16 w 21"/>
                <a:gd name="T59" fmla="*/ 2 h 50"/>
                <a:gd name="T60" fmla="*/ 16 w 21"/>
                <a:gd name="T61" fmla="*/ 0 h 50"/>
                <a:gd name="T62" fmla="*/ 21 w 21"/>
                <a:gd name="T63" fmla="*/ 0 h 50"/>
                <a:gd name="T64" fmla="*/ 21 w 21"/>
                <a:gd name="T65" fmla="*/ 50 h 5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1"/>
                <a:gd name="T100" fmla="*/ 0 h 50"/>
                <a:gd name="T101" fmla="*/ 21 w 21"/>
                <a:gd name="T102" fmla="*/ 50 h 5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1" h="50">
                  <a:moveTo>
                    <a:pt x="21" y="50"/>
                  </a:moveTo>
                  <a:lnTo>
                    <a:pt x="14" y="50"/>
                  </a:lnTo>
                  <a:lnTo>
                    <a:pt x="14" y="10"/>
                  </a:lnTo>
                  <a:lnTo>
                    <a:pt x="12" y="10"/>
                  </a:lnTo>
                  <a:lnTo>
                    <a:pt x="12" y="12"/>
                  </a:lnTo>
                  <a:lnTo>
                    <a:pt x="10" y="12"/>
                  </a:lnTo>
                  <a:lnTo>
                    <a:pt x="10" y="14"/>
                  </a:lnTo>
                  <a:lnTo>
                    <a:pt x="9" y="14"/>
                  </a:lnTo>
                  <a:lnTo>
                    <a:pt x="7" y="14"/>
                  </a:lnTo>
                  <a:lnTo>
                    <a:pt x="7" y="16"/>
                  </a:lnTo>
                  <a:lnTo>
                    <a:pt x="5" y="16"/>
                  </a:lnTo>
                  <a:lnTo>
                    <a:pt x="4" y="17"/>
                  </a:lnTo>
                  <a:lnTo>
                    <a:pt x="2" y="17"/>
                  </a:lnTo>
                  <a:lnTo>
                    <a:pt x="0" y="17"/>
                  </a:lnTo>
                  <a:lnTo>
                    <a:pt x="0" y="19"/>
                  </a:lnTo>
                  <a:lnTo>
                    <a:pt x="0" y="12"/>
                  </a:lnTo>
                  <a:lnTo>
                    <a:pt x="2" y="12"/>
                  </a:lnTo>
                  <a:lnTo>
                    <a:pt x="2" y="10"/>
                  </a:lnTo>
                  <a:lnTo>
                    <a:pt x="4" y="10"/>
                  </a:lnTo>
                  <a:lnTo>
                    <a:pt x="5" y="10"/>
                  </a:lnTo>
                  <a:lnTo>
                    <a:pt x="5" y="9"/>
                  </a:lnTo>
                  <a:lnTo>
                    <a:pt x="7" y="9"/>
                  </a:lnTo>
                  <a:lnTo>
                    <a:pt x="9" y="7"/>
                  </a:lnTo>
                  <a:lnTo>
                    <a:pt x="10" y="7"/>
                  </a:lnTo>
                  <a:lnTo>
                    <a:pt x="10" y="5"/>
                  </a:lnTo>
                  <a:lnTo>
                    <a:pt x="12" y="5"/>
                  </a:lnTo>
                  <a:lnTo>
                    <a:pt x="12" y="3"/>
                  </a:lnTo>
                  <a:lnTo>
                    <a:pt x="14" y="3"/>
                  </a:lnTo>
                  <a:lnTo>
                    <a:pt x="14" y="2"/>
                  </a:lnTo>
                  <a:lnTo>
                    <a:pt x="16" y="2"/>
                  </a:lnTo>
                  <a:lnTo>
                    <a:pt x="16" y="0"/>
                  </a:lnTo>
                  <a:lnTo>
                    <a:pt x="21" y="0"/>
                  </a:lnTo>
                  <a:lnTo>
                    <a:pt x="21" y="5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299" name="Freeform 229"/>
            <p:cNvSpPr>
              <a:spLocks noEditPoints="1"/>
            </p:cNvSpPr>
            <p:nvPr/>
          </p:nvSpPr>
          <p:spPr bwMode="auto">
            <a:xfrm>
              <a:off x="646" y="3615"/>
              <a:ext cx="36" cy="52"/>
            </a:xfrm>
            <a:custGeom>
              <a:avLst/>
              <a:gdLst>
                <a:gd name="T0" fmla="*/ 0 w 36"/>
                <a:gd name="T1" fmla="*/ 22 h 52"/>
                <a:gd name="T2" fmla="*/ 0 w 36"/>
                <a:gd name="T3" fmla="*/ 17 h 52"/>
                <a:gd name="T4" fmla="*/ 2 w 36"/>
                <a:gd name="T5" fmla="*/ 14 h 52"/>
                <a:gd name="T6" fmla="*/ 4 w 36"/>
                <a:gd name="T7" fmla="*/ 10 h 52"/>
                <a:gd name="T8" fmla="*/ 5 w 36"/>
                <a:gd name="T9" fmla="*/ 7 h 52"/>
                <a:gd name="T10" fmla="*/ 7 w 36"/>
                <a:gd name="T11" fmla="*/ 3 h 52"/>
                <a:gd name="T12" fmla="*/ 12 w 36"/>
                <a:gd name="T13" fmla="*/ 2 h 52"/>
                <a:gd name="T14" fmla="*/ 15 w 36"/>
                <a:gd name="T15" fmla="*/ 0 h 52"/>
                <a:gd name="T16" fmla="*/ 20 w 36"/>
                <a:gd name="T17" fmla="*/ 0 h 52"/>
                <a:gd name="T18" fmla="*/ 24 w 36"/>
                <a:gd name="T19" fmla="*/ 2 h 52"/>
                <a:gd name="T20" fmla="*/ 29 w 36"/>
                <a:gd name="T21" fmla="*/ 3 h 52"/>
                <a:gd name="T22" fmla="*/ 31 w 36"/>
                <a:gd name="T23" fmla="*/ 7 h 52"/>
                <a:gd name="T24" fmla="*/ 32 w 36"/>
                <a:gd name="T25" fmla="*/ 10 h 52"/>
                <a:gd name="T26" fmla="*/ 34 w 36"/>
                <a:gd name="T27" fmla="*/ 14 h 52"/>
                <a:gd name="T28" fmla="*/ 36 w 36"/>
                <a:gd name="T29" fmla="*/ 19 h 52"/>
                <a:gd name="T30" fmla="*/ 36 w 36"/>
                <a:gd name="T31" fmla="*/ 24 h 52"/>
                <a:gd name="T32" fmla="*/ 36 w 36"/>
                <a:gd name="T33" fmla="*/ 29 h 52"/>
                <a:gd name="T34" fmla="*/ 36 w 36"/>
                <a:gd name="T35" fmla="*/ 34 h 52"/>
                <a:gd name="T36" fmla="*/ 34 w 36"/>
                <a:gd name="T37" fmla="*/ 38 h 52"/>
                <a:gd name="T38" fmla="*/ 34 w 36"/>
                <a:gd name="T39" fmla="*/ 43 h 52"/>
                <a:gd name="T40" fmla="*/ 32 w 36"/>
                <a:gd name="T41" fmla="*/ 47 h 52"/>
                <a:gd name="T42" fmla="*/ 29 w 36"/>
                <a:gd name="T43" fmla="*/ 48 h 52"/>
                <a:gd name="T44" fmla="*/ 25 w 36"/>
                <a:gd name="T45" fmla="*/ 50 h 52"/>
                <a:gd name="T46" fmla="*/ 22 w 36"/>
                <a:gd name="T47" fmla="*/ 52 h 52"/>
                <a:gd name="T48" fmla="*/ 17 w 36"/>
                <a:gd name="T49" fmla="*/ 52 h 52"/>
                <a:gd name="T50" fmla="*/ 12 w 36"/>
                <a:gd name="T51" fmla="*/ 52 h 52"/>
                <a:gd name="T52" fmla="*/ 9 w 36"/>
                <a:gd name="T53" fmla="*/ 50 h 52"/>
                <a:gd name="T54" fmla="*/ 5 w 36"/>
                <a:gd name="T55" fmla="*/ 47 h 52"/>
                <a:gd name="T56" fmla="*/ 4 w 36"/>
                <a:gd name="T57" fmla="*/ 43 h 52"/>
                <a:gd name="T58" fmla="*/ 2 w 36"/>
                <a:gd name="T59" fmla="*/ 40 h 52"/>
                <a:gd name="T60" fmla="*/ 0 w 36"/>
                <a:gd name="T61" fmla="*/ 36 h 52"/>
                <a:gd name="T62" fmla="*/ 0 w 36"/>
                <a:gd name="T63" fmla="*/ 31 h 52"/>
                <a:gd name="T64" fmla="*/ 0 w 36"/>
                <a:gd name="T65" fmla="*/ 26 h 52"/>
                <a:gd name="T66" fmla="*/ 7 w 36"/>
                <a:gd name="T67" fmla="*/ 29 h 52"/>
                <a:gd name="T68" fmla="*/ 7 w 36"/>
                <a:gd name="T69" fmla="*/ 34 h 52"/>
                <a:gd name="T70" fmla="*/ 9 w 36"/>
                <a:gd name="T71" fmla="*/ 38 h 52"/>
                <a:gd name="T72" fmla="*/ 10 w 36"/>
                <a:gd name="T73" fmla="*/ 43 h 52"/>
                <a:gd name="T74" fmla="*/ 14 w 36"/>
                <a:gd name="T75" fmla="*/ 47 h 52"/>
                <a:gd name="T76" fmla="*/ 19 w 36"/>
                <a:gd name="T77" fmla="*/ 47 h 52"/>
                <a:gd name="T78" fmla="*/ 24 w 36"/>
                <a:gd name="T79" fmla="*/ 45 h 52"/>
                <a:gd name="T80" fmla="*/ 27 w 36"/>
                <a:gd name="T81" fmla="*/ 41 h 52"/>
                <a:gd name="T82" fmla="*/ 29 w 36"/>
                <a:gd name="T83" fmla="*/ 38 h 52"/>
                <a:gd name="T84" fmla="*/ 29 w 36"/>
                <a:gd name="T85" fmla="*/ 33 h 52"/>
                <a:gd name="T86" fmla="*/ 29 w 36"/>
                <a:gd name="T87" fmla="*/ 28 h 52"/>
                <a:gd name="T88" fmla="*/ 29 w 36"/>
                <a:gd name="T89" fmla="*/ 22 h 52"/>
                <a:gd name="T90" fmla="*/ 29 w 36"/>
                <a:gd name="T91" fmla="*/ 17 h 52"/>
                <a:gd name="T92" fmla="*/ 27 w 36"/>
                <a:gd name="T93" fmla="*/ 14 h 52"/>
                <a:gd name="T94" fmla="*/ 25 w 36"/>
                <a:gd name="T95" fmla="*/ 10 h 52"/>
                <a:gd name="T96" fmla="*/ 24 w 36"/>
                <a:gd name="T97" fmla="*/ 7 h 52"/>
                <a:gd name="T98" fmla="*/ 19 w 36"/>
                <a:gd name="T99" fmla="*/ 5 h 52"/>
                <a:gd name="T100" fmla="*/ 15 w 36"/>
                <a:gd name="T101" fmla="*/ 7 h 52"/>
                <a:gd name="T102" fmla="*/ 12 w 36"/>
                <a:gd name="T103" fmla="*/ 9 h 52"/>
                <a:gd name="T104" fmla="*/ 9 w 36"/>
                <a:gd name="T105" fmla="*/ 10 h 52"/>
                <a:gd name="T106" fmla="*/ 9 w 36"/>
                <a:gd name="T107" fmla="*/ 15 h 52"/>
                <a:gd name="T108" fmla="*/ 7 w 36"/>
                <a:gd name="T109" fmla="*/ 19 h 52"/>
                <a:gd name="T110" fmla="*/ 7 w 36"/>
                <a:gd name="T111" fmla="*/ 24 h 5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6"/>
                <a:gd name="T169" fmla="*/ 0 h 52"/>
                <a:gd name="T170" fmla="*/ 36 w 36"/>
                <a:gd name="T171" fmla="*/ 52 h 5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6" h="52">
                  <a:moveTo>
                    <a:pt x="0" y="26"/>
                  </a:moveTo>
                  <a:lnTo>
                    <a:pt x="0" y="24"/>
                  </a:lnTo>
                  <a:lnTo>
                    <a:pt x="0" y="22"/>
                  </a:lnTo>
                  <a:lnTo>
                    <a:pt x="0" y="21"/>
                  </a:lnTo>
                  <a:lnTo>
                    <a:pt x="0" y="19"/>
                  </a:lnTo>
                  <a:lnTo>
                    <a:pt x="0" y="17"/>
                  </a:lnTo>
                  <a:lnTo>
                    <a:pt x="0" y="15"/>
                  </a:lnTo>
                  <a:lnTo>
                    <a:pt x="2" y="15"/>
                  </a:lnTo>
                  <a:lnTo>
                    <a:pt x="2" y="14"/>
                  </a:lnTo>
                  <a:lnTo>
                    <a:pt x="2" y="12"/>
                  </a:lnTo>
                  <a:lnTo>
                    <a:pt x="2" y="10"/>
                  </a:lnTo>
                  <a:lnTo>
                    <a:pt x="4" y="10"/>
                  </a:lnTo>
                  <a:lnTo>
                    <a:pt x="4" y="9"/>
                  </a:lnTo>
                  <a:lnTo>
                    <a:pt x="4" y="7"/>
                  </a:lnTo>
                  <a:lnTo>
                    <a:pt x="5" y="7"/>
                  </a:lnTo>
                  <a:lnTo>
                    <a:pt x="5" y="5"/>
                  </a:lnTo>
                  <a:lnTo>
                    <a:pt x="7" y="5"/>
                  </a:lnTo>
                  <a:lnTo>
                    <a:pt x="7" y="3"/>
                  </a:lnTo>
                  <a:lnTo>
                    <a:pt x="9" y="3"/>
                  </a:lnTo>
                  <a:lnTo>
                    <a:pt x="10" y="2"/>
                  </a:lnTo>
                  <a:lnTo>
                    <a:pt x="12" y="2"/>
                  </a:lnTo>
                  <a:lnTo>
                    <a:pt x="14" y="2"/>
                  </a:lnTo>
                  <a:lnTo>
                    <a:pt x="15" y="2"/>
                  </a:lnTo>
                  <a:lnTo>
                    <a:pt x="15" y="0"/>
                  </a:lnTo>
                  <a:lnTo>
                    <a:pt x="17" y="0"/>
                  </a:lnTo>
                  <a:lnTo>
                    <a:pt x="19" y="0"/>
                  </a:lnTo>
                  <a:lnTo>
                    <a:pt x="20" y="0"/>
                  </a:lnTo>
                  <a:lnTo>
                    <a:pt x="20" y="2"/>
                  </a:lnTo>
                  <a:lnTo>
                    <a:pt x="22" y="2"/>
                  </a:lnTo>
                  <a:lnTo>
                    <a:pt x="24" y="2"/>
                  </a:lnTo>
                  <a:lnTo>
                    <a:pt x="25" y="2"/>
                  </a:lnTo>
                  <a:lnTo>
                    <a:pt x="27" y="3"/>
                  </a:lnTo>
                  <a:lnTo>
                    <a:pt x="29" y="3"/>
                  </a:lnTo>
                  <a:lnTo>
                    <a:pt x="29" y="5"/>
                  </a:lnTo>
                  <a:lnTo>
                    <a:pt x="31" y="5"/>
                  </a:lnTo>
                  <a:lnTo>
                    <a:pt x="31" y="7"/>
                  </a:lnTo>
                  <a:lnTo>
                    <a:pt x="32" y="7"/>
                  </a:lnTo>
                  <a:lnTo>
                    <a:pt x="32" y="9"/>
                  </a:lnTo>
                  <a:lnTo>
                    <a:pt x="32" y="10"/>
                  </a:lnTo>
                  <a:lnTo>
                    <a:pt x="34" y="10"/>
                  </a:lnTo>
                  <a:lnTo>
                    <a:pt x="34" y="12"/>
                  </a:lnTo>
                  <a:lnTo>
                    <a:pt x="34" y="14"/>
                  </a:lnTo>
                  <a:lnTo>
                    <a:pt x="36" y="15"/>
                  </a:lnTo>
                  <a:lnTo>
                    <a:pt x="36" y="17"/>
                  </a:lnTo>
                  <a:lnTo>
                    <a:pt x="36" y="19"/>
                  </a:lnTo>
                  <a:lnTo>
                    <a:pt x="36" y="21"/>
                  </a:lnTo>
                  <a:lnTo>
                    <a:pt x="36" y="22"/>
                  </a:lnTo>
                  <a:lnTo>
                    <a:pt x="36" y="24"/>
                  </a:lnTo>
                  <a:lnTo>
                    <a:pt x="36" y="26"/>
                  </a:lnTo>
                  <a:lnTo>
                    <a:pt x="36" y="28"/>
                  </a:lnTo>
                  <a:lnTo>
                    <a:pt x="36" y="29"/>
                  </a:lnTo>
                  <a:lnTo>
                    <a:pt x="36" y="31"/>
                  </a:lnTo>
                  <a:lnTo>
                    <a:pt x="36" y="33"/>
                  </a:lnTo>
                  <a:lnTo>
                    <a:pt x="36" y="34"/>
                  </a:lnTo>
                  <a:lnTo>
                    <a:pt x="36" y="36"/>
                  </a:lnTo>
                  <a:lnTo>
                    <a:pt x="36" y="38"/>
                  </a:lnTo>
                  <a:lnTo>
                    <a:pt x="34" y="38"/>
                  </a:lnTo>
                  <a:lnTo>
                    <a:pt x="34" y="40"/>
                  </a:lnTo>
                  <a:lnTo>
                    <a:pt x="34" y="41"/>
                  </a:lnTo>
                  <a:lnTo>
                    <a:pt x="34" y="43"/>
                  </a:lnTo>
                  <a:lnTo>
                    <a:pt x="32" y="43"/>
                  </a:lnTo>
                  <a:lnTo>
                    <a:pt x="32" y="45"/>
                  </a:lnTo>
                  <a:lnTo>
                    <a:pt x="32" y="47"/>
                  </a:lnTo>
                  <a:lnTo>
                    <a:pt x="31" y="47"/>
                  </a:lnTo>
                  <a:lnTo>
                    <a:pt x="31" y="48"/>
                  </a:lnTo>
                  <a:lnTo>
                    <a:pt x="29" y="48"/>
                  </a:lnTo>
                  <a:lnTo>
                    <a:pt x="29" y="50"/>
                  </a:lnTo>
                  <a:lnTo>
                    <a:pt x="27" y="50"/>
                  </a:lnTo>
                  <a:lnTo>
                    <a:pt x="25" y="50"/>
                  </a:lnTo>
                  <a:lnTo>
                    <a:pt x="25" y="52"/>
                  </a:lnTo>
                  <a:lnTo>
                    <a:pt x="24" y="52"/>
                  </a:lnTo>
                  <a:lnTo>
                    <a:pt x="22" y="52"/>
                  </a:lnTo>
                  <a:lnTo>
                    <a:pt x="20" y="52"/>
                  </a:lnTo>
                  <a:lnTo>
                    <a:pt x="19" y="52"/>
                  </a:lnTo>
                  <a:lnTo>
                    <a:pt x="17" y="52"/>
                  </a:lnTo>
                  <a:lnTo>
                    <a:pt x="15" y="52"/>
                  </a:lnTo>
                  <a:lnTo>
                    <a:pt x="14" y="52"/>
                  </a:lnTo>
                  <a:lnTo>
                    <a:pt x="12" y="52"/>
                  </a:lnTo>
                  <a:lnTo>
                    <a:pt x="10" y="52"/>
                  </a:lnTo>
                  <a:lnTo>
                    <a:pt x="10" y="50"/>
                  </a:lnTo>
                  <a:lnTo>
                    <a:pt x="9" y="50"/>
                  </a:lnTo>
                  <a:lnTo>
                    <a:pt x="7" y="48"/>
                  </a:lnTo>
                  <a:lnTo>
                    <a:pt x="5" y="48"/>
                  </a:lnTo>
                  <a:lnTo>
                    <a:pt x="5" y="47"/>
                  </a:lnTo>
                  <a:lnTo>
                    <a:pt x="4" y="47"/>
                  </a:lnTo>
                  <a:lnTo>
                    <a:pt x="4" y="45"/>
                  </a:lnTo>
                  <a:lnTo>
                    <a:pt x="4" y="43"/>
                  </a:lnTo>
                  <a:lnTo>
                    <a:pt x="2" y="43"/>
                  </a:lnTo>
                  <a:lnTo>
                    <a:pt x="2" y="41"/>
                  </a:lnTo>
                  <a:lnTo>
                    <a:pt x="2" y="40"/>
                  </a:lnTo>
                  <a:lnTo>
                    <a:pt x="2" y="38"/>
                  </a:lnTo>
                  <a:lnTo>
                    <a:pt x="0" y="38"/>
                  </a:lnTo>
                  <a:lnTo>
                    <a:pt x="0" y="36"/>
                  </a:lnTo>
                  <a:lnTo>
                    <a:pt x="0" y="34"/>
                  </a:lnTo>
                  <a:lnTo>
                    <a:pt x="0" y="33"/>
                  </a:lnTo>
                  <a:lnTo>
                    <a:pt x="0" y="31"/>
                  </a:lnTo>
                  <a:lnTo>
                    <a:pt x="0" y="29"/>
                  </a:lnTo>
                  <a:lnTo>
                    <a:pt x="0" y="28"/>
                  </a:lnTo>
                  <a:lnTo>
                    <a:pt x="0" y="26"/>
                  </a:lnTo>
                  <a:close/>
                  <a:moveTo>
                    <a:pt x="7" y="26"/>
                  </a:moveTo>
                  <a:lnTo>
                    <a:pt x="7" y="28"/>
                  </a:lnTo>
                  <a:lnTo>
                    <a:pt x="7" y="29"/>
                  </a:lnTo>
                  <a:lnTo>
                    <a:pt x="7" y="31"/>
                  </a:lnTo>
                  <a:lnTo>
                    <a:pt x="7" y="33"/>
                  </a:lnTo>
                  <a:lnTo>
                    <a:pt x="7" y="34"/>
                  </a:lnTo>
                  <a:lnTo>
                    <a:pt x="7" y="36"/>
                  </a:lnTo>
                  <a:lnTo>
                    <a:pt x="7" y="38"/>
                  </a:lnTo>
                  <a:lnTo>
                    <a:pt x="9" y="38"/>
                  </a:lnTo>
                  <a:lnTo>
                    <a:pt x="9" y="40"/>
                  </a:lnTo>
                  <a:lnTo>
                    <a:pt x="9" y="41"/>
                  </a:lnTo>
                  <a:lnTo>
                    <a:pt x="10" y="43"/>
                  </a:lnTo>
                  <a:lnTo>
                    <a:pt x="10" y="45"/>
                  </a:lnTo>
                  <a:lnTo>
                    <a:pt x="12" y="45"/>
                  </a:lnTo>
                  <a:lnTo>
                    <a:pt x="14" y="47"/>
                  </a:lnTo>
                  <a:lnTo>
                    <a:pt x="15" y="47"/>
                  </a:lnTo>
                  <a:lnTo>
                    <a:pt x="17" y="47"/>
                  </a:lnTo>
                  <a:lnTo>
                    <a:pt x="19" y="47"/>
                  </a:lnTo>
                  <a:lnTo>
                    <a:pt x="20" y="47"/>
                  </a:lnTo>
                  <a:lnTo>
                    <a:pt x="22" y="47"/>
                  </a:lnTo>
                  <a:lnTo>
                    <a:pt x="24" y="45"/>
                  </a:lnTo>
                  <a:lnTo>
                    <a:pt x="25" y="45"/>
                  </a:lnTo>
                  <a:lnTo>
                    <a:pt x="25" y="43"/>
                  </a:lnTo>
                  <a:lnTo>
                    <a:pt x="27" y="41"/>
                  </a:lnTo>
                  <a:lnTo>
                    <a:pt x="27" y="40"/>
                  </a:lnTo>
                  <a:lnTo>
                    <a:pt x="27" y="38"/>
                  </a:lnTo>
                  <a:lnTo>
                    <a:pt x="29" y="38"/>
                  </a:lnTo>
                  <a:lnTo>
                    <a:pt x="29" y="36"/>
                  </a:lnTo>
                  <a:lnTo>
                    <a:pt x="29" y="34"/>
                  </a:lnTo>
                  <a:lnTo>
                    <a:pt x="29" y="33"/>
                  </a:lnTo>
                  <a:lnTo>
                    <a:pt x="29" y="31"/>
                  </a:lnTo>
                  <a:lnTo>
                    <a:pt x="29" y="29"/>
                  </a:lnTo>
                  <a:lnTo>
                    <a:pt x="29" y="28"/>
                  </a:lnTo>
                  <a:lnTo>
                    <a:pt x="29" y="26"/>
                  </a:lnTo>
                  <a:lnTo>
                    <a:pt x="29" y="24"/>
                  </a:lnTo>
                  <a:lnTo>
                    <a:pt x="29" y="22"/>
                  </a:lnTo>
                  <a:lnTo>
                    <a:pt x="29" y="21"/>
                  </a:lnTo>
                  <a:lnTo>
                    <a:pt x="29" y="19"/>
                  </a:lnTo>
                  <a:lnTo>
                    <a:pt x="29" y="17"/>
                  </a:lnTo>
                  <a:lnTo>
                    <a:pt x="29" y="15"/>
                  </a:lnTo>
                  <a:lnTo>
                    <a:pt x="27" y="15"/>
                  </a:lnTo>
                  <a:lnTo>
                    <a:pt x="27" y="14"/>
                  </a:lnTo>
                  <a:lnTo>
                    <a:pt x="27" y="12"/>
                  </a:lnTo>
                  <a:lnTo>
                    <a:pt x="27" y="10"/>
                  </a:lnTo>
                  <a:lnTo>
                    <a:pt x="25" y="10"/>
                  </a:lnTo>
                  <a:lnTo>
                    <a:pt x="25" y="9"/>
                  </a:lnTo>
                  <a:lnTo>
                    <a:pt x="24" y="9"/>
                  </a:lnTo>
                  <a:lnTo>
                    <a:pt x="24" y="7"/>
                  </a:lnTo>
                  <a:lnTo>
                    <a:pt x="22" y="7"/>
                  </a:lnTo>
                  <a:lnTo>
                    <a:pt x="20" y="7"/>
                  </a:lnTo>
                  <a:lnTo>
                    <a:pt x="19" y="5"/>
                  </a:lnTo>
                  <a:lnTo>
                    <a:pt x="17" y="5"/>
                  </a:lnTo>
                  <a:lnTo>
                    <a:pt x="15" y="5"/>
                  </a:lnTo>
                  <a:lnTo>
                    <a:pt x="15" y="7"/>
                  </a:lnTo>
                  <a:lnTo>
                    <a:pt x="14" y="7"/>
                  </a:lnTo>
                  <a:lnTo>
                    <a:pt x="12" y="7"/>
                  </a:lnTo>
                  <a:lnTo>
                    <a:pt x="12" y="9"/>
                  </a:lnTo>
                  <a:lnTo>
                    <a:pt x="10" y="9"/>
                  </a:lnTo>
                  <a:lnTo>
                    <a:pt x="10" y="10"/>
                  </a:lnTo>
                  <a:lnTo>
                    <a:pt x="9" y="10"/>
                  </a:lnTo>
                  <a:lnTo>
                    <a:pt x="9" y="12"/>
                  </a:lnTo>
                  <a:lnTo>
                    <a:pt x="9" y="14"/>
                  </a:lnTo>
                  <a:lnTo>
                    <a:pt x="9" y="15"/>
                  </a:lnTo>
                  <a:lnTo>
                    <a:pt x="7" y="15"/>
                  </a:lnTo>
                  <a:lnTo>
                    <a:pt x="7" y="17"/>
                  </a:lnTo>
                  <a:lnTo>
                    <a:pt x="7" y="19"/>
                  </a:lnTo>
                  <a:lnTo>
                    <a:pt x="7" y="21"/>
                  </a:lnTo>
                  <a:lnTo>
                    <a:pt x="7" y="22"/>
                  </a:lnTo>
                  <a:lnTo>
                    <a:pt x="7" y="24"/>
                  </a:lnTo>
                  <a:lnTo>
                    <a:pt x="7" y="26"/>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300" name="Freeform 230"/>
            <p:cNvSpPr>
              <a:spLocks/>
            </p:cNvSpPr>
            <p:nvPr/>
          </p:nvSpPr>
          <p:spPr bwMode="auto">
            <a:xfrm>
              <a:off x="651" y="3777"/>
              <a:ext cx="20" cy="52"/>
            </a:xfrm>
            <a:custGeom>
              <a:avLst/>
              <a:gdLst>
                <a:gd name="T0" fmla="*/ 20 w 20"/>
                <a:gd name="T1" fmla="*/ 52 h 52"/>
                <a:gd name="T2" fmla="*/ 14 w 20"/>
                <a:gd name="T3" fmla="*/ 52 h 52"/>
                <a:gd name="T4" fmla="*/ 14 w 20"/>
                <a:gd name="T5" fmla="*/ 13 h 52"/>
                <a:gd name="T6" fmla="*/ 12 w 20"/>
                <a:gd name="T7" fmla="*/ 13 h 52"/>
                <a:gd name="T8" fmla="*/ 12 w 20"/>
                <a:gd name="T9" fmla="*/ 14 h 52"/>
                <a:gd name="T10" fmla="*/ 10 w 20"/>
                <a:gd name="T11" fmla="*/ 14 h 52"/>
                <a:gd name="T12" fmla="*/ 10 w 20"/>
                <a:gd name="T13" fmla="*/ 16 h 52"/>
                <a:gd name="T14" fmla="*/ 9 w 20"/>
                <a:gd name="T15" fmla="*/ 16 h 52"/>
                <a:gd name="T16" fmla="*/ 7 w 20"/>
                <a:gd name="T17" fmla="*/ 16 h 52"/>
                <a:gd name="T18" fmla="*/ 7 w 20"/>
                <a:gd name="T19" fmla="*/ 18 h 52"/>
                <a:gd name="T20" fmla="*/ 5 w 20"/>
                <a:gd name="T21" fmla="*/ 18 h 52"/>
                <a:gd name="T22" fmla="*/ 4 w 20"/>
                <a:gd name="T23" fmla="*/ 18 h 52"/>
                <a:gd name="T24" fmla="*/ 4 w 20"/>
                <a:gd name="T25" fmla="*/ 19 h 52"/>
                <a:gd name="T26" fmla="*/ 2 w 20"/>
                <a:gd name="T27" fmla="*/ 19 h 52"/>
                <a:gd name="T28" fmla="*/ 0 w 20"/>
                <a:gd name="T29" fmla="*/ 19 h 52"/>
                <a:gd name="T30" fmla="*/ 0 w 20"/>
                <a:gd name="T31" fmla="*/ 14 h 52"/>
                <a:gd name="T32" fmla="*/ 2 w 20"/>
                <a:gd name="T33" fmla="*/ 14 h 52"/>
                <a:gd name="T34" fmla="*/ 2 w 20"/>
                <a:gd name="T35" fmla="*/ 13 h 52"/>
                <a:gd name="T36" fmla="*/ 4 w 20"/>
                <a:gd name="T37" fmla="*/ 13 h 52"/>
                <a:gd name="T38" fmla="*/ 5 w 20"/>
                <a:gd name="T39" fmla="*/ 13 h 52"/>
                <a:gd name="T40" fmla="*/ 5 w 20"/>
                <a:gd name="T41" fmla="*/ 11 h 52"/>
                <a:gd name="T42" fmla="*/ 7 w 20"/>
                <a:gd name="T43" fmla="*/ 11 h 52"/>
                <a:gd name="T44" fmla="*/ 7 w 20"/>
                <a:gd name="T45" fmla="*/ 9 h 52"/>
                <a:gd name="T46" fmla="*/ 9 w 20"/>
                <a:gd name="T47" fmla="*/ 9 h 52"/>
                <a:gd name="T48" fmla="*/ 10 w 20"/>
                <a:gd name="T49" fmla="*/ 7 h 52"/>
                <a:gd name="T50" fmla="*/ 12 w 20"/>
                <a:gd name="T51" fmla="*/ 7 h 52"/>
                <a:gd name="T52" fmla="*/ 12 w 20"/>
                <a:gd name="T53" fmla="*/ 6 h 52"/>
                <a:gd name="T54" fmla="*/ 14 w 20"/>
                <a:gd name="T55" fmla="*/ 6 h 52"/>
                <a:gd name="T56" fmla="*/ 14 w 20"/>
                <a:gd name="T57" fmla="*/ 4 h 52"/>
                <a:gd name="T58" fmla="*/ 15 w 20"/>
                <a:gd name="T59" fmla="*/ 4 h 52"/>
                <a:gd name="T60" fmla="*/ 15 w 20"/>
                <a:gd name="T61" fmla="*/ 2 h 52"/>
                <a:gd name="T62" fmla="*/ 15 w 20"/>
                <a:gd name="T63" fmla="*/ 0 h 52"/>
                <a:gd name="T64" fmla="*/ 20 w 20"/>
                <a:gd name="T65" fmla="*/ 0 h 52"/>
                <a:gd name="T66" fmla="*/ 20 w 20"/>
                <a:gd name="T67" fmla="*/ 52 h 5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20"/>
                <a:gd name="T103" fmla="*/ 0 h 52"/>
                <a:gd name="T104" fmla="*/ 20 w 20"/>
                <a:gd name="T105" fmla="*/ 52 h 52"/>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20" h="52">
                  <a:moveTo>
                    <a:pt x="20" y="52"/>
                  </a:moveTo>
                  <a:lnTo>
                    <a:pt x="14" y="52"/>
                  </a:lnTo>
                  <a:lnTo>
                    <a:pt x="14" y="13"/>
                  </a:lnTo>
                  <a:lnTo>
                    <a:pt x="12" y="13"/>
                  </a:lnTo>
                  <a:lnTo>
                    <a:pt x="12" y="14"/>
                  </a:lnTo>
                  <a:lnTo>
                    <a:pt x="10" y="14"/>
                  </a:lnTo>
                  <a:lnTo>
                    <a:pt x="10" y="16"/>
                  </a:lnTo>
                  <a:lnTo>
                    <a:pt x="9" y="16"/>
                  </a:lnTo>
                  <a:lnTo>
                    <a:pt x="7" y="16"/>
                  </a:lnTo>
                  <a:lnTo>
                    <a:pt x="7" y="18"/>
                  </a:lnTo>
                  <a:lnTo>
                    <a:pt x="5" y="18"/>
                  </a:lnTo>
                  <a:lnTo>
                    <a:pt x="4" y="18"/>
                  </a:lnTo>
                  <a:lnTo>
                    <a:pt x="4" y="19"/>
                  </a:lnTo>
                  <a:lnTo>
                    <a:pt x="2" y="19"/>
                  </a:lnTo>
                  <a:lnTo>
                    <a:pt x="0" y="19"/>
                  </a:lnTo>
                  <a:lnTo>
                    <a:pt x="0" y="14"/>
                  </a:lnTo>
                  <a:lnTo>
                    <a:pt x="2" y="14"/>
                  </a:lnTo>
                  <a:lnTo>
                    <a:pt x="2" y="13"/>
                  </a:lnTo>
                  <a:lnTo>
                    <a:pt x="4" y="13"/>
                  </a:lnTo>
                  <a:lnTo>
                    <a:pt x="5" y="13"/>
                  </a:lnTo>
                  <a:lnTo>
                    <a:pt x="5" y="11"/>
                  </a:lnTo>
                  <a:lnTo>
                    <a:pt x="7" y="11"/>
                  </a:lnTo>
                  <a:lnTo>
                    <a:pt x="7" y="9"/>
                  </a:lnTo>
                  <a:lnTo>
                    <a:pt x="9" y="9"/>
                  </a:lnTo>
                  <a:lnTo>
                    <a:pt x="10" y="7"/>
                  </a:lnTo>
                  <a:lnTo>
                    <a:pt x="12" y="7"/>
                  </a:lnTo>
                  <a:lnTo>
                    <a:pt x="12" y="6"/>
                  </a:lnTo>
                  <a:lnTo>
                    <a:pt x="14" y="6"/>
                  </a:lnTo>
                  <a:lnTo>
                    <a:pt x="14" y="4"/>
                  </a:lnTo>
                  <a:lnTo>
                    <a:pt x="15" y="4"/>
                  </a:lnTo>
                  <a:lnTo>
                    <a:pt x="15" y="2"/>
                  </a:lnTo>
                  <a:lnTo>
                    <a:pt x="15" y="0"/>
                  </a:lnTo>
                  <a:lnTo>
                    <a:pt x="20" y="0"/>
                  </a:lnTo>
                  <a:lnTo>
                    <a:pt x="20" y="52"/>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301" name="Freeform 231"/>
            <p:cNvSpPr>
              <a:spLocks/>
            </p:cNvSpPr>
            <p:nvPr/>
          </p:nvSpPr>
          <p:spPr bwMode="auto">
            <a:xfrm>
              <a:off x="1952" y="2914"/>
              <a:ext cx="555" cy="879"/>
            </a:xfrm>
            <a:custGeom>
              <a:avLst/>
              <a:gdLst>
                <a:gd name="T0" fmla="*/ 0 w 555"/>
                <a:gd name="T1" fmla="*/ 0 h 879"/>
                <a:gd name="T2" fmla="*/ 555 w 555"/>
                <a:gd name="T3" fmla="*/ 241 h 879"/>
                <a:gd name="T4" fmla="*/ 555 w 555"/>
                <a:gd name="T5" fmla="*/ 879 h 879"/>
                <a:gd name="T6" fmla="*/ 0 w 555"/>
                <a:gd name="T7" fmla="*/ 637 h 879"/>
                <a:gd name="T8" fmla="*/ 0 w 555"/>
                <a:gd name="T9" fmla="*/ 0 h 879"/>
                <a:gd name="T10" fmla="*/ 0 60000 65536"/>
                <a:gd name="T11" fmla="*/ 0 60000 65536"/>
                <a:gd name="T12" fmla="*/ 0 60000 65536"/>
                <a:gd name="T13" fmla="*/ 0 60000 65536"/>
                <a:gd name="T14" fmla="*/ 0 60000 65536"/>
                <a:gd name="T15" fmla="*/ 0 w 555"/>
                <a:gd name="T16" fmla="*/ 0 h 879"/>
                <a:gd name="T17" fmla="*/ 555 w 555"/>
                <a:gd name="T18" fmla="*/ 879 h 879"/>
              </a:gdLst>
              <a:ahLst/>
              <a:cxnLst>
                <a:cxn ang="T10">
                  <a:pos x="T0" y="T1"/>
                </a:cxn>
                <a:cxn ang="T11">
                  <a:pos x="T2" y="T3"/>
                </a:cxn>
                <a:cxn ang="T12">
                  <a:pos x="T4" y="T5"/>
                </a:cxn>
                <a:cxn ang="T13">
                  <a:pos x="T6" y="T7"/>
                </a:cxn>
                <a:cxn ang="T14">
                  <a:pos x="T8" y="T9"/>
                </a:cxn>
              </a:cxnLst>
              <a:rect l="T15" t="T16" r="T17" b="T18"/>
              <a:pathLst>
                <a:path w="555" h="879">
                  <a:moveTo>
                    <a:pt x="0" y="0"/>
                  </a:moveTo>
                  <a:lnTo>
                    <a:pt x="555" y="241"/>
                  </a:lnTo>
                  <a:lnTo>
                    <a:pt x="555" y="879"/>
                  </a:lnTo>
                  <a:lnTo>
                    <a:pt x="0" y="637"/>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302" name="Freeform 232"/>
            <p:cNvSpPr>
              <a:spLocks/>
            </p:cNvSpPr>
            <p:nvPr/>
          </p:nvSpPr>
          <p:spPr bwMode="auto">
            <a:xfrm>
              <a:off x="1952" y="2914"/>
              <a:ext cx="555" cy="879"/>
            </a:xfrm>
            <a:custGeom>
              <a:avLst/>
              <a:gdLst>
                <a:gd name="T0" fmla="*/ 0 w 555"/>
                <a:gd name="T1" fmla="*/ 0 h 879"/>
                <a:gd name="T2" fmla="*/ 555 w 555"/>
                <a:gd name="T3" fmla="*/ 241 h 879"/>
                <a:gd name="T4" fmla="*/ 555 w 555"/>
                <a:gd name="T5" fmla="*/ 879 h 879"/>
                <a:gd name="T6" fmla="*/ 0 w 555"/>
                <a:gd name="T7" fmla="*/ 637 h 879"/>
                <a:gd name="T8" fmla="*/ 0 w 555"/>
                <a:gd name="T9" fmla="*/ 0 h 879"/>
                <a:gd name="T10" fmla="*/ 0 60000 65536"/>
                <a:gd name="T11" fmla="*/ 0 60000 65536"/>
                <a:gd name="T12" fmla="*/ 0 60000 65536"/>
                <a:gd name="T13" fmla="*/ 0 60000 65536"/>
                <a:gd name="T14" fmla="*/ 0 60000 65536"/>
                <a:gd name="T15" fmla="*/ 0 w 555"/>
                <a:gd name="T16" fmla="*/ 0 h 879"/>
                <a:gd name="T17" fmla="*/ 555 w 555"/>
                <a:gd name="T18" fmla="*/ 879 h 879"/>
              </a:gdLst>
              <a:ahLst/>
              <a:cxnLst>
                <a:cxn ang="T10">
                  <a:pos x="T0" y="T1"/>
                </a:cxn>
                <a:cxn ang="T11">
                  <a:pos x="T2" y="T3"/>
                </a:cxn>
                <a:cxn ang="T12">
                  <a:pos x="T4" y="T5"/>
                </a:cxn>
                <a:cxn ang="T13">
                  <a:pos x="T6" y="T7"/>
                </a:cxn>
                <a:cxn ang="T14">
                  <a:pos x="T8" y="T9"/>
                </a:cxn>
              </a:cxnLst>
              <a:rect l="T15" t="T16" r="T17" b="T18"/>
              <a:pathLst>
                <a:path w="555" h="879">
                  <a:moveTo>
                    <a:pt x="0" y="0"/>
                  </a:moveTo>
                  <a:lnTo>
                    <a:pt x="555" y="241"/>
                  </a:lnTo>
                  <a:lnTo>
                    <a:pt x="555" y="879"/>
                  </a:lnTo>
                  <a:lnTo>
                    <a:pt x="0" y="637"/>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303" name="Freeform 233"/>
            <p:cNvSpPr>
              <a:spLocks/>
            </p:cNvSpPr>
            <p:nvPr/>
          </p:nvSpPr>
          <p:spPr bwMode="auto">
            <a:xfrm>
              <a:off x="1952" y="2914"/>
              <a:ext cx="138" cy="220"/>
            </a:xfrm>
            <a:custGeom>
              <a:avLst/>
              <a:gdLst>
                <a:gd name="T0" fmla="*/ 0 w 138"/>
                <a:gd name="T1" fmla="*/ 0 h 220"/>
                <a:gd name="T2" fmla="*/ 138 w 138"/>
                <a:gd name="T3" fmla="*/ 61 h 220"/>
                <a:gd name="T4" fmla="*/ 138 w 138"/>
                <a:gd name="T5" fmla="*/ 220 h 220"/>
                <a:gd name="T6" fmla="*/ 0 w 138"/>
                <a:gd name="T7" fmla="*/ 160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1"/>
                  </a:lnTo>
                  <a:lnTo>
                    <a:pt x="138" y="220"/>
                  </a:lnTo>
                  <a:lnTo>
                    <a:pt x="0" y="160"/>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304" name="Freeform 234"/>
            <p:cNvSpPr>
              <a:spLocks/>
            </p:cNvSpPr>
            <p:nvPr/>
          </p:nvSpPr>
          <p:spPr bwMode="auto">
            <a:xfrm>
              <a:off x="1952" y="2914"/>
              <a:ext cx="138" cy="220"/>
            </a:xfrm>
            <a:custGeom>
              <a:avLst/>
              <a:gdLst>
                <a:gd name="T0" fmla="*/ 0 w 138"/>
                <a:gd name="T1" fmla="*/ 0 h 220"/>
                <a:gd name="T2" fmla="*/ 138 w 138"/>
                <a:gd name="T3" fmla="*/ 61 h 220"/>
                <a:gd name="T4" fmla="*/ 138 w 138"/>
                <a:gd name="T5" fmla="*/ 220 h 220"/>
                <a:gd name="T6" fmla="*/ 0 w 138"/>
                <a:gd name="T7" fmla="*/ 160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1"/>
                  </a:lnTo>
                  <a:lnTo>
                    <a:pt x="138" y="220"/>
                  </a:lnTo>
                  <a:lnTo>
                    <a:pt x="0" y="160"/>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305" name="Freeform 235"/>
            <p:cNvSpPr>
              <a:spLocks/>
            </p:cNvSpPr>
            <p:nvPr/>
          </p:nvSpPr>
          <p:spPr bwMode="auto">
            <a:xfrm>
              <a:off x="1952" y="3074"/>
              <a:ext cx="138" cy="219"/>
            </a:xfrm>
            <a:custGeom>
              <a:avLst/>
              <a:gdLst>
                <a:gd name="T0" fmla="*/ 0 w 138"/>
                <a:gd name="T1" fmla="*/ 0 h 219"/>
                <a:gd name="T2" fmla="*/ 138 w 138"/>
                <a:gd name="T3" fmla="*/ 60 h 219"/>
                <a:gd name="T4" fmla="*/ 138 w 138"/>
                <a:gd name="T5" fmla="*/ 219 h 219"/>
                <a:gd name="T6" fmla="*/ 0 w 138"/>
                <a:gd name="T7" fmla="*/ 159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60"/>
                  </a:lnTo>
                  <a:lnTo>
                    <a:pt x="138" y="219"/>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306" name="Freeform 236"/>
            <p:cNvSpPr>
              <a:spLocks/>
            </p:cNvSpPr>
            <p:nvPr/>
          </p:nvSpPr>
          <p:spPr bwMode="auto">
            <a:xfrm>
              <a:off x="1952" y="3074"/>
              <a:ext cx="138" cy="219"/>
            </a:xfrm>
            <a:custGeom>
              <a:avLst/>
              <a:gdLst>
                <a:gd name="T0" fmla="*/ 0 w 138"/>
                <a:gd name="T1" fmla="*/ 0 h 219"/>
                <a:gd name="T2" fmla="*/ 138 w 138"/>
                <a:gd name="T3" fmla="*/ 60 h 219"/>
                <a:gd name="T4" fmla="*/ 138 w 138"/>
                <a:gd name="T5" fmla="*/ 219 h 219"/>
                <a:gd name="T6" fmla="*/ 0 w 138"/>
                <a:gd name="T7" fmla="*/ 159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60"/>
                  </a:lnTo>
                  <a:lnTo>
                    <a:pt x="138" y="219"/>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307" name="Freeform 237"/>
            <p:cNvSpPr>
              <a:spLocks/>
            </p:cNvSpPr>
            <p:nvPr/>
          </p:nvSpPr>
          <p:spPr bwMode="auto">
            <a:xfrm>
              <a:off x="1952" y="3233"/>
              <a:ext cx="138" cy="219"/>
            </a:xfrm>
            <a:custGeom>
              <a:avLst/>
              <a:gdLst>
                <a:gd name="T0" fmla="*/ 0 w 138"/>
                <a:gd name="T1" fmla="*/ 0 h 219"/>
                <a:gd name="T2" fmla="*/ 138 w 138"/>
                <a:gd name="T3" fmla="*/ 60 h 219"/>
                <a:gd name="T4" fmla="*/ 138 w 138"/>
                <a:gd name="T5" fmla="*/ 219 h 219"/>
                <a:gd name="T6" fmla="*/ 0 w 138"/>
                <a:gd name="T7" fmla="*/ 159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60"/>
                  </a:lnTo>
                  <a:lnTo>
                    <a:pt x="138" y="219"/>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308" name="Freeform 238"/>
            <p:cNvSpPr>
              <a:spLocks/>
            </p:cNvSpPr>
            <p:nvPr/>
          </p:nvSpPr>
          <p:spPr bwMode="auto">
            <a:xfrm>
              <a:off x="1952" y="3233"/>
              <a:ext cx="138" cy="219"/>
            </a:xfrm>
            <a:custGeom>
              <a:avLst/>
              <a:gdLst>
                <a:gd name="T0" fmla="*/ 0 w 138"/>
                <a:gd name="T1" fmla="*/ 0 h 219"/>
                <a:gd name="T2" fmla="*/ 138 w 138"/>
                <a:gd name="T3" fmla="*/ 60 h 219"/>
                <a:gd name="T4" fmla="*/ 138 w 138"/>
                <a:gd name="T5" fmla="*/ 219 h 219"/>
                <a:gd name="T6" fmla="*/ 0 w 138"/>
                <a:gd name="T7" fmla="*/ 159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60"/>
                  </a:lnTo>
                  <a:lnTo>
                    <a:pt x="138" y="219"/>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309" name="Freeform 239"/>
            <p:cNvSpPr>
              <a:spLocks/>
            </p:cNvSpPr>
            <p:nvPr/>
          </p:nvSpPr>
          <p:spPr bwMode="auto">
            <a:xfrm>
              <a:off x="1952" y="3392"/>
              <a:ext cx="138" cy="219"/>
            </a:xfrm>
            <a:custGeom>
              <a:avLst/>
              <a:gdLst>
                <a:gd name="T0" fmla="*/ 0 w 138"/>
                <a:gd name="T1" fmla="*/ 0 h 219"/>
                <a:gd name="T2" fmla="*/ 138 w 138"/>
                <a:gd name="T3" fmla="*/ 60 h 219"/>
                <a:gd name="T4" fmla="*/ 138 w 138"/>
                <a:gd name="T5" fmla="*/ 219 h 219"/>
                <a:gd name="T6" fmla="*/ 0 w 138"/>
                <a:gd name="T7" fmla="*/ 159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60"/>
                  </a:lnTo>
                  <a:lnTo>
                    <a:pt x="138" y="219"/>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310" name="Freeform 240"/>
            <p:cNvSpPr>
              <a:spLocks/>
            </p:cNvSpPr>
            <p:nvPr/>
          </p:nvSpPr>
          <p:spPr bwMode="auto">
            <a:xfrm>
              <a:off x="1952" y="3392"/>
              <a:ext cx="138" cy="219"/>
            </a:xfrm>
            <a:custGeom>
              <a:avLst/>
              <a:gdLst>
                <a:gd name="T0" fmla="*/ 0 w 138"/>
                <a:gd name="T1" fmla="*/ 0 h 219"/>
                <a:gd name="T2" fmla="*/ 138 w 138"/>
                <a:gd name="T3" fmla="*/ 60 h 219"/>
                <a:gd name="T4" fmla="*/ 138 w 138"/>
                <a:gd name="T5" fmla="*/ 219 h 219"/>
                <a:gd name="T6" fmla="*/ 0 w 138"/>
                <a:gd name="T7" fmla="*/ 159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60"/>
                  </a:lnTo>
                  <a:lnTo>
                    <a:pt x="138" y="219"/>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311" name="Freeform 241"/>
            <p:cNvSpPr>
              <a:spLocks/>
            </p:cNvSpPr>
            <p:nvPr/>
          </p:nvSpPr>
          <p:spPr bwMode="auto">
            <a:xfrm>
              <a:off x="2090" y="2975"/>
              <a:ext cx="140" cy="220"/>
            </a:xfrm>
            <a:custGeom>
              <a:avLst/>
              <a:gdLst>
                <a:gd name="T0" fmla="*/ 0 w 140"/>
                <a:gd name="T1" fmla="*/ 0 h 220"/>
                <a:gd name="T2" fmla="*/ 140 w 140"/>
                <a:gd name="T3" fmla="*/ 60 h 220"/>
                <a:gd name="T4" fmla="*/ 140 w 140"/>
                <a:gd name="T5" fmla="*/ 220 h 220"/>
                <a:gd name="T6" fmla="*/ 0 w 140"/>
                <a:gd name="T7" fmla="*/ 159 h 220"/>
                <a:gd name="T8" fmla="*/ 0 w 140"/>
                <a:gd name="T9" fmla="*/ 0 h 220"/>
                <a:gd name="T10" fmla="*/ 0 60000 65536"/>
                <a:gd name="T11" fmla="*/ 0 60000 65536"/>
                <a:gd name="T12" fmla="*/ 0 60000 65536"/>
                <a:gd name="T13" fmla="*/ 0 60000 65536"/>
                <a:gd name="T14" fmla="*/ 0 60000 65536"/>
                <a:gd name="T15" fmla="*/ 0 w 140"/>
                <a:gd name="T16" fmla="*/ 0 h 220"/>
                <a:gd name="T17" fmla="*/ 140 w 140"/>
                <a:gd name="T18" fmla="*/ 220 h 220"/>
              </a:gdLst>
              <a:ahLst/>
              <a:cxnLst>
                <a:cxn ang="T10">
                  <a:pos x="T0" y="T1"/>
                </a:cxn>
                <a:cxn ang="T11">
                  <a:pos x="T2" y="T3"/>
                </a:cxn>
                <a:cxn ang="T12">
                  <a:pos x="T4" y="T5"/>
                </a:cxn>
                <a:cxn ang="T13">
                  <a:pos x="T6" y="T7"/>
                </a:cxn>
                <a:cxn ang="T14">
                  <a:pos x="T8" y="T9"/>
                </a:cxn>
              </a:cxnLst>
              <a:rect l="T15" t="T16" r="T17" b="T18"/>
              <a:pathLst>
                <a:path w="140" h="220">
                  <a:moveTo>
                    <a:pt x="0" y="0"/>
                  </a:moveTo>
                  <a:lnTo>
                    <a:pt x="140" y="60"/>
                  </a:lnTo>
                  <a:lnTo>
                    <a:pt x="140"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312" name="Freeform 242"/>
            <p:cNvSpPr>
              <a:spLocks/>
            </p:cNvSpPr>
            <p:nvPr/>
          </p:nvSpPr>
          <p:spPr bwMode="auto">
            <a:xfrm>
              <a:off x="2090" y="2975"/>
              <a:ext cx="140" cy="220"/>
            </a:xfrm>
            <a:custGeom>
              <a:avLst/>
              <a:gdLst>
                <a:gd name="T0" fmla="*/ 0 w 140"/>
                <a:gd name="T1" fmla="*/ 0 h 220"/>
                <a:gd name="T2" fmla="*/ 140 w 140"/>
                <a:gd name="T3" fmla="*/ 60 h 220"/>
                <a:gd name="T4" fmla="*/ 140 w 140"/>
                <a:gd name="T5" fmla="*/ 220 h 220"/>
                <a:gd name="T6" fmla="*/ 0 w 140"/>
                <a:gd name="T7" fmla="*/ 159 h 220"/>
                <a:gd name="T8" fmla="*/ 0 w 140"/>
                <a:gd name="T9" fmla="*/ 0 h 220"/>
                <a:gd name="T10" fmla="*/ 0 60000 65536"/>
                <a:gd name="T11" fmla="*/ 0 60000 65536"/>
                <a:gd name="T12" fmla="*/ 0 60000 65536"/>
                <a:gd name="T13" fmla="*/ 0 60000 65536"/>
                <a:gd name="T14" fmla="*/ 0 60000 65536"/>
                <a:gd name="T15" fmla="*/ 0 w 140"/>
                <a:gd name="T16" fmla="*/ 0 h 220"/>
                <a:gd name="T17" fmla="*/ 140 w 140"/>
                <a:gd name="T18" fmla="*/ 220 h 220"/>
              </a:gdLst>
              <a:ahLst/>
              <a:cxnLst>
                <a:cxn ang="T10">
                  <a:pos x="T0" y="T1"/>
                </a:cxn>
                <a:cxn ang="T11">
                  <a:pos x="T2" y="T3"/>
                </a:cxn>
                <a:cxn ang="T12">
                  <a:pos x="T4" y="T5"/>
                </a:cxn>
                <a:cxn ang="T13">
                  <a:pos x="T6" y="T7"/>
                </a:cxn>
                <a:cxn ang="T14">
                  <a:pos x="T8" y="T9"/>
                </a:cxn>
              </a:cxnLst>
              <a:rect l="T15" t="T16" r="T17" b="T18"/>
              <a:pathLst>
                <a:path w="140" h="220">
                  <a:moveTo>
                    <a:pt x="0" y="0"/>
                  </a:moveTo>
                  <a:lnTo>
                    <a:pt x="140" y="60"/>
                  </a:lnTo>
                  <a:lnTo>
                    <a:pt x="140"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313" name="Freeform 243"/>
            <p:cNvSpPr>
              <a:spLocks/>
            </p:cNvSpPr>
            <p:nvPr/>
          </p:nvSpPr>
          <p:spPr bwMode="auto">
            <a:xfrm>
              <a:off x="2090" y="3134"/>
              <a:ext cx="140" cy="220"/>
            </a:xfrm>
            <a:custGeom>
              <a:avLst/>
              <a:gdLst>
                <a:gd name="T0" fmla="*/ 0 w 140"/>
                <a:gd name="T1" fmla="*/ 0 h 220"/>
                <a:gd name="T2" fmla="*/ 140 w 140"/>
                <a:gd name="T3" fmla="*/ 61 h 220"/>
                <a:gd name="T4" fmla="*/ 140 w 140"/>
                <a:gd name="T5" fmla="*/ 220 h 220"/>
                <a:gd name="T6" fmla="*/ 0 w 140"/>
                <a:gd name="T7" fmla="*/ 159 h 220"/>
                <a:gd name="T8" fmla="*/ 0 w 140"/>
                <a:gd name="T9" fmla="*/ 0 h 220"/>
                <a:gd name="T10" fmla="*/ 0 60000 65536"/>
                <a:gd name="T11" fmla="*/ 0 60000 65536"/>
                <a:gd name="T12" fmla="*/ 0 60000 65536"/>
                <a:gd name="T13" fmla="*/ 0 60000 65536"/>
                <a:gd name="T14" fmla="*/ 0 60000 65536"/>
                <a:gd name="T15" fmla="*/ 0 w 140"/>
                <a:gd name="T16" fmla="*/ 0 h 220"/>
                <a:gd name="T17" fmla="*/ 140 w 140"/>
                <a:gd name="T18" fmla="*/ 220 h 220"/>
              </a:gdLst>
              <a:ahLst/>
              <a:cxnLst>
                <a:cxn ang="T10">
                  <a:pos x="T0" y="T1"/>
                </a:cxn>
                <a:cxn ang="T11">
                  <a:pos x="T2" y="T3"/>
                </a:cxn>
                <a:cxn ang="T12">
                  <a:pos x="T4" y="T5"/>
                </a:cxn>
                <a:cxn ang="T13">
                  <a:pos x="T6" y="T7"/>
                </a:cxn>
                <a:cxn ang="T14">
                  <a:pos x="T8" y="T9"/>
                </a:cxn>
              </a:cxnLst>
              <a:rect l="T15" t="T16" r="T17" b="T18"/>
              <a:pathLst>
                <a:path w="140" h="220">
                  <a:moveTo>
                    <a:pt x="0" y="0"/>
                  </a:moveTo>
                  <a:lnTo>
                    <a:pt x="140" y="61"/>
                  </a:lnTo>
                  <a:lnTo>
                    <a:pt x="140"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314" name="Freeform 244"/>
            <p:cNvSpPr>
              <a:spLocks/>
            </p:cNvSpPr>
            <p:nvPr/>
          </p:nvSpPr>
          <p:spPr bwMode="auto">
            <a:xfrm>
              <a:off x="2090" y="3134"/>
              <a:ext cx="140" cy="220"/>
            </a:xfrm>
            <a:custGeom>
              <a:avLst/>
              <a:gdLst>
                <a:gd name="T0" fmla="*/ 0 w 140"/>
                <a:gd name="T1" fmla="*/ 0 h 220"/>
                <a:gd name="T2" fmla="*/ 140 w 140"/>
                <a:gd name="T3" fmla="*/ 61 h 220"/>
                <a:gd name="T4" fmla="*/ 140 w 140"/>
                <a:gd name="T5" fmla="*/ 220 h 220"/>
                <a:gd name="T6" fmla="*/ 0 w 140"/>
                <a:gd name="T7" fmla="*/ 159 h 220"/>
                <a:gd name="T8" fmla="*/ 0 w 140"/>
                <a:gd name="T9" fmla="*/ 0 h 220"/>
                <a:gd name="T10" fmla="*/ 0 60000 65536"/>
                <a:gd name="T11" fmla="*/ 0 60000 65536"/>
                <a:gd name="T12" fmla="*/ 0 60000 65536"/>
                <a:gd name="T13" fmla="*/ 0 60000 65536"/>
                <a:gd name="T14" fmla="*/ 0 60000 65536"/>
                <a:gd name="T15" fmla="*/ 0 w 140"/>
                <a:gd name="T16" fmla="*/ 0 h 220"/>
                <a:gd name="T17" fmla="*/ 140 w 140"/>
                <a:gd name="T18" fmla="*/ 220 h 220"/>
              </a:gdLst>
              <a:ahLst/>
              <a:cxnLst>
                <a:cxn ang="T10">
                  <a:pos x="T0" y="T1"/>
                </a:cxn>
                <a:cxn ang="T11">
                  <a:pos x="T2" y="T3"/>
                </a:cxn>
                <a:cxn ang="T12">
                  <a:pos x="T4" y="T5"/>
                </a:cxn>
                <a:cxn ang="T13">
                  <a:pos x="T6" y="T7"/>
                </a:cxn>
                <a:cxn ang="T14">
                  <a:pos x="T8" y="T9"/>
                </a:cxn>
              </a:cxnLst>
              <a:rect l="T15" t="T16" r="T17" b="T18"/>
              <a:pathLst>
                <a:path w="140" h="220">
                  <a:moveTo>
                    <a:pt x="0" y="0"/>
                  </a:moveTo>
                  <a:lnTo>
                    <a:pt x="140" y="61"/>
                  </a:lnTo>
                  <a:lnTo>
                    <a:pt x="140"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315" name="Freeform 245"/>
            <p:cNvSpPr>
              <a:spLocks/>
            </p:cNvSpPr>
            <p:nvPr/>
          </p:nvSpPr>
          <p:spPr bwMode="auto">
            <a:xfrm>
              <a:off x="2090" y="3293"/>
              <a:ext cx="140" cy="220"/>
            </a:xfrm>
            <a:custGeom>
              <a:avLst/>
              <a:gdLst>
                <a:gd name="T0" fmla="*/ 0 w 140"/>
                <a:gd name="T1" fmla="*/ 0 h 220"/>
                <a:gd name="T2" fmla="*/ 140 w 140"/>
                <a:gd name="T3" fmla="*/ 61 h 220"/>
                <a:gd name="T4" fmla="*/ 140 w 140"/>
                <a:gd name="T5" fmla="*/ 220 h 220"/>
                <a:gd name="T6" fmla="*/ 0 w 140"/>
                <a:gd name="T7" fmla="*/ 159 h 220"/>
                <a:gd name="T8" fmla="*/ 0 w 140"/>
                <a:gd name="T9" fmla="*/ 0 h 220"/>
                <a:gd name="T10" fmla="*/ 0 60000 65536"/>
                <a:gd name="T11" fmla="*/ 0 60000 65536"/>
                <a:gd name="T12" fmla="*/ 0 60000 65536"/>
                <a:gd name="T13" fmla="*/ 0 60000 65536"/>
                <a:gd name="T14" fmla="*/ 0 60000 65536"/>
                <a:gd name="T15" fmla="*/ 0 w 140"/>
                <a:gd name="T16" fmla="*/ 0 h 220"/>
                <a:gd name="T17" fmla="*/ 140 w 140"/>
                <a:gd name="T18" fmla="*/ 220 h 220"/>
              </a:gdLst>
              <a:ahLst/>
              <a:cxnLst>
                <a:cxn ang="T10">
                  <a:pos x="T0" y="T1"/>
                </a:cxn>
                <a:cxn ang="T11">
                  <a:pos x="T2" y="T3"/>
                </a:cxn>
                <a:cxn ang="T12">
                  <a:pos x="T4" y="T5"/>
                </a:cxn>
                <a:cxn ang="T13">
                  <a:pos x="T6" y="T7"/>
                </a:cxn>
                <a:cxn ang="T14">
                  <a:pos x="T8" y="T9"/>
                </a:cxn>
              </a:cxnLst>
              <a:rect l="T15" t="T16" r="T17" b="T18"/>
              <a:pathLst>
                <a:path w="140" h="220">
                  <a:moveTo>
                    <a:pt x="0" y="0"/>
                  </a:moveTo>
                  <a:lnTo>
                    <a:pt x="140" y="61"/>
                  </a:lnTo>
                  <a:lnTo>
                    <a:pt x="140"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316" name="Freeform 246"/>
            <p:cNvSpPr>
              <a:spLocks/>
            </p:cNvSpPr>
            <p:nvPr/>
          </p:nvSpPr>
          <p:spPr bwMode="auto">
            <a:xfrm>
              <a:off x="2090" y="3293"/>
              <a:ext cx="140" cy="220"/>
            </a:xfrm>
            <a:custGeom>
              <a:avLst/>
              <a:gdLst>
                <a:gd name="T0" fmla="*/ 0 w 140"/>
                <a:gd name="T1" fmla="*/ 0 h 220"/>
                <a:gd name="T2" fmla="*/ 140 w 140"/>
                <a:gd name="T3" fmla="*/ 61 h 220"/>
                <a:gd name="T4" fmla="*/ 140 w 140"/>
                <a:gd name="T5" fmla="*/ 220 h 220"/>
                <a:gd name="T6" fmla="*/ 0 w 140"/>
                <a:gd name="T7" fmla="*/ 159 h 220"/>
                <a:gd name="T8" fmla="*/ 0 w 140"/>
                <a:gd name="T9" fmla="*/ 0 h 220"/>
                <a:gd name="T10" fmla="*/ 0 60000 65536"/>
                <a:gd name="T11" fmla="*/ 0 60000 65536"/>
                <a:gd name="T12" fmla="*/ 0 60000 65536"/>
                <a:gd name="T13" fmla="*/ 0 60000 65536"/>
                <a:gd name="T14" fmla="*/ 0 60000 65536"/>
                <a:gd name="T15" fmla="*/ 0 w 140"/>
                <a:gd name="T16" fmla="*/ 0 h 220"/>
                <a:gd name="T17" fmla="*/ 140 w 140"/>
                <a:gd name="T18" fmla="*/ 220 h 220"/>
              </a:gdLst>
              <a:ahLst/>
              <a:cxnLst>
                <a:cxn ang="T10">
                  <a:pos x="T0" y="T1"/>
                </a:cxn>
                <a:cxn ang="T11">
                  <a:pos x="T2" y="T3"/>
                </a:cxn>
                <a:cxn ang="T12">
                  <a:pos x="T4" y="T5"/>
                </a:cxn>
                <a:cxn ang="T13">
                  <a:pos x="T6" y="T7"/>
                </a:cxn>
                <a:cxn ang="T14">
                  <a:pos x="T8" y="T9"/>
                </a:cxn>
              </a:cxnLst>
              <a:rect l="T15" t="T16" r="T17" b="T18"/>
              <a:pathLst>
                <a:path w="140" h="220">
                  <a:moveTo>
                    <a:pt x="0" y="0"/>
                  </a:moveTo>
                  <a:lnTo>
                    <a:pt x="140" y="61"/>
                  </a:lnTo>
                  <a:lnTo>
                    <a:pt x="140"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317" name="Freeform 247"/>
            <p:cNvSpPr>
              <a:spLocks/>
            </p:cNvSpPr>
            <p:nvPr/>
          </p:nvSpPr>
          <p:spPr bwMode="auto">
            <a:xfrm>
              <a:off x="2090" y="3452"/>
              <a:ext cx="140" cy="220"/>
            </a:xfrm>
            <a:custGeom>
              <a:avLst/>
              <a:gdLst>
                <a:gd name="T0" fmla="*/ 0 w 140"/>
                <a:gd name="T1" fmla="*/ 0 h 220"/>
                <a:gd name="T2" fmla="*/ 140 w 140"/>
                <a:gd name="T3" fmla="*/ 61 h 220"/>
                <a:gd name="T4" fmla="*/ 140 w 140"/>
                <a:gd name="T5" fmla="*/ 220 h 220"/>
                <a:gd name="T6" fmla="*/ 0 w 140"/>
                <a:gd name="T7" fmla="*/ 159 h 220"/>
                <a:gd name="T8" fmla="*/ 0 w 140"/>
                <a:gd name="T9" fmla="*/ 0 h 220"/>
                <a:gd name="T10" fmla="*/ 0 60000 65536"/>
                <a:gd name="T11" fmla="*/ 0 60000 65536"/>
                <a:gd name="T12" fmla="*/ 0 60000 65536"/>
                <a:gd name="T13" fmla="*/ 0 60000 65536"/>
                <a:gd name="T14" fmla="*/ 0 60000 65536"/>
                <a:gd name="T15" fmla="*/ 0 w 140"/>
                <a:gd name="T16" fmla="*/ 0 h 220"/>
                <a:gd name="T17" fmla="*/ 140 w 140"/>
                <a:gd name="T18" fmla="*/ 220 h 220"/>
              </a:gdLst>
              <a:ahLst/>
              <a:cxnLst>
                <a:cxn ang="T10">
                  <a:pos x="T0" y="T1"/>
                </a:cxn>
                <a:cxn ang="T11">
                  <a:pos x="T2" y="T3"/>
                </a:cxn>
                <a:cxn ang="T12">
                  <a:pos x="T4" y="T5"/>
                </a:cxn>
                <a:cxn ang="T13">
                  <a:pos x="T6" y="T7"/>
                </a:cxn>
                <a:cxn ang="T14">
                  <a:pos x="T8" y="T9"/>
                </a:cxn>
              </a:cxnLst>
              <a:rect l="T15" t="T16" r="T17" b="T18"/>
              <a:pathLst>
                <a:path w="140" h="220">
                  <a:moveTo>
                    <a:pt x="0" y="0"/>
                  </a:moveTo>
                  <a:lnTo>
                    <a:pt x="140" y="61"/>
                  </a:lnTo>
                  <a:lnTo>
                    <a:pt x="140"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318" name="Freeform 248"/>
            <p:cNvSpPr>
              <a:spLocks/>
            </p:cNvSpPr>
            <p:nvPr/>
          </p:nvSpPr>
          <p:spPr bwMode="auto">
            <a:xfrm>
              <a:off x="2090" y="3452"/>
              <a:ext cx="140" cy="220"/>
            </a:xfrm>
            <a:custGeom>
              <a:avLst/>
              <a:gdLst>
                <a:gd name="T0" fmla="*/ 0 w 140"/>
                <a:gd name="T1" fmla="*/ 0 h 220"/>
                <a:gd name="T2" fmla="*/ 140 w 140"/>
                <a:gd name="T3" fmla="*/ 61 h 220"/>
                <a:gd name="T4" fmla="*/ 140 w 140"/>
                <a:gd name="T5" fmla="*/ 220 h 220"/>
                <a:gd name="T6" fmla="*/ 0 w 140"/>
                <a:gd name="T7" fmla="*/ 159 h 220"/>
                <a:gd name="T8" fmla="*/ 0 w 140"/>
                <a:gd name="T9" fmla="*/ 0 h 220"/>
                <a:gd name="T10" fmla="*/ 0 60000 65536"/>
                <a:gd name="T11" fmla="*/ 0 60000 65536"/>
                <a:gd name="T12" fmla="*/ 0 60000 65536"/>
                <a:gd name="T13" fmla="*/ 0 60000 65536"/>
                <a:gd name="T14" fmla="*/ 0 60000 65536"/>
                <a:gd name="T15" fmla="*/ 0 w 140"/>
                <a:gd name="T16" fmla="*/ 0 h 220"/>
                <a:gd name="T17" fmla="*/ 140 w 140"/>
                <a:gd name="T18" fmla="*/ 220 h 220"/>
              </a:gdLst>
              <a:ahLst/>
              <a:cxnLst>
                <a:cxn ang="T10">
                  <a:pos x="T0" y="T1"/>
                </a:cxn>
                <a:cxn ang="T11">
                  <a:pos x="T2" y="T3"/>
                </a:cxn>
                <a:cxn ang="T12">
                  <a:pos x="T4" y="T5"/>
                </a:cxn>
                <a:cxn ang="T13">
                  <a:pos x="T6" y="T7"/>
                </a:cxn>
                <a:cxn ang="T14">
                  <a:pos x="T8" y="T9"/>
                </a:cxn>
              </a:cxnLst>
              <a:rect l="T15" t="T16" r="T17" b="T18"/>
              <a:pathLst>
                <a:path w="140" h="220">
                  <a:moveTo>
                    <a:pt x="0" y="0"/>
                  </a:moveTo>
                  <a:lnTo>
                    <a:pt x="140" y="61"/>
                  </a:lnTo>
                  <a:lnTo>
                    <a:pt x="140"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319" name="Freeform 249"/>
            <p:cNvSpPr>
              <a:spLocks/>
            </p:cNvSpPr>
            <p:nvPr/>
          </p:nvSpPr>
          <p:spPr bwMode="auto">
            <a:xfrm>
              <a:off x="2230" y="3035"/>
              <a:ext cx="138" cy="220"/>
            </a:xfrm>
            <a:custGeom>
              <a:avLst/>
              <a:gdLst>
                <a:gd name="T0" fmla="*/ 0 w 138"/>
                <a:gd name="T1" fmla="*/ 0 h 220"/>
                <a:gd name="T2" fmla="*/ 138 w 138"/>
                <a:gd name="T3" fmla="*/ 61 h 220"/>
                <a:gd name="T4" fmla="*/ 138 w 138"/>
                <a:gd name="T5" fmla="*/ 220 h 220"/>
                <a:gd name="T6" fmla="*/ 0 w 138"/>
                <a:gd name="T7" fmla="*/ 160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1"/>
                  </a:lnTo>
                  <a:lnTo>
                    <a:pt x="138" y="220"/>
                  </a:lnTo>
                  <a:lnTo>
                    <a:pt x="0" y="160"/>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320" name="Freeform 250"/>
            <p:cNvSpPr>
              <a:spLocks/>
            </p:cNvSpPr>
            <p:nvPr/>
          </p:nvSpPr>
          <p:spPr bwMode="auto">
            <a:xfrm>
              <a:off x="2230" y="3035"/>
              <a:ext cx="138" cy="220"/>
            </a:xfrm>
            <a:custGeom>
              <a:avLst/>
              <a:gdLst>
                <a:gd name="T0" fmla="*/ 0 w 138"/>
                <a:gd name="T1" fmla="*/ 0 h 220"/>
                <a:gd name="T2" fmla="*/ 138 w 138"/>
                <a:gd name="T3" fmla="*/ 61 h 220"/>
                <a:gd name="T4" fmla="*/ 138 w 138"/>
                <a:gd name="T5" fmla="*/ 220 h 220"/>
                <a:gd name="T6" fmla="*/ 0 w 138"/>
                <a:gd name="T7" fmla="*/ 160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1"/>
                  </a:lnTo>
                  <a:lnTo>
                    <a:pt x="138" y="220"/>
                  </a:lnTo>
                  <a:lnTo>
                    <a:pt x="0" y="160"/>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321" name="Freeform 251"/>
            <p:cNvSpPr>
              <a:spLocks/>
            </p:cNvSpPr>
            <p:nvPr/>
          </p:nvSpPr>
          <p:spPr bwMode="auto">
            <a:xfrm>
              <a:off x="2230" y="3195"/>
              <a:ext cx="138" cy="219"/>
            </a:xfrm>
            <a:custGeom>
              <a:avLst/>
              <a:gdLst>
                <a:gd name="T0" fmla="*/ 0 w 138"/>
                <a:gd name="T1" fmla="*/ 0 h 219"/>
                <a:gd name="T2" fmla="*/ 138 w 138"/>
                <a:gd name="T3" fmla="*/ 60 h 219"/>
                <a:gd name="T4" fmla="*/ 138 w 138"/>
                <a:gd name="T5" fmla="*/ 219 h 219"/>
                <a:gd name="T6" fmla="*/ 0 w 138"/>
                <a:gd name="T7" fmla="*/ 159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60"/>
                  </a:lnTo>
                  <a:lnTo>
                    <a:pt x="138" y="219"/>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322" name="Freeform 252"/>
            <p:cNvSpPr>
              <a:spLocks/>
            </p:cNvSpPr>
            <p:nvPr/>
          </p:nvSpPr>
          <p:spPr bwMode="auto">
            <a:xfrm>
              <a:off x="2230" y="3195"/>
              <a:ext cx="138" cy="219"/>
            </a:xfrm>
            <a:custGeom>
              <a:avLst/>
              <a:gdLst>
                <a:gd name="T0" fmla="*/ 0 w 138"/>
                <a:gd name="T1" fmla="*/ 0 h 219"/>
                <a:gd name="T2" fmla="*/ 138 w 138"/>
                <a:gd name="T3" fmla="*/ 60 h 219"/>
                <a:gd name="T4" fmla="*/ 138 w 138"/>
                <a:gd name="T5" fmla="*/ 219 h 219"/>
                <a:gd name="T6" fmla="*/ 0 w 138"/>
                <a:gd name="T7" fmla="*/ 159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60"/>
                  </a:lnTo>
                  <a:lnTo>
                    <a:pt x="138" y="219"/>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323" name="Freeform 253"/>
            <p:cNvSpPr>
              <a:spLocks/>
            </p:cNvSpPr>
            <p:nvPr/>
          </p:nvSpPr>
          <p:spPr bwMode="auto">
            <a:xfrm>
              <a:off x="2230" y="3354"/>
              <a:ext cx="138" cy="219"/>
            </a:xfrm>
            <a:custGeom>
              <a:avLst/>
              <a:gdLst>
                <a:gd name="T0" fmla="*/ 0 w 138"/>
                <a:gd name="T1" fmla="*/ 0 h 219"/>
                <a:gd name="T2" fmla="*/ 138 w 138"/>
                <a:gd name="T3" fmla="*/ 60 h 219"/>
                <a:gd name="T4" fmla="*/ 138 w 138"/>
                <a:gd name="T5" fmla="*/ 219 h 219"/>
                <a:gd name="T6" fmla="*/ 0 w 138"/>
                <a:gd name="T7" fmla="*/ 159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60"/>
                  </a:lnTo>
                  <a:lnTo>
                    <a:pt x="138" y="219"/>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324" name="Freeform 254"/>
            <p:cNvSpPr>
              <a:spLocks/>
            </p:cNvSpPr>
            <p:nvPr/>
          </p:nvSpPr>
          <p:spPr bwMode="auto">
            <a:xfrm>
              <a:off x="2230" y="3354"/>
              <a:ext cx="138" cy="219"/>
            </a:xfrm>
            <a:custGeom>
              <a:avLst/>
              <a:gdLst>
                <a:gd name="T0" fmla="*/ 0 w 138"/>
                <a:gd name="T1" fmla="*/ 0 h 219"/>
                <a:gd name="T2" fmla="*/ 138 w 138"/>
                <a:gd name="T3" fmla="*/ 60 h 219"/>
                <a:gd name="T4" fmla="*/ 138 w 138"/>
                <a:gd name="T5" fmla="*/ 219 h 219"/>
                <a:gd name="T6" fmla="*/ 0 w 138"/>
                <a:gd name="T7" fmla="*/ 159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60"/>
                  </a:lnTo>
                  <a:lnTo>
                    <a:pt x="138" y="219"/>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325" name="Freeform 255"/>
            <p:cNvSpPr>
              <a:spLocks/>
            </p:cNvSpPr>
            <p:nvPr/>
          </p:nvSpPr>
          <p:spPr bwMode="auto">
            <a:xfrm>
              <a:off x="2230" y="3513"/>
              <a:ext cx="138" cy="219"/>
            </a:xfrm>
            <a:custGeom>
              <a:avLst/>
              <a:gdLst>
                <a:gd name="T0" fmla="*/ 0 w 138"/>
                <a:gd name="T1" fmla="*/ 0 h 219"/>
                <a:gd name="T2" fmla="*/ 138 w 138"/>
                <a:gd name="T3" fmla="*/ 60 h 219"/>
                <a:gd name="T4" fmla="*/ 138 w 138"/>
                <a:gd name="T5" fmla="*/ 219 h 219"/>
                <a:gd name="T6" fmla="*/ 0 w 138"/>
                <a:gd name="T7" fmla="*/ 159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60"/>
                  </a:lnTo>
                  <a:lnTo>
                    <a:pt x="138" y="219"/>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326" name="Freeform 256"/>
            <p:cNvSpPr>
              <a:spLocks/>
            </p:cNvSpPr>
            <p:nvPr/>
          </p:nvSpPr>
          <p:spPr bwMode="auto">
            <a:xfrm>
              <a:off x="2230" y="3513"/>
              <a:ext cx="138" cy="219"/>
            </a:xfrm>
            <a:custGeom>
              <a:avLst/>
              <a:gdLst>
                <a:gd name="T0" fmla="*/ 0 w 138"/>
                <a:gd name="T1" fmla="*/ 0 h 219"/>
                <a:gd name="T2" fmla="*/ 138 w 138"/>
                <a:gd name="T3" fmla="*/ 60 h 219"/>
                <a:gd name="T4" fmla="*/ 138 w 138"/>
                <a:gd name="T5" fmla="*/ 219 h 219"/>
                <a:gd name="T6" fmla="*/ 0 w 138"/>
                <a:gd name="T7" fmla="*/ 159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60"/>
                  </a:lnTo>
                  <a:lnTo>
                    <a:pt x="138" y="219"/>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327" name="Freeform 257"/>
            <p:cNvSpPr>
              <a:spLocks/>
            </p:cNvSpPr>
            <p:nvPr/>
          </p:nvSpPr>
          <p:spPr bwMode="auto">
            <a:xfrm>
              <a:off x="2368" y="3096"/>
              <a:ext cx="139" cy="220"/>
            </a:xfrm>
            <a:custGeom>
              <a:avLst/>
              <a:gdLst>
                <a:gd name="T0" fmla="*/ 0 w 139"/>
                <a:gd name="T1" fmla="*/ 0 h 220"/>
                <a:gd name="T2" fmla="*/ 139 w 139"/>
                <a:gd name="T3" fmla="*/ 59 h 220"/>
                <a:gd name="T4" fmla="*/ 139 w 139"/>
                <a:gd name="T5" fmla="*/ 220 h 220"/>
                <a:gd name="T6" fmla="*/ 0 w 139"/>
                <a:gd name="T7" fmla="*/ 159 h 220"/>
                <a:gd name="T8" fmla="*/ 0 w 139"/>
                <a:gd name="T9" fmla="*/ 0 h 220"/>
                <a:gd name="T10" fmla="*/ 0 60000 65536"/>
                <a:gd name="T11" fmla="*/ 0 60000 65536"/>
                <a:gd name="T12" fmla="*/ 0 60000 65536"/>
                <a:gd name="T13" fmla="*/ 0 60000 65536"/>
                <a:gd name="T14" fmla="*/ 0 60000 65536"/>
                <a:gd name="T15" fmla="*/ 0 w 139"/>
                <a:gd name="T16" fmla="*/ 0 h 220"/>
                <a:gd name="T17" fmla="*/ 139 w 139"/>
                <a:gd name="T18" fmla="*/ 220 h 220"/>
              </a:gdLst>
              <a:ahLst/>
              <a:cxnLst>
                <a:cxn ang="T10">
                  <a:pos x="T0" y="T1"/>
                </a:cxn>
                <a:cxn ang="T11">
                  <a:pos x="T2" y="T3"/>
                </a:cxn>
                <a:cxn ang="T12">
                  <a:pos x="T4" y="T5"/>
                </a:cxn>
                <a:cxn ang="T13">
                  <a:pos x="T6" y="T7"/>
                </a:cxn>
                <a:cxn ang="T14">
                  <a:pos x="T8" y="T9"/>
                </a:cxn>
              </a:cxnLst>
              <a:rect l="T15" t="T16" r="T17" b="T18"/>
              <a:pathLst>
                <a:path w="139" h="220">
                  <a:moveTo>
                    <a:pt x="0" y="0"/>
                  </a:moveTo>
                  <a:lnTo>
                    <a:pt x="139" y="59"/>
                  </a:lnTo>
                  <a:lnTo>
                    <a:pt x="139"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328" name="Freeform 258"/>
            <p:cNvSpPr>
              <a:spLocks/>
            </p:cNvSpPr>
            <p:nvPr/>
          </p:nvSpPr>
          <p:spPr bwMode="auto">
            <a:xfrm>
              <a:off x="2368" y="3096"/>
              <a:ext cx="139" cy="220"/>
            </a:xfrm>
            <a:custGeom>
              <a:avLst/>
              <a:gdLst>
                <a:gd name="T0" fmla="*/ 0 w 139"/>
                <a:gd name="T1" fmla="*/ 0 h 220"/>
                <a:gd name="T2" fmla="*/ 139 w 139"/>
                <a:gd name="T3" fmla="*/ 59 h 220"/>
                <a:gd name="T4" fmla="*/ 139 w 139"/>
                <a:gd name="T5" fmla="*/ 220 h 220"/>
                <a:gd name="T6" fmla="*/ 0 w 139"/>
                <a:gd name="T7" fmla="*/ 159 h 220"/>
                <a:gd name="T8" fmla="*/ 0 w 139"/>
                <a:gd name="T9" fmla="*/ 0 h 220"/>
                <a:gd name="T10" fmla="*/ 0 60000 65536"/>
                <a:gd name="T11" fmla="*/ 0 60000 65536"/>
                <a:gd name="T12" fmla="*/ 0 60000 65536"/>
                <a:gd name="T13" fmla="*/ 0 60000 65536"/>
                <a:gd name="T14" fmla="*/ 0 60000 65536"/>
                <a:gd name="T15" fmla="*/ 0 w 139"/>
                <a:gd name="T16" fmla="*/ 0 h 220"/>
                <a:gd name="T17" fmla="*/ 139 w 139"/>
                <a:gd name="T18" fmla="*/ 220 h 220"/>
              </a:gdLst>
              <a:ahLst/>
              <a:cxnLst>
                <a:cxn ang="T10">
                  <a:pos x="T0" y="T1"/>
                </a:cxn>
                <a:cxn ang="T11">
                  <a:pos x="T2" y="T3"/>
                </a:cxn>
                <a:cxn ang="T12">
                  <a:pos x="T4" y="T5"/>
                </a:cxn>
                <a:cxn ang="T13">
                  <a:pos x="T6" y="T7"/>
                </a:cxn>
                <a:cxn ang="T14">
                  <a:pos x="T8" y="T9"/>
                </a:cxn>
              </a:cxnLst>
              <a:rect l="T15" t="T16" r="T17" b="T18"/>
              <a:pathLst>
                <a:path w="139" h="220">
                  <a:moveTo>
                    <a:pt x="0" y="0"/>
                  </a:moveTo>
                  <a:lnTo>
                    <a:pt x="139" y="59"/>
                  </a:lnTo>
                  <a:lnTo>
                    <a:pt x="139"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329" name="Freeform 259"/>
            <p:cNvSpPr>
              <a:spLocks/>
            </p:cNvSpPr>
            <p:nvPr/>
          </p:nvSpPr>
          <p:spPr bwMode="auto">
            <a:xfrm>
              <a:off x="2368" y="3255"/>
              <a:ext cx="139" cy="220"/>
            </a:xfrm>
            <a:custGeom>
              <a:avLst/>
              <a:gdLst>
                <a:gd name="T0" fmla="*/ 0 w 139"/>
                <a:gd name="T1" fmla="*/ 0 h 220"/>
                <a:gd name="T2" fmla="*/ 139 w 139"/>
                <a:gd name="T3" fmla="*/ 61 h 220"/>
                <a:gd name="T4" fmla="*/ 139 w 139"/>
                <a:gd name="T5" fmla="*/ 220 h 220"/>
                <a:gd name="T6" fmla="*/ 0 w 139"/>
                <a:gd name="T7" fmla="*/ 159 h 220"/>
                <a:gd name="T8" fmla="*/ 0 w 139"/>
                <a:gd name="T9" fmla="*/ 0 h 220"/>
                <a:gd name="T10" fmla="*/ 0 60000 65536"/>
                <a:gd name="T11" fmla="*/ 0 60000 65536"/>
                <a:gd name="T12" fmla="*/ 0 60000 65536"/>
                <a:gd name="T13" fmla="*/ 0 60000 65536"/>
                <a:gd name="T14" fmla="*/ 0 60000 65536"/>
                <a:gd name="T15" fmla="*/ 0 w 139"/>
                <a:gd name="T16" fmla="*/ 0 h 220"/>
                <a:gd name="T17" fmla="*/ 139 w 139"/>
                <a:gd name="T18" fmla="*/ 220 h 220"/>
              </a:gdLst>
              <a:ahLst/>
              <a:cxnLst>
                <a:cxn ang="T10">
                  <a:pos x="T0" y="T1"/>
                </a:cxn>
                <a:cxn ang="T11">
                  <a:pos x="T2" y="T3"/>
                </a:cxn>
                <a:cxn ang="T12">
                  <a:pos x="T4" y="T5"/>
                </a:cxn>
                <a:cxn ang="T13">
                  <a:pos x="T6" y="T7"/>
                </a:cxn>
                <a:cxn ang="T14">
                  <a:pos x="T8" y="T9"/>
                </a:cxn>
              </a:cxnLst>
              <a:rect l="T15" t="T16" r="T17" b="T18"/>
              <a:pathLst>
                <a:path w="139" h="220">
                  <a:moveTo>
                    <a:pt x="0" y="0"/>
                  </a:moveTo>
                  <a:lnTo>
                    <a:pt x="139" y="61"/>
                  </a:lnTo>
                  <a:lnTo>
                    <a:pt x="139"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330" name="Freeform 260"/>
            <p:cNvSpPr>
              <a:spLocks/>
            </p:cNvSpPr>
            <p:nvPr/>
          </p:nvSpPr>
          <p:spPr bwMode="auto">
            <a:xfrm>
              <a:off x="2368" y="3255"/>
              <a:ext cx="139" cy="220"/>
            </a:xfrm>
            <a:custGeom>
              <a:avLst/>
              <a:gdLst>
                <a:gd name="T0" fmla="*/ 0 w 139"/>
                <a:gd name="T1" fmla="*/ 0 h 220"/>
                <a:gd name="T2" fmla="*/ 139 w 139"/>
                <a:gd name="T3" fmla="*/ 61 h 220"/>
                <a:gd name="T4" fmla="*/ 139 w 139"/>
                <a:gd name="T5" fmla="*/ 220 h 220"/>
                <a:gd name="T6" fmla="*/ 0 w 139"/>
                <a:gd name="T7" fmla="*/ 159 h 220"/>
                <a:gd name="T8" fmla="*/ 0 w 139"/>
                <a:gd name="T9" fmla="*/ 0 h 220"/>
                <a:gd name="T10" fmla="*/ 0 60000 65536"/>
                <a:gd name="T11" fmla="*/ 0 60000 65536"/>
                <a:gd name="T12" fmla="*/ 0 60000 65536"/>
                <a:gd name="T13" fmla="*/ 0 60000 65536"/>
                <a:gd name="T14" fmla="*/ 0 60000 65536"/>
                <a:gd name="T15" fmla="*/ 0 w 139"/>
                <a:gd name="T16" fmla="*/ 0 h 220"/>
                <a:gd name="T17" fmla="*/ 139 w 139"/>
                <a:gd name="T18" fmla="*/ 220 h 220"/>
              </a:gdLst>
              <a:ahLst/>
              <a:cxnLst>
                <a:cxn ang="T10">
                  <a:pos x="T0" y="T1"/>
                </a:cxn>
                <a:cxn ang="T11">
                  <a:pos x="T2" y="T3"/>
                </a:cxn>
                <a:cxn ang="T12">
                  <a:pos x="T4" y="T5"/>
                </a:cxn>
                <a:cxn ang="T13">
                  <a:pos x="T6" y="T7"/>
                </a:cxn>
                <a:cxn ang="T14">
                  <a:pos x="T8" y="T9"/>
                </a:cxn>
              </a:cxnLst>
              <a:rect l="T15" t="T16" r="T17" b="T18"/>
              <a:pathLst>
                <a:path w="139" h="220">
                  <a:moveTo>
                    <a:pt x="0" y="0"/>
                  </a:moveTo>
                  <a:lnTo>
                    <a:pt x="139" y="61"/>
                  </a:lnTo>
                  <a:lnTo>
                    <a:pt x="139"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331" name="Freeform 261"/>
            <p:cNvSpPr>
              <a:spLocks/>
            </p:cNvSpPr>
            <p:nvPr/>
          </p:nvSpPr>
          <p:spPr bwMode="auto">
            <a:xfrm>
              <a:off x="2368" y="3414"/>
              <a:ext cx="139" cy="220"/>
            </a:xfrm>
            <a:custGeom>
              <a:avLst/>
              <a:gdLst>
                <a:gd name="T0" fmla="*/ 0 w 139"/>
                <a:gd name="T1" fmla="*/ 0 h 220"/>
                <a:gd name="T2" fmla="*/ 139 w 139"/>
                <a:gd name="T3" fmla="*/ 61 h 220"/>
                <a:gd name="T4" fmla="*/ 139 w 139"/>
                <a:gd name="T5" fmla="*/ 220 h 220"/>
                <a:gd name="T6" fmla="*/ 0 w 139"/>
                <a:gd name="T7" fmla="*/ 159 h 220"/>
                <a:gd name="T8" fmla="*/ 0 w 139"/>
                <a:gd name="T9" fmla="*/ 0 h 220"/>
                <a:gd name="T10" fmla="*/ 0 60000 65536"/>
                <a:gd name="T11" fmla="*/ 0 60000 65536"/>
                <a:gd name="T12" fmla="*/ 0 60000 65536"/>
                <a:gd name="T13" fmla="*/ 0 60000 65536"/>
                <a:gd name="T14" fmla="*/ 0 60000 65536"/>
                <a:gd name="T15" fmla="*/ 0 w 139"/>
                <a:gd name="T16" fmla="*/ 0 h 220"/>
                <a:gd name="T17" fmla="*/ 139 w 139"/>
                <a:gd name="T18" fmla="*/ 220 h 220"/>
              </a:gdLst>
              <a:ahLst/>
              <a:cxnLst>
                <a:cxn ang="T10">
                  <a:pos x="T0" y="T1"/>
                </a:cxn>
                <a:cxn ang="T11">
                  <a:pos x="T2" y="T3"/>
                </a:cxn>
                <a:cxn ang="T12">
                  <a:pos x="T4" y="T5"/>
                </a:cxn>
                <a:cxn ang="T13">
                  <a:pos x="T6" y="T7"/>
                </a:cxn>
                <a:cxn ang="T14">
                  <a:pos x="T8" y="T9"/>
                </a:cxn>
              </a:cxnLst>
              <a:rect l="T15" t="T16" r="T17" b="T18"/>
              <a:pathLst>
                <a:path w="139" h="220">
                  <a:moveTo>
                    <a:pt x="0" y="0"/>
                  </a:moveTo>
                  <a:lnTo>
                    <a:pt x="139" y="61"/>
                  </a:lnTo>
                  <a:lnTo>
                    <a:pt x="139"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332" name="Freeform 262"/>
            <p:cNvSpPr>
              <a:spLocks/>
            </p:cNvSpPr>
            <p:nvPr/>
          </p:nvSpPr>
          <p:spPr bwMode="auto">
            <a:xfrm>
              <a:off x="2368" y="3414"/>
              <a:ext cx="139" cy="220"/>
            </a:xfrm>
            <a:custGeom>
              <a:avLst/>
              <a:gdLst>
                <a:gd name="T0" fmla="*/ 0 w 139"/>
                <a:gd name="T1" fmla="*/ 0 h 220"/>
                <a:gd name="T2" fmla="*/ 139 w 139"/>
                <a:gd name="T3" fmla="*/ 61 h 220"/>
                <a:gd name="T4" fmla="*/ 139 w 139"/>
                <a:gd name="T5" fmla="*/ 220 h 220"/>
                <a:gd name="T6" fmla="*/ 0 w 139"/>
                <a:gd name="T7" fmla="*/ 159 h 220"/>
                <a:gd name="T8" fmla="*/ 0 w 139"/>
                <a:gd name="T9" fmla="*/ 0 h 220"/>
                <a:gd name="T10" fmla="*/ 0 60000 65536"/>
                <a:gd name="T11" fmla="*/ 0 60000 65536"/>
                <a:gd name="T12" fmla="*/ 0 60000 65536"/>
                <a:gd name="T13" fmla="*/ 0 60000 65536"/>
                <a:gd name="T14" fmla="*/ 0 60000 65536"/>
                <a:gd name="T15" fmla="*/ 0 w 139"/>
                <a:gd name="T16" fmla="*/ 0 h 220"/>
                <a:gd name="T17" fmla="*/ 139 w 139"/>
                <a:gd name="T18" fmla="*/ 220 h 220"/>
              </a:gdLst>
              <a:ahLst/>
              <a:cxnLst>
                <a:cxn ang="T10">
                  <a:pos x="T0" y="T1"/>
                </a:cxn>
                <a:cxn ang="T11">
                  <a:pos x="T2" y="T3"/>
                </a:cxn>
                <a:cxn ang="T12">
                  <a:pos x="T4" y="T5"/>
                </a:cxn>
                <a:cxn ang="T13">
                  <a:pos x="T6" y="T7"/>
                </a:cxn>
                <a:cxn ang="T14">
                  <a:pos x="T8" y="T9"/>
                </a:cxn>
              </a:cxnLst>
              <a:rect l="T15" t="T16" r="T17" b="T18"/>
              <a:pathLst>
                <a:path w="139" h="220">
                  <a:moveTo>
                    <a:pt x="0" y="0"/>
                  </a:moveTo>
                  <a:lnTo>
                    <a:pt x="139" y="61"/>
                  </a:lnTo>
                  <a:lnTo>
                    <a:pt x="139"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333" name="Freeform 263"/>
            <p:cNvSpPr>
              <a:spLocks/>
            </p:cNvSpPr>
            <p:nvPr/>
          </p:nvSpPr>
          <p:spPr bwMode="auto">
            <a:xfrm>
              <a:off x="2368" y="3573"/>
              <a:ext cx="139" cy="220"/>
            </a:xfrm>
            <a:custGeom>
              <a:avLst/>
              <a:gdLst>
                <a:gd name="T0" fmla="*/ 0 w 139"/>
                <a:gd name="T1" fmla="*/ 0 h 220"/>
                <a:gd name="T2" fmla="*/ 139 w 139"/>
                <a:gd name="T3" fmla="*/ 61 h 220"/>
                <a:gd name="T4" fmla="*/ 139 w 139"/>
                <a:gd name="T5" fmla="*/ 220 h 220"/>
                <a:gd name="T6" fmla="*/ 0 w 139"/>
                <a:gd name="T7" fmla="*/ 159 h 220"/>
                <a:gd name="T8" fmla="*/ 0 w 139"/>
                <a:gd name="T9" fmla="*/ 0 h 220"/>
                <a:gd name="T10" fmla="*/ 0 60000 65536"/>
                <a:gd name="T11" fmla="*/ 0 60000 65536"/>
                <a:gd name="T12" fmla="*/ 0 60000 65536"/>
                <a:gd name="T13" fmla="*/ 0 60000 65536"/>
                <a:gd name="T14" fmla="*/ 0 60000 65536"/>
                <a:gd name="T15" fmla="*/ 0 w 139"/>
                <a:gd name="T16" fmla="*/ 0 h 220"/>
                <a:gd name="T17" fmla="*/ 139 w 139"/>
                <a:gd name="T18" fmla="*/ 220 h 220"/>
              </a:gdLst>
              <a:ahLst/>
              <a:cxnLst>
                <a:cxn ang="T10">
                  <a:pos x="T0" y="T1"/>
                </a:cxn>
                <a:cxn ang="T11">
                  <a:pos x="T2" y="T3"/>
                </a:cxn>
                <a:cxn ang="T12">
                  <a:pos x="T4" y="T5"/>
                </a:cxn>
                <a:cxn ang="T13">
                  <a:pos x="T6" y="T7"/>
                </a:cxn>
                <a:cxn ang="T14">
                  <a:pos x="T8" y="T9"/>
                </a:cxn>
              </a:cxnLst>
              <a:rect l="T15" t="T16" r="T17" b="T18"/>
              <a:pathLst>
                <a:path w="139" h="220">
                  <a:moveTo>
                    <a:pt x="0" y="0"/>
                  </a:moveTo>
                  <a:lnTo>
                    <a:pt x="139" y="61"/>
                  </a:lnTo>
                  <a:lnTo>
                    <a:pt x="139"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334" name="Freeform 264"/>
            <p:cNvSpPr>
              <a:spLocks/>
            </p:cNvSpPr>
            <p:nvPr/>
          </p:nvSpPr>
          <p:spPr bwMode="auto">
            <a:xfrm>
              <a:off x="2368" y="3573"/>
              <a:ext cx="139" cy="220"/>
            </a:xfrm>
            <a:custGeom>
              <a:avLst/>
              <a:gdLst>
                <a:gd name="T0" fmla="*/ 0 w 139"/>
                <a:gd name="T1" fmla="*/ 0 h 220"/>
                <a:gd name="T2" fmla="*/ 139 w 139"/>
                <a:gd name="T3" fmla="*/ 61 h 220"/>
                <a:gd name="T4" fmla="*/ 139 w 139"/>
                <a:gd name="T5" fmla="*/ 220 h 220"/>
                <a:gd name="T6" fmla="*/ 0 w 139"/>
                <a:gd name="T7" fmla="*/ 159 h 220"/>
                <a:gd name="T8" fmla="*/ 0 w 139"/>
                <a:gd name="T9" fmla="*/ 0 h 220"/>
                <a:gd name="T10" fmla="*/ 0 60000 65536"/>
                <a:gd name="T11" fmla="*/ 0 60000 65536"/>
                <a:gd name="T12" fmla="*/ 0 60000 65536"/>
                <a:gd name="T13" fmla="*/ 0 60000 65536"/>
                <a:gd name="T14" fmla="*/ 0 60000 65536"/>
                <a:gd name="T15" fmla="*/ 0 w 139"/>
                <a:gd name="T16" fmla="*/ 0 h 220"/>
                <a:gd name="T17" fmla="*/ 139 w 139"/>
                <a:gd name="T18" fmla="*/ 220 h 220"/>
              </a:gdLst>
              <a:ahLst/>
              <a:cxnLst>
                <a:cxn ang="T10">
                  <a:pos x="T0" y="T1"/>
                </a:cxn>
                <a:cxn ang="T11">
                  <a:pos x="T2" y="T3"/>
                </a:cxn>
                <a:cxn ang="T12">
                  <a:pos x="T4" y="T5"/>
                </a:cxn>
                <a:cxn ang="T13">
                  <a:pos x="T6" y="T7"/>
                </a:cxn>
                <a:cxn ang="T14">
                  <a:pos x="T8" y="T9"/>
                </a:cxn>
              </a:cxnLst>
              <a:rect l="T15" t="T16" r="T17" b="T18"/>
              <a:pathLst>
                <a:path w="139" h="220">
                  <a:moveTo>
                    <a:pt x="0" y="0"/>
                  </a:moveTo>
                  <a:lnTo>
                    <a:pt x="139" y="61"/>
                  </a:lnTo>
                  <a:lnTo>
                    <a:pt x="139"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335" name="Line 265"/>
            <p:cNvSpPr>
              <a:spLocks noChangeShapeType="1"/>
            </p:cNvSpPr>
            <p:nvPr/>
          </p:nvSpPr>
          <p:spPr bwMode="auto">
            <a:xfrm>
              <a:off x="1887" y="2809"/>
              <a:ext cx="67" cy="107"/>
            </a:xfrm>
            <a:prstGeom prst="line">
              <a:avLst/>
            </a:prstGeom>
            <a:noFill/>
            <a:ln w="0">
              <a:solidFill>
                <a:srgbClr val="00CCFF"/>
              </a:solidFill>
              <a:round/>
              <a:headEnd/>
              <a:tailEnd/>
            </a:ln>
          </p:spPr>
          <p:txBody>
            <a:bodyPr/>
            <a:lstStyle/>
            <a:p>
              <a:endParaRPr lang="en-US"/>
            </a:p>
          </p:txBody>
        </p:sp>
        <p:sp>
          <p:nvSpPr>
            <p:cNvPr id="3336" name="Freeform 266"/>
            <p:cNvSpPr>
              <a:spLocks/>
            </p:cNvSpPr>
            <p:nvPr/>
          </p:nvSpPr>
          <p:spPr bwMode="auto">
            <a:xfrm>
              <a:off x="1952" y="2107"/>
              <a:ext cx="555" cy="878"/>
            </a:xfrm>
            <a:custGeom>
              <a:avLst/>
              <a:gdLst>
                <a:gd name="T0" fmla="*/ 0 w 555"/>
                <a:gd name="T1" fmla="*/ 0 h 878"/>
                <a:gd name="T2" fmla="*/ 555 w 555"/>
                <a:gd name="T3" fmla="*/ 242 h 878"/>
                <a:gd name="T4" fmla="*/ 555 w 555"/>
                <a:gd name="T5" fmla="*/ 878 h 878"/>
                <a:gd name="T6" fmla="*/ 0 w 555"/>
                <a:gd name="T7" fmla="*/ 638 h 878"/>
                <a:gd name="T8" fmla="*/ 0 w 555"/>
                <a:gd name="T9" fmla="*/ 0 h 878"/>
                <a:gd name="T10" fmla="*/ 0 60000 65536"/>
                <a:gd name="T11" fmla="*/ 0 60000 65536"/>
                <a:gd name="T12" fmla="*/ 0 60000 65536"/>
                <a:gd name="T13" fmla="*/ 0 60000 65536"/>
                <a:gd name="T14" fmla="*/ 0 60000 65536"/>
                <a:gd name="T15" fmla="*/ 0 w 555"/>
                <a:gd name="T16" fmla="*/ 0 h 878"/>
                <a:gd name="T17" fmla="*/ 555 w 555"/>
                <a:gd name="T18" fmla="*/ 878 h 878"/>
              </a:gdLst>
              <a:ahLst/>
              <a:cxnLst>
                <a:cxn ang="T10">
                  <a:pos x="T0" y="T1"/>
                </a:cxn>
                <a:cxn ang="T11">
                  <a:pos x="T2" y="T3"/>
                </a:cxn>
                <a:cxn ang="T12">
                  <a:pos x="T4" y="T5"/>
                </a:cxn>
                <a:cxn ang="T13">
                  <a:pos x="T6" y="T7"/>
                </a:cxn>
                <a:cxn ang="T14">
                  <a:pos x="T8" y="T9"/>
                </a:cxn>
              </a:cxnLst>
              <a:rect l="T15" t="T16" r="T17" b="T18"/>
              <a:pathLst>
                <a:path w="555" h="878">
                  <a:moveTo>
                    <a:pt x="0" y="0"/>
                  </a:moveTo>
                  <a:lnTo>
                    <a:pt x="555" y="242"/>
                  </a:lnTo>
                  <a:lnTo>
                    <a:pt x="555" y="878"/>
                  </a:lnTo>
                  <a:lnTo>
                    <a:pt x="0" y="638"/>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337" name="Freeform 267"/>
            <p:cNvSpPr>
              <a:spLocks/>
            </p:cNvSpPr>
            <p:nvPr/>
          </p:nvSpPr>
          <p:spPr bwMode="auto">
            <a:xfrm>
              <a:off x="1952" y="2107"/>
              <a:ext cx="555" cy="878"/>
            </a:xfrm>
            <a:custGeom>
              <a:avLst/>
              <a:gdLst>
                <a:gd name="T0" fmla="*/ 0 w 555"/>
                <a:gd name="T1" fmla="*/ 0 h 878"/>
                <a:gd name="T2" fmla="*/ 555 w 555"/>
                <a:gd name="T3" fmla="*/ 242 h 878"/>
                <a:gd name="T4" fmla="*/ 555 w 555"/>
                <a:gd name="T5" fmla="*/ 878 h 878"/>
                <a:gd name="T6" fmla="*/ 0 w 555"/>
                <a:gd name="T7" fmla="*/ 638 h 878"/>
                <a:gd name="T8" fmla="*/ 0 w 555"/>
                <a:gd name="T9" fmla="*/ 0 h 878"/>
                <a:gd name="T10" fmla="*/ 0 60000 65536"/>
                <a:gd name="T11" fmla="*/ 0 60000 65536"/>
                <a:gd name="T12" fmla="*/ 0 60000 65536"/>
                <a:gd name="T13" fmla="*/ 0 60000 65536"/>
                <a:gd name="T14" fmla="*/ 0 60000 65536"/>
                <a:gd name="T15" fmla="*/ 0 w 555"/>
                <a:gd name="T16" fmla="*/ 0 h 878"/>
                <a:gd name="T17" fmla="*/ 555 w 555"/>
                <a:gd name="T18" fmla="*/ 878 h 878"/>
              </a:gdLst>
              <a:ahLst/>
              <a:cxnLst>
                <a:cxn ang="T10">
                  <a:pos x="T0" y="T1"/>
                </a:cxn>
                <a:cxn ang="T11">
                  <a:pos x="T2" y="T3"/>
                </a:cxn>
                <a:cxn ang="T12">
                  <a:pos x="T4" y="T5"/>
                </a:cxn>
                <a:cxn ang="T13">
                  <a:pos x="T6" y="T7"/>
                </a:cxn>
                <a:cxn ang="T14">
                  <a:pos x="T8" y="T9"/>
                </a:cxn>
              </a:cxnLst>
              <a:rect l="T15" t="T16" r="T17" b="T18"/>
              <a:pathLst>
                <a:path w="555" h="878">
                  <a:moveTo>
                    <a:pt x="0" y="0"/>
                  </a:moveTo>
                  <a:lnTo>
                    <a:pt x="555" y="242"/>
                  </a:lnTo>
                  <a:lnTo>
                    <a:pt x="555" y="878"/>
                  </a:lnTo>
                  <a:lnTo>
                    <a:pt x="0" y="638"/>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338" name="Freeform 268"/>
            <p:cNvSpPr>
              <a:spLocks/>
            </p:cNvSpPr>
            <p:nvPr/>
          </p:nvSpPr>
          <p:spPr bwMode="auto">
            <a:xfrm>
              <a:off x="1952" y="2107"/>
              <a:ext cx="138" cy="219"/>
            </a:xfrm>
            <a:custGeom>
              <a:avLst/>
              <a:gdLst>
                <a:gd name="T0" fmla="*/ 0 w 138"/>
                <a:gd name="T1" fmla="*/ 0 h 219"/>
                <a:gd name="T2" fmla="*/ 138 w 138"/>
                <a:gd name="T3" fmla="*/ 60 h 219"/>
                <a:gd name="T4" fmla="*/ 138 w 138"/>
                <a:gd name="T5" fmla="*/ 219 h 219"/>
                <a:gd name="T6" fmla="*/ 0 w 138"/>
                <a:gd name="T7" fmla="*/ 159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60"/>
                  </a:lnTo>
                  <a:lnTo>
                    <a:pt x="138" y="219"/>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339" name="Freeform 269"/>
            <p:cNvSpPr>
              <a:spLocks/>
            </p:cNvSpPr>
            <p:nvPr/>
          </p:nvSpPr>
          <p:spPr bwMode="auto">
            <a:xfrm>
              <a:off x="1952" y="2107"/>
              <a:ext cx="138" cy="219"/>
            </a:xfrm>
            <a:custGeom>
              <a:avLst/>
              <a:gdLst>
                <a:gd name="T0" fmla="*/ 0 w 138"/>
                <a:gd name="T1" fmla="*/ 0 h 219"/>
                <a:gd name="T2" fmla="*/ 138 w 138"/>
                <a:gd name="T3" fmla="*/ 60 h 219"/>
                <a:gd name="T4" fmla="*/ 138 w 138"/>
                <a:gd name="T5" fmla="*/ 219 h 219"/>
                <a:gd name="T6" fmla="*/ 0 w 138"/>
                <a:gd name="T7" fmla="*/ 159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60"/>
                  </a:lnTo>
                  <a:lnTo>
                    <a:pt x="138" y="219"/>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340" name="Freeform 270"/>
            <p:cNvSpPr>
              <a:spLocks/>
            </p:cNvSpPr>
            <p:nvPr/>
          </p:nvSpPr>
          <p:spPr bwMode="auto">
            <a:xfrm>
              <a:off x="1952" y="2266"/>
              <a:ext cx="138" cy="219"/>
            </a:xfrm>
            <a:custGeom>
              <a:avLst/>
              <a:gdLst>
                <a:gd name="T0" fmla="*/ 0 w 138"/>
                <a:gd name="T1" fmla="*/ 0 h 219"/>
                <a:gd name="T2" fmla="*/ 138 w 138"/>
                <a:gd name="T3" fmla="*/ 60 h 219"/>
                <a:gd name="T4" fmla="*/ 138 w 138"/>
                <a:gd name="T5" fmla="*/ 219 h 219"/>
                <a:gd name="T6" fmla="*/ 0 w 138"/>
                <a:gd name="T7" fmla="*/ 159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60"/>
                  </a:lnTo>
                  <a:lnTo>
                    <a:pt x="138" y="219"/>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341" name="Freeform 271"/>
            <p:cNvSpPr>
              <a:spLocks/>
            </p:cNvSpPr>
            <p:nvPr/>
          </p:nvSpPr>
          <p:spPr bwMode="auto">
            <a:xfrm>
              <a:off x="1952" y="2266"/>
              <a:ext cx="138" cy="219"/>
            </a:xfrm>
            <a:custGeom>
              <a:avLst/>
              <a:gdLst>
                <a:gd name="T0" fmla="*/ 0 w 138"/>
                <a:gd name="T1" fmla="*/ 0 h 219"/>
                <a:gd name="T2" fmla="*/ 138 w 138"/>
                <a:gd name="T3" fmla="*/ 60 h 219"/>
                <a:gd name="T4" fmla="*/ 138 w 138"/>
                <a:gd name="T5" fmla="*/ 219 h 219"/>
                <a:gd name="T6" fmla="*/ 0 w 138"/>
                <a:gd name="T7" fmla="*/ 159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60"/>
                  </a:lnTo>
                  <a:lnTo>
                    <a:pt x="138" y="219"/>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342" name="Freeform 272"/>
            <p:cNvSpPr>
              <a:spLocks/>
            </p:cNvSpPr>
            <p:nvPr/>
          </p:nvSpPr>
          <p:spPr bwMode="auto">
            <a:xfrm>
              <a:off x="1952" y="2425"/>
              <a:ext cx="138" cy="220"/>
            </a:xfrm>
            <a:custGeom>
              <a:avLst/>
              <a:gdLst>
                <a:gd name="T0" fmla="*/ 0 w 138"/>
                <a:gd name="T1" fmla="*/ 0 h 220"/>
                <a:gd name="T2" fmla="*/ 138 w 138"/>
                <a:gd name="T3" fmla="*/ 60 h 220"/>
                <a:gd name="T4" fmla="*/ 138 w 138"/>
                <a:gd name="T5" fmla="*/ 220 h 220"/>
                <a:gd name="T6" fmla="*/ 0 w 138"/>
                <a:gd name="T7" fmla="*/ 159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0"/>
                  </a:lnTo>
                  <a:lnTo>
                    <a:pt x="138"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343" name="Freeform 273"/>
            <p:cNvSpPr>
              <a:spLocks/>
            </p:cNvSpPr>
            <p:nvPr/>
          </p:nvSpPr>
          <p:spPr bwMode="auto">
            <a:xfrm>
              <a:off x="1952" y="2425"/>
              <a:ext cx="138" cy="220"/>
            </a:xfrm>
            <a:custGeom>
              <a:avLst/>
              <a:gdLst>
                <a:gd name="T0" fmla="*/ 0 w 138"/>
                <a:gd name="T1" fmla="*/ 0 h 220"/>
                <a:gd name="T2" fmla="*/ 138 w 138"/>
                <a:gd name="T3" fmla="*/ 60 h 220"/>
                <a:gd name="T4" fmla="*/ 138 w 138"/>
                <a:gd name="T5" fmla="*/ 220 h 220"/>
                <a:gd name="T6" fmla="*/ 0 w 138"/>
                <a:gd name="T7" fmla="*/ 159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0"/>
                  </a:lnTo>
                  <a:lnTo>
                    <a:pt x="138"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344" name="Freeform 274"/>
            <p:cNvSpPr>
              <a:spLocks/>
            </p:cNvSpPr>
            <p:nvPr/>
          </p:nvSpPr>
          <p:spPr bwMode="auto">
            <a:xfrm>
              <a:off x="1952" y="2584"/>
              <a:ext cx="138" cy="220"/>
            </a:xfrm>
            <a:custGeom>
              <a:avLst/>
              <a:gdLst>
                <a:gd name="T0" fmla="*/ 0 w 138"/>
                <a:gd name="T1" fmla="*/ 0 h 220"/>
                <a:gd name="T2" fmla="*/ 138 w 138"/>
                <a:gd name="T3" fmla="*/ 61 h 220"/>
                <a:gd name="T4" fmla="*/ 138 w 138"/>
                <a:gd name="T5" fmla="*/ 220 h 220"/>
                <a:gd name="T6" fmla="*/ 0 w 138"/>
                <a:gd name="T7" fmla="*/ 161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1"/>
                  </a:lnTo>
                  <a:lnTo>
                    <a:pt x="138" y="220"/>
                  </a:lnTo>
                  <a:lnTo>
                    <a:pt x="0" y="161"/>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345" name="Freeform 275"/>
            <p:cNvSpPr>
              <a:spLocks/>
            </p:cNvSpPr>
            <p:nvPr/>
          </p:nvSpPr>
          <p:spPr bwMode="auto">
            <a:xfrm>
              <a:off x="1952" y="2584"/>
              <a:ext cx="138" cy="220"/>
            </a:xfrm>
            <a:custGeom>
              <a:avLst/>
              <a:gdLst>
                <a:gd name="T0" fmla="*/ 0 w 138"/>
                <a:gd name="T1" fmla="*/ 0 h 220"/>
                <a:gd name="T2" fmla="*/ 138 w 138"/>
                <a:gd name="T3" fmla="*/ 61 h 220"/>
                <a:gd name="T4" fmla="*/ 138 w 138"/>
                <a:gd name="T5" fmla="*/ 220 h 220"/>
                <a:gd name="T6" fmla="*/ 0 w 138"/>
                <a:gd name="T7" fmla="*/ 161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1"/>
                  </a:lnTo>
                  <a:lnTo>
                    <a:pt x="138" y="220"/>
                  </a:lnTo>
                  <a:lnTo>
                    <a:pt x="0" y="161"/>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346" name="Freeform 276"/>
            <p:cNvSpPr>
              <a:spLocks/>
            </p:cNvSpPr>
            <p:nvPr/>
          </p:nvSpPr>
          <p:spPr bwMode="auto">
            <a:xfrm>
              <a:off x="2090" y="2167"/>
              <a:ext cx="140" cy="220"/>
            </a:xfrm>
            <a:custGeom>
              <a:avLst/>
              <a:gdLst>
                <a:gd name="T0" fmla="*/ 0 w 140"/>
                <a:gd name="T1" fmla="*/ 0 h 220"/>
                <a:gd name="T2" fmla="*/ 140 w 140"/>
                <a:gd name="T3" fmla="*/ 61 h 220"/>
                <a:gd name="T4" fmla="*/ 140 w 140"/>
                <a:gd name="T5" fmla="*/ 220 h 220"/>
                <a:gd name="T6" fmla="*/ 0 w 140"/>
                <a:gd name="T7" fmla="*/ 159 h 220"/>
                <a:gd name="T8" fmla="*/ 0 w 140"/>
                <a:gd name="T9" fmla="*/ 0 h 220"/>
                <a:gd name="T10" fmla="*/ 0 60000 65536"/>
                <a:gd name="T11" fmla="*/ 0 60000 65536"/>
                <a:gd name="T12" fmla="*/ 0 60000 65536"/>
                <a:gd name="T13" fmla="*/ 0 60000 65536"/>
                <a:gd name="T14" fmla="*/ 0 60000 65536"/>
                <a:gd name="T15" fmla="*/ 0 w 140"/>
                <a:gd name="T16" fmla="*/ 0 h 220"/>
                <a:gd name="T17" fmla="*/ 140 w 140"/>
                <a:gd name="T18" fmla="*/ 220 h 220"/>
              </a:gdLst>
              <a:ahLst/>
              <a:cxnLst>
                <a:cxn ang="T10">
                  <a:pos x="T0" y="T1"/>
                </a:cxn>
                <a:cxn ang="T11">
                  <a:pos x="T2" y="T3"/>
                </a:cxn>
                <a:cxn ang="T12">
                  <a:pos x="T4" y="T5"/>
                </a:cxn>
                <a:cxn ang="T13">
                  <a:pos x="T6" y="T7"/>
                </a:cxn>
                <a:cxn ang="T14">
                  <a:pos x="T8" y="T9"/>
                </a:cxn>
              </a:cxnLst>
              <a:rect l="T15" t="T16" r="T17" b="T18"/>
              <a:pathLst>
                <a:path w="140" h="220">
                  <a:moveTo>
                    <a:pt x="0" y="0"/>
                  </a:moveTo>
                  <a:lnTo>
                    <a:pt x="140" y="61"/>
                  </a:lnTo>
                  <a:lnTo>
                    <a:pt x="140"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347" name="Freeform 277"/>
            <p:cNvSpPr>
              <a:spLocks/>
            </p:cNvSpPr>
            <p:nvPr/>
          </p:nvSpPr>
          <p:spPr bwMode="auto">
            <a:xfrm>
              <a:off x="2090" y="2167"/>
              <a:ext cx="140" cy="220"/>
            </a:xfrm>
            <a:custGeom>
              <a:avLst/>
              <a:gdLst>
                <a:gd name="T0" fmla="*/ 0 w 140"/>
                <a:gd name="T1" fmla="*/ 0 h 220"/>
                <a:gd name="T2" fmla="*/ 140 w 140"/>
                <a:gd name="T3" fmla="*/ 61 h 220"/>
                <a:gd name="T4" fmla="*/ 140 w 140"/>
                <a:gd name="T5" fmla="*/ 220 h 220"/>
                <a:gd name="T6" fmla="*/ 0 w 140"/>
                <a:gd name="T7" fmla="*/ 159 h 220"/>
                <a:gd name="T8" fmla="*/ 0 w 140"/>
                <a:gd name="T9" fmla="*/ 0 h 220"/>
                <a:gd name="T10" fmla="*/ 0 60000 65536"/>
                <a:gd name="T11" fmla="*/ 0 60000 65536"/>
                <a:gd name="T12" fmla="*/ 0 60000 65536"/>
                <a:gd name="T13" fmla="*/ 0 60000 65536"/>
                <a:gd name="T14" fmla="*/ 0 60000 65536"/>
                <a:gd name="T15" fmla="*/ 0 w 140"/>
                <a:gd name="T16" fmla="*/ 0 h 220"/>
                <a:gd name="T17" fmla="*/ 140 w 140"/>
                <a:gd name="T18" fmla="*/ 220 h 220"/>
              </a:gdLst>
              <a:ahLst/>
              <a:cxnLst>
                <a:cxn ang="T10">
                  <a:pos x="T0" y="T1"/>
                </a:cxn>
                <a:cxn ang="T11">
                  <a:pos x="T2" y="T3"/>
                </a:cxn>
                <a:cxn ang="T12">
                  <a:pos x="T4" y="T5"/>
                </a:cxn>
                <a:cxn ang="T13">
                  <a:pos x="T6" y="T7"/>
                </a:cxn>
                <a:cxn ang="T14">
                  <a:pos x="T8" y="T9"/>
                </a:cxn>
              </a:cxnLst>
              <a:rect l="T15" t="T16" r="T17" b="T18"/>
              <a:pathLst>
                <a:path w="140" h="220">
                  <a:moveTo>
                    <a:pt x="0" y="0"/>
                  </a:moveTo>
                  <a:lnTo>
                    <a:pt x="140" y="61"/>
                  </a:lnTo>
                  <a:lnTo>
                    <a:pt x="140"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348" name="Freeform 278"/>
            <p:cNvSpPr>
              <a:spLocks/>
            </p:cNvSpPr>
            <p:nvPr/>
          </p:nvSpPr>
          <p:spPr bwMode="auto">
            <a:xfrm>
              <a:off x="2090" y="2326"/>
              <a:ext cx="140" cy="220"/>
            </a:xfrm>
            <a:custGeom>
              <a:avLst/>
              <a:gdLst>
                <a:gd name="T0" fmla="*/ 0 w 140"/>
                <a:gd name="T1" fmla="*/ 0 h 220"/>
                <a:gd name="T2" fmla="*/ 140 w 140"/>
                <a:gd name="T3" fmla="*/ 61 h 220"/>
                <a:gd name="T4" fmla="*/ 140 w 140"/>
                <a:gd name="T5" fmla="*/ 220 h 220"/>
                <a:gd name="T6" fmla="*/ 0 w 140"/>
                <a:gd name="T7" fmla="*/ 159 h 220"/>
                <a:gd name="T8" fmla="*/ 0 w 140"/>
                <a:gd name="T9" fmla="*/ 0 h 220"/>
                <a:gd name="T10" fmla="*/ 0 60000 65536"/>
                <a:gd name="T11" fmla="*/ 0 60000 65536"/>
                <a:gd name="T12" fmla="*/ 0 60000 65536"/>
                <a:gd name="T13" fmla="*/ 0 60000 65536"/>
                <a:gd name="T14" fmla="*/ 0 60000 65536"/>
                <a:gd name="T15" fmla="*/ 0 w 140"/>
                <a:gd name="T16" fmla="*/ 0 h 220"/>
                <a:gd name="T17" fmla="*/ 140 w 140"/>
                <a:gd name="T18" fmla="*/ 220 h 220"/>
              </a:gdLst>
              <a:ahLst/>
              <a:cxnLst>
                <a:cxn ang="T10">
                  <a:pos x="T0" y="T1"/>
                </a:cxn>
                <a:cxn ang="T11">
                  <a:pos x="T2" y="T3"/>
                </a:cxn>
                <a:cxn ang="T12">
                  <a:pos x="T4" y="T5"/>
                </a:cxn>
                <a:cxn ang="T13">
                  <a:pos x="T6" y="T7"/>
                </a:cxn>
                <a:cxn ang="T14">
                  <a:pos x="T8" y="T9"/>
                </a:cxn>
              </a:cxnLst>
              <a:rect l="T15" t="T16" r="T17" b="T18"/>
              <a:pathLst>
                <a:path w="140" h="220">
                  <a:moveTo>
                    <a:pt x="0" y="0"/>
                  </a:moveTo>
                  <a:lnTo>
                    <a:pt x="140" y="61"/>
                  </a:lnTo>
                  <a:lnTo>
                    <a:pt x="140"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349" name="Freeform 279"/>
            <p:cNvSpPr>
              <a:spLocks/>
            </p:cNvSpPr>
            <p:nvPr/>
          </p:nvSpPr>
          <p:spPr bwMode="auto">
            <a:xfrm>
              <a:off x="2090" y="2326"/>
              <a:ext cx="140" cy="220"/>
            </a:xfrm>
            <a:custGeom>
              <a:avLst/>
              <a:gdLst>
                <a:gd name="T0" fmla="*/ 0 w 140"/>
                <a:gd name="T1" fmla="*/ 0 h 220"/>
                <a:gd name="T2" fmla="*/ 140 w 140"/>
                <a:gd name="T3" fmla="*/ 61 h 220"/>
                <a:gd name="T4" fmla="*/ 140 w 140"/>
                <a:gd name="T5" fmla="*/ 220 h 220"/>
                <a:gd name="T6" fmla="*/ 0 w 140"/>
                <a:gd name="T7" fmla="*/ 159 h 220"/>
                <a:gd name="T8" fmla="*/ 0 w 140"/>
                <a:gd name="T9" fmla="*/ 0 h 220"/>
                <a:gd name="T10" fmla="*/ 0 60000 65536"/>
                <a:gd name="T11" fmla="*/ 0 60000 65536"/>
                <a:gd name="T12" fmla="*/ 0 60000 65536"/>
                <a:gd name="T13" fmla="*/ 0 60000 65536"/>
                <a:gd name="T14" fmla="*/ 0 60000 65536"/>
                <a:gd name="T15" fmla="*/ 0 w 140"/>
                <a:gd name="T16" fmla="*/ 0 h 220"/>
                <a:gd name="T17" fmla="*/ 140 w 140"/>
                <a:gd name="T18" fmla="*/ 220 h 220"/>
              </a:gdLst>
              <a:ahLst/>
              <a:cxnLst>
                <a:cxn ang="T10">
                  <a:pos x="T0" y="T1"/>
                </a:cxn>
                <a:cxn ang="T11">
                  <a:pos x="T2" y="T3"/>
                </a:cxn>
                <a:cxn ang="T12">
                  <a:pos x="T4" y="T5"/>
                </a:cxn>
                <a:cxn ang="T13">
                  <a:pos x="T6" y="T7"/>
                </a:cxn>
                <a:cxn ang="T14">
                  <a:pos x="T8" y="T9"/>
                </a:cxn>
              </a:cxnLst>
              <a:rect l="T15" t="T16" r="T17" b="T18"/>
              <a:pathLst>
                <a:path w="140" h="220">
                  <a:moveTo>
                    <a:pt x="0" y="0"/>
                  </a:moveTo>
                  <a:lnTo>
                    <a:pt x="140" y="61"/>
                  </a:lnTo>
                  <a:lnTo>
                    <a:pt x="140"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350" name="Freeform 280"/>
            <p:cNvSpPr>
              <a:spLocks/>
            </p:cNvSpPr>
            <p:nvPr/>
          </p:nvSpPr>
          <p:spPr bwMode="auto">
            <a:xfrm>
              <a:off x="2090" y="2485"/>
              <a:ext cx="140" cy="220"/>
            </a:xfrm>
            <a:custGeom>
              <a:avLst/>
              <a:gdLst>
                <a:gd name="T0" fmla="*/ 0 w 140"/>
                <a:gd name="T1" fmla="*/ 0 h 220"/>
                <a:gd name="T2" fmla="*/ 140 w 140"/>
                <a:gd name="T3" fmla="*/ 61 h 220"/>
                <a:gd name="T4" fmla="*/ 140 w 140"/>
                <a:gd name="T5" fmla="*/ 220 h 220"/>
                <a:gd name="T6" fmla="*/ 0 w 140"/>
                <a:gd name="T7" fmla="*/ 160 h 220"/>
                <a:gd name="T8" fmla="*/ 0 w 140"/>
                <a:gd name="T9" fmla="*/ 0 h 220"/>
                <a:gd name="T10" fmla="*/ 0 60000 65536"/>
                <a:gd name="T11" fmla="*/ 0 60000 65536"/>
                <a:gd name="T12" fmla="*/ 0 60000 65536"/>
                <a:gd name="T13" fmla="*/ 0 60000 65536"/>
                <a:gd name="T14" fmla="*/ 0 60000 65536"/>
                <a:gd name="T15" fmla="*/ 0 w 140"/>
                <a:gd name="T16" fmla="*/ 0 h 220"/>
                <a:gd name="T17" fmla="*/ 140 w 140"/>
                <a:gd name="T18" fmla="*/ 220 h 220"/>
              </a:gdLst>
              <a:ahLst/>
              <a:cxnLst>
                <a:cxn ang="T10">
                  <a:pos x="T0" y="T1"/>
                </a:cxn>
                <a:cxn ang="T11">
                  <a:pos x="T2" y="T3"/>
                </a:cxn>
                <a:cxn ang="T12">
                  <a:pos x="T4" y="T5"/>
                </a:cxn>
                <a:cxn ang="T13">
                  <a:pos x="T6" y="T7"/>
                </a:cxn>
                <a:cxn ang="T14">
                  <a:pos x="T8" y="T9"/>
                </a:cxn>
              </a:cxnLst>
              <a:rect l="T15" t="T16" r="T17" b="T18"/>
              <a:pathLst>
                <a:path w="140" h="220">
                  <a:moveTo>
                    <a:pt x="0" y="0"/>
                  </a:moveTo>
                  <a:lnTo>
                    <a:pt x="140" y="61"/>
                  </a:lnTo>
                  <a:lnTo>
                    <a:pt x="140" y="220"/>
                  </a:lnTo>
                  <a:lnTo>
                    <a:pt x="0" y="160"/>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351" name="Freeform 281"/>
            <p:cNvSpPr>
              <a:spLocks/>
            </p:cNvSpPr>
            <p:nvPr/>
          </p:nvSpPr>
          <p:spPr bwMode="auto">
            <a:xfrm>
              <a:off x="2090" y="2485"/>
              <a:ext cx="140" cy="220"/>
            </a:xfrm>
            <a:custGeom>
              <a:avLst/>
              <a:gdLst>
                <a:gd name="T0" fmla="*/ 0 w 140"/>
                <a:gd name="T1" fmla="*/ 0 h 220"/>
                <a:gd name="T2" fmla="*/ 140 w 140"/>
                <a:gd name="T3" fmla="*/ 61 h 220"/>
                <a:gd name="T4" fmla="*/ 140 w 140"/>
                <a:gd name="T5" fmla="*/ 220 h 220"/>
                <a:gd name="T6" fmla="*/ 0 w 140"/>
                <a:gd name="T7" fmla="*/ 160 h 220"/>
                <a:gd name="T8" fmla="*/ 0 w 140"/>
                <a:gd name="T9" fmla="*/ 0 h 220"/>
                <a:gd name="T10" fmla="*/ 0 60000 65536"/>
                <a:gd name="T11" fmla="*/ 0 60000 65536"/>
                <a:gd name="T12" fmla="*/ 0 60000 65536"/>
                <a:gd name="T13" fmla="*/ 0 60000 65536"/>
                <a:gd name="T14" fmla="*/ 0 60000 65536"/>
                <a:gd name="T15" fmla="*/ 0 w 140"/>
                <a:gd name="T16" fmla="*/ 0 h 220"/>
                <a:gd name="T17" fmla="*/ 140 w 140"/>
                <a:gd name="T18" fmla="*/ 220 h 220"/>
              </a:gdLst>
              <a:ahLst/>
              <a:cxnLst>
                <a:cxn ang="T10">
                  <a:pos x="T0" y="T1"/>
                </a:cxn>
                <a:cxn ang="T11">
                  <a:pos x="T2" y="T3"/>
                </a:cxn>
                <a:cxn ang="T12">
                  <a:pos x="T4" y="T5"/>
                </a:cxn>
                <a:cxn ang="T13">
                  <a:pos x="T6" y="T7"/>
                </a:cxn>
                <a:cxn ang="T14">
                  <a:pos x="T8" y="T9"/>
                </a:cxn>
              </a:cxnLst>
              <a:rect l="T15" t="T16" r="T17" b="T18"/>
              <a:pathLst>
                <a:path w="140" h="220">
                  <a:moveTo>
                    <a:pt x="0" y="0"/>
                  </a:moveTo>
                  <a:lnTo>
                    <a:pt x="140" y="61"/>
                  </a:lnTo>
                  <a:lnTo>
                    <a:pt x="140" y="220"/>
                  </a:lnTo>
                  <a:lnTo>
                    <a:pt x="0" y="160"/>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352" name="Freeform 282"/>
            <p:cNvSpPr>
              <a:spLocks/>
            </p:cNvSpPr>
            <p:nvPr/>
          </p:nvSpPr>
          <p:spPr bwMode="auto">
            <a:xfrm>
              <a:off x="2090" y="2645"/>
              <a:ext cx="140" cy="219"/>
            </a:xfrm>
            <a:custGeom>
              <a:avLst/>
              <a:gdLst>
                <a:gd name="T0" fmla="*/ 0 w 140"/>
                <a:gd name="T1" fmla="*/ 0 h 219"/>
                <a:gd name="T2" fmla="*/ 140 w 140"/>
                <a:gd name="T3" fmla="*/ 60 h 219"/>
                <a:gd name="T4" fmla="*/ 140 w 140"/>
                <a:gd name="T5" fmla="*/ 219 h 219"/>
                <a:gd name="T6" fmla="*/ 0 w 140"/>
                <a:gd name="T7" fmla="*/ 159 h 219"/>
                <a:gd name="T8" fmla="*/ 0 w 140"/>
                <a:gd name="T9" fmla="*/ 0 h 219"/>
                <a:gd name="T10" fmla="*/ 0 60000 65536"/>
                <a:gd name="T11" fmla="*/ 0 60000 65536"/>
                <a:gd name="T12" fmla="*/ 0 60000 65536"/>
                <a:gd name="T13" fmla="*/ 0 60000 65536"/>
                <a:gd name="T14" fmla="*/ 0 60000 65536"/>
                <a:gd name="T15" fmla="*/ 0 w 140"/>
                <a:gd name="T16" fmla="*/ 0 h 219"/>
                <a:gd name="T17" fmla="*/ 140 w 140"/>
                <a:gd name="T18" fmla="*/ 219 h 219"/>
              </a:gdLst>
              <a:ahLst/>
              <a:cxnLst>
                <a:cxn ang="T10">
                  <a:pos x="T0" y="T1"/>
                </a:cxn>
                <a:cxn ang="T11">
                  <a:pos x="T2" y="T3"/>
                </a:cxn>
                <a:cxn ang="T12">
                  <a:pos x="T4" y="T5"/>
                </a:cxn>
                <a:cxn ang="T13">
                  <a:pos x="T6" y="T7"/>
                </a:cxn>
                <a:cxn ang="T14">
                  <a:pos x="T8" y="T9"/>
                </a:cxn>
              </a:cxnLst>
              <a:rect l="T15" t="T16" r="T17" b="T18"/>
              <a:pathLst>
                <a:path w="140" h="219">
                  <a:moveTo>
                    <a:pt x="0" y="0"/>
                  </a:moveTo>
                  <a:lnTo>
                    <a:pt x="140" y="60"/>
                  </a:lnTo>
                  <a:lnTo>
                    <a:pt x="140" y="219"/>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353" name="Freeform 283"/>
            <p:cNvSpPr>
              <a:spLocks/>
            </p:cNvSpPr>
            <p:nvPr/>
          </p:nvSpPr>
          <p:spPr bwMode="auto">
            <a:xfrm>
              <a:off x="2090" y="2645"/>
              <a:ext cx="140" cy="219"/>
            </a:xfrm>
            <a:custGeom>
              <a:avLst/>
              <a:gdLst>
                <a:gd name="T0" fmla="*/ 0 w 140"/>
                <a:gd name="T1" fmla="*/ 0 h 219"/>
                <a:gd name="T2" fmla="*/ 140 w 140"/>
                <a:gd name="T3" fmla="*/ 60 h 219"/>
                <a:gd name="T4" fmla="*/ 140 w 140"/>
                <a:gd name="T5" fmla="*/ 219 h 219"/>
                <a:gd name="T6" fmla="*/ 0 w 140"/>
                <a:gd name="T7" fmla="*/ 159 h 219"/>
                <a:gd name="T8" fmla="*/ 0 w 140"/>
                <a:gd name="T9" fmla="*/ 0 h 219"/>
                <a:gd name="T10" fmla="*/ 0 60000 65536"/>
                <a:gd name="T11" fmla="*/ 0 60000 65536"/>
                <a:gd name="T12" fmla="*/ 0 60000 65536"/>
                <a:gd name="T13" fmla="*/ 0 60000 65536"/>
                <a:gd name="T14" fmla="*/ 0 60000 65536"/>
                <a:gd name="T15" fmla="*/ 0 w 140"/>
                <a:gd name="T16" fmla="*/ 0 h 219"/>
                <a:gd name="T17" fmla="*/ 140 w 140"/>
                <a:gd name="T18" fmla="*/ 219 h 219"/>
              </a:gdLst>
              <a:ahLst/>
              <a:cxnLst>
                <a:cxn ang="T10">
                  <a:pos x="T0" y="T1"/>
                </a:cxn>
                <a:cxn ang="T11">
                  <a:pos x="T2" y="T3"/>
                </a:cxn>
                <a:cxn ang="T12">
                  <a:pos x="T4" y="T5"/>
                </a:cxn>
                <a:cxn ang="T13">
                  <a:pos x="T6" y="T7"/>
                </a:cxn>
                <a:cxn ang="T14">
                  <a:pos x="T8" y="T9"/>
                </a:cxn>
              </a:cxnLst>
              <a:rect l="T15" t="T16" r="T17" b="T18"/>
              <a:pathLst>
                <a:path w="140" h="219">
                  <a:moveTo>
                    <a:pt x="0" y="0"/>
                  </a:moveTo>
                  <a:lnTo>
                    <a:pt x="140" y="60"/>
                  </a:lnTo>
                  <a:lnTo>
                    <a:pt x="140" y="219"/>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354" name="Freeform 284"/>
            <p:cNvSpPr>
              <a:spLocks/>
            </p:cNvSpPr>
            <p:nvPr/>
          </p:nvSpPr>
          <p:spPr bwMode="auto">
            <a:xfrm>
              <a:off x="2230" y="2228"/>
              <a:ext cx="138" cy="219"/>
            </a:xfrm>
            <a:custGeom>
              <a:avLst/>
              <a:gdLst>
                <a:gd name="T0" fmla="*/ 0 w 138"/>
                <a:gd name="T1" fmla="*/ 0 h 219"/>
                <a:gd name="T2" fmla="*/ 138 w 138"/>
                <a:gd name="T3" fmla="*/ 60 h 219"/>
                <a:gd name="T4" fmla="*/ 138 w 138"/>
                <a:gd name="T5" fmla="*/ 219 h 219"/>
                <a:gd name="T6" fmla="*/ 0 w 138"/>
                <a:gd name="T7" fmla="*/ 159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60"/>
                  </a:lnTo>
                  <a:lnTo>
                    <a:pt x="138" y="219"/>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355" name="Freeform 285"/>
            <p:cNvSpPr>
              <a:spLocks/>
            </p:cNvSpPr>
            <p:nvPr/>
          </p:nvSpPr>
          <p:spPr bwMode="auto">
            <a:xfrm>
              <a:off x="2230" y="2228"/>
              <a:ext cx="138" cy="219"/>
            </a:xfrm>
            <a:custGeom>
              <a:avLst/>
              <a:gdLst>
                <a:gd name="T0" fmla="*/ 0 w 138"/>
                <a:gd name="T1" fmla="*/ 0 h 219"/>
                <a:gd name="T2" fmla="*/ 138 w 138"/>
                <a:gd name="T3" fmla="*/ 60 h 219"/>
                <a:gd name="T4" fmla="*/ 138 w 138"/>
                <a:gd name="T5" fmla="*/ 219 h 219"/>
                <a:gd name="T6" fmla="*/ 0 w 138"/>
                <a:gd name="T7" fmla="*/ 159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60"/>
                  </a:lnTo>
                  <a:lnTo>
                    <a:pt x="138" y="219"/>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356" name="Freeform 286"/>
            <p:cNvSpPr>
              <a:spLocks/>
            </p:cNvSpPr>
            <p:nvPr/>
          </p:nvSpPr>
          <p:spPr bwMode="auto">
            <a:xfrm>
              <a:off x="2230" y="2387"/>
              <a:ext cx="138" cy="220"/>
            </a:xfrm>
            <a:custGeom>
              <a:avLst/>
              <a:gdLst>
                <a:gd name="T0" fmla="*/ 0 w 138"/>
                <a:gd name="T1" fmla="*/ 0 h 220"/>
                <a:gd name="T2" fmla="*/ 138 w 138"/>
                <a:gd name="T3" fmla="*/ 60 h 220"/>
                <a:gd name="T4" fmla="*/ 138 w 138"/>
                <a:gd name="T5" fmla="*/ 220 h 220"/>
                <a:gd name="T6" fmla="*/ 0 w 138"/>
                <a:gd name="T7" fmla="*/ 159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0"/>
                  </a:lnTo>
                  <a:lnTo>
                    <a:pt x="138"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357" name="Freeform 287"/>
            <p:cNvSpPr>
              <a:spLocks/>
            </p:cNvSpPr>
            <p:nvPr/>
          </p:nvSpPr>
          <p:spPr bwMode="auto">
            <a:xfrm>
              <a:off x="2230" y="2387"/>
              <a:ext cx="138" cy="220"/>
            </a:xfrm>
            <a:custGeom>
              <a:avLst/>
              <a:gdLst>
                <a:gd name="T0" fmla="*/ 0 w 138"/>
                <a:gd name="T1" fmla="*/ 0 h 220"/>
                <a:gd name="T2" fmla="*/ 138 w 138"/>
                <a:gd name="T3" fmla="*/ 60 h 220"/>
                <a:gd name="T4" fmla="*/ 138 w 138"/>
                <a:gd name="T5" fmla="*/ 220 h 220"/>
                <a:gd name="T6" fmla="*/ 0 w 138"/>
                <a:gd name="T7" fmla="*/ 159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0"/>
                  </a:lnTo>
                  <a:lnTo>
                    <a:pt x="138"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358" name="Freeform 288"/>
            <p:cNvSpPr>
              <a:spLocks/>
            </p:cNvSpPr>
            <p:nvPr/>
          </p:nvSpPr>
          <p:spPr bwMode="auto">
            <a:xfrm>
              <a:off x="2230" y="2546"/>
              <a:ext cx="138" cy="220"/>
            </a:xfrm>
            <a:custGeom>
              <a:avLst/>
              <a:gdLst>
                <a:gd name="T0" fmla="*/ 0 w 138"/>
                <a:gd name="T1" fmla="*/ 0 h 220"/>
                <a:gd name="T2" fmla="*/ 138 w 138"/>
                <a:gd name="T3" fmla="*/ 61 h 220"/>
                <a:gd name="T4" fmla="*/ 138 w 138"/>
                <a:gd name="T5" fmla="*/ 220 h 220"/>
                <a:gd name="T6" fmla="*/ 0 w 138"/>
                <a:gd name="T7" fmla="*/ 159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1"/>
                  </a:lnTo>
                  <a:lnTo>
                    <a:pt x="138"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359" name="Freeform 289"/>
            <p:cNvSpPr>
              <a:spLocks/>
            </p:cNvSpPr>
            <p:nvPr/>
          </p:nvSpPr>
          <p:spPr bwMode="auto">
            <a:xfrm>
              <a:off x="2230" y="2546"/>
              <a:ext cx="138" cy="220"/>
            </a:xfrm>
            <a:custGeom>
              <a:avLst/>
              <a:gdLst>
                <a:gd name="T0" fmla="*/ 0 w 138"/>
                <a:gd name="T1" fmla="*/ 0 h 220"/>
                <a:gd name="T2" fmla="*/ 138 w 138"/>
                <a:gd name="T3" fmla="*/ 61 h 220"/>
                <a:gd name="T4" fmla="*/ 138 w 138"/>
                <a:gd name="T5" fmla="*/ 220 h 220"/>
                <a:gd name="T6" fmla="*/ 0 w 138"/>
                <a:gd name="T7" fmla="*/ 159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1"/>
                  </a:lnTo>
                  <a:lnTo>
                    <a:pt x="138"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360" name="Freeform 290"/>
            <p:cNvSpPr>
              <a:spLocks/>
            </p:cNvSpPr>
            <p:nvPr/>
          </p:nvSpPr>
          <p:spPr bwMode="auto">
            <a:xfrm>
              <a:off x="2230" y="2705"/>
              <a:ext cx="138" cy="220"/>
            </a:xfrm>
            <a:custGeom>
              <a:avLst/>
              <a:gdLst>
                <a:gd name="T0" fmla="*/ 0 w 138"/>
                <a:gd name="T1" fmla="*/ 0 h 220"/>
                <a:gd name="T2" fmla="*/ 138 w 138"/>
                <a:gd name="T3" fmla="*/ 61 h 220"/>
                <a:gd name="T4" fmla="*/ 138 w 138"/>
                <a:gd name="T5" fmla="*/ 220 h 220"/>
                <a:gd name="T6" fmla="*/ 0 w 138"/>
                <a:gd name="T7" fmla="*/ 159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1"/>
                  </a:lnTo>
                  <a:lnTo>
                    <a:pt x="138"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361" name="Freeform 291"/>
            <p:cNvSpPr>
              <a:spLocks/>
            </p:cNvSpPr>
            <p:nvPr/>
          </p:nvSpPr>
          <p:spPr bwMode="auto">
            <a:xfrm>
              <a:off x="2230" y="2705"/>
              <a:ext cx="138" cy="220"/>
            </a:xfrm>
            <a:custGeom>
              <a:avLst/>
              <a:gdLst>
                <a:gd name="T0" fmla="*/ 0 w 138"/>
                <a:gd name="T1" fmla="*/ 0 h 220"/>
                <a:gd name="T2" fmla="*/ 138 w 138"/>
                <a:gd name="T3" fmla="*/ 61 h 220"/>
                <a:gd name="T4" fmla="*/ 138 w 138"/>
                <a:gd name="T5" fmla="*/ 220 h 220"/>
                <a:gd name="T6" fmla="*/ 0 w 138"/>
                <a:gd name="T7" fmla="*/ 159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1"/>
                  </a:lnTo>
                  <a:lnTo>
                    <a:pt x="138"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362" name="Freeform 292"/>
            <p:cNvSpPr>
              <a:spLocks/>
            </p:cNvSpPr>
            <p:nvPr/>
          </p:nvSpPr>
          <p:spPr bwMode="auto">
            <a:xfrm>
              <a:off x="2368" y="2288"/>
              <a:ext cx="139" cy="220"/>
            </a:xfrm>
            <a:custGeom>
              <a:avLst/>
              <a:gdLst>
                <a:gd name="T0" fmla="*/ 0 w 139"/>
                <a:gd name="T1" fmla="*/ 0 h 220"/>
                <a:gd name="T2" fmla="*/ 139 w 139"/>
                <a:gd name="T3" fmla="*/ 61 h 220"/>
                <a:gd name="T4" fmla="*/ 139 w 139"/>
                <a:gd name="T5" fmla="*/ 220 h 220"/>
                <a:gd name="T6" fmla="*/ 0 w 139"/>
                <a:gd name="T7" fmla="*/ 159 h 220"/>
                <a:gd name="T8" fmla="*/ 0 w 139"/>
                <a:gd name="T9" fmla="*/ 0 h 220"/>
                <a:gd name="T10" fmla="*/ 0 60000 65536"/>
                <a:gd name="T11" fmla="*/ 0 60000 65536"/>
                <a:gd name="T12" fmla="*/ 0 60000 65536"/>
                <a:gd name="T13" fmla="*/ 0 60000 65536"/>
                <a:gd name="T14" fmla="*/ 0 60000 65536"/>
                <a:gd name="T15" fmla="*/ 0 w 139"/>
                <a:gd name="T16" fmla="*/ 0 h 220"/>
                <a:gd name="T17" fmla="*/ 139 w 139"/>
                <a:gd name="T18" fmla="*/ 220 h 220"/>
              </a:gdLst>
              <a:ahLst/>
              <a:cxnLst>
                <a:cxn ang="T10">
                  <a:pos x="T0" y="T1"/>
                </a:cxn>
                <a:cxn ang="T11">
                  <a:pos x="T2" y="T3"/>
                </a:cxn>
                <a:cxn ang="T12">
                  <a:pos x="T4" y="T5"/>
                </a:cxn>
                <a:cxn ang="T13">
                  <a:pos x="T6" y="T7"/>
                </a:cxn>
                <a:cxn ang="T14">
                  <a:pos x="T8" y="T9"/>
                </a:cxn>
              </a:cxnLst>
              <a:rect l="T15" t="T16" r="T17" b="T18"/>
              <a:pathLst>
                <a:path w="139" h="220">
                  <a:moveTo>
                    <a:pt x="0" y="0"/>
                  </a:moveTo>
                  <a:lnTo>
                    <a:pt x="139" y="61"/>
                  </a:lnTo>
                  <a:lnTo>
                    <a:pt x="139"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363" name="Freeform 293"/>
            <p:cNvSpPr>
              <a:spLocks/>
            </p:cNvSpPr>
            <p:nvPr/>
          </p:nvSpPr>
          <p:spPr bwMode="auto">
            <a:xfrm>
              <a:off x="2368" y="2288"/>
              <a:ext cx="139" cy="220"/>
            </a:xfrm>
            <a:custGeom>
              <a:avLst/>
              <a:gdLst>
                <a:gd name="T0" fmla="*/ 0 w 139"/>
                <a:gd name="T1" fmla="*/ 0 h 220"/>
                <a:gd name="T2" fmla="*/ 139 w 139"/>
                <a:gd name="T3" fmla="*/ 61 h 220"/>
                <a:gd name="T4" fmla="*/ 139 w 139"/>
                <a:gd name="T5" fmla="*/ 220 h 220"/>
                <a:gd name="T6" fmla="*/ 0 w 139"/>
                <a:gd name="T7" fmla="*/ 159 h 220"/>
                <a:gd name="T8" fmla="*/ 0 w 139"/>
                <a:gd name="T9" fmla="*/ 0 h 220"/>
                <a:gd name="T10" fmla="*/ 0 60000 65536"/>
                <a:gd name="T11" fmla="*/ 0 60000 65536"/>
                <a:gd name="T12" fmla="*/ 0 60000 65536"/>
                <a:gd name="T13" fmla="*/ 0 60000 65536"/>
                <a:gd name="T14" fmla="*/ 0 60000 65536"/>
                <a:gd name="T15" fmla="*/ 0 w 139"/>
                <a:gd name="T16" fmla="*/ 0 h 220"/>
                <a:gd name="T17" fmla="*/ 139 w 139"/>
                <a:gd name="T18" fmla="*/ 220 h 220"/>
              </a:gdLst>
              <a:ahLst/>
              <a:cxnLst>
                <a:cxn ang="T10">
                  <a:pos x="T0" y="T1"/>
                </a:cxn>
                <a:cxn ang="T11">
                  <a:pos x="T2" y="T3"/>
                </a:cxn>
                <a:cxn ang="T12">
                  <a:pos x="T4" y="T5"/>
                </a:cxn>
                <a:cxn ang="T13">
                  <a:pos x="T6" y="T7"/>
                </a:cxn>
                <a:cxn ang="T14">
                  <a:pos x="T8" y="T9"/>
                </a:cxn>
              </a:cxnLst>
              <a:rect l="T15" t="T16" r="T17" b="T18"/>
              <a:pathLst>
                <a:path w="139" h="220">
                  <a:moveTo>
                    <a:pt x="0" y="0"/>
                  </a:moveTo>
                  <a:lnTo>
                    <a:pt x="139" y="61"/>
                  </a:lnTo>
                  <a:lnTo>
                    <a:pt x="139"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364" name="Freeform 294"/>
            <p:cNvSpPr>
              <a:spLocks/>
            </p:cNvSpPr>
            <p:nvPr/>
          </p:nvSpPr>
          <p:spPr bwMode="auto">
            <a:xfrm>
              <a:off x="2368" y="2447"/>
              <a:ext cx="139" cy="220"/>
            </a:xfrm>
            <a:custGeom>
              <a:avLst/>
              <a:gdLst>
                <a:gd name="T0" fmla="*/ 0 w 139"/>
                <a:gd name="T1" fmla="*/ 0 h 220"/>
                <a:gd name="T2" fmla="*/ 139 w 139"/>
                <a:gd name="T3" fmla="*/ 61 h 220"/>
                <a:gd name="T4" fmla="*/ 139 w 139"/>
                <a:gd name="T5" fmla="*/ 220 h 220"/>
                <a:gd name="T6" fmla="*/ 0 w 139"/>
                <a:gd name="T7" fmla="*/ 160 h 220"/>
                <a:gd name="T8" fmla="*/ 0 w 139"/>
                <a:gd name="T9" fmla="*/ 0 h 220"/>
                <a:gd name="T10" fmla="*/ 0 60000 65536"/>
                <a:gd name="T11" fmla="*/ 0 60000 65536"/>
                <a:gd name="T12" fmla="*/ 0 60000 65536"/>
                <a:gd name="T13" fmla="*/ 0 60000 65536"/>
                <a:gd name="T14" fmla="*/ 0 60000 65536"/>
                <a:gd name="T15" fmla="*/ 0 w 139"/>
                <a:gd name="T16" fmla="*/ 0 h 220"/>
                <a:gd name="T17" fmla="*/ 139 w 139"/>
                <a:gd name="T18" fmla="*/ 220 h 220"/>
              </a:gdLst>
              <a:ahLst/>
              <a:cxnLst>
                <a:cxn ang="T10">
                  <a:pos x="T0" y="T1"/>
                </a:cxn>
                <a:cxn ang="T11">
                  <a:pos x="T2" y="T3"/>
                </a:cxn>
                <a:cxn ang="T12">
                  <a:pos x="T4" y="T5"/>
                </a:cxn>
                <a:cxn ang="T13">
                  <a:pos x="T6" y="T7"/>
                </a:cxn>
                <a:cxn ang="T14">
                  <a:pos x="T8" y="T9"/>
                </a:cxn>
              </a:cxnLst>
              <a:rect l="T15" t="T16" r="T17" b="T18"/>
              <a:pathLst>
                <a:path w="139" h="220">
                  <a:moveTo>
                    <a:pt x="0" y="0"/>
                  </a:moveTo>
                  <a:lnTo>
                    <a:pt x="139" y="61"/>
                  </a:lnTo>
                  <a:lnTo>
                    <a:pt x="139" y="220"/>
                  </a:lnTo>
                  <a:lnTo>
                    <a:pt x="0" y="160"/>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365" name="Freeform 295"/>
            <p:cNvSpPr>
              <a:spLocks/>
            </p:cNvSpPr>
            <p:nvPr/>
          </p:nvSpPr>
          <p:spPr bwMode="auto">
            <a:xfrm>
              <a:off x="2368" y="2447"/>
              <a:ext cx="139" cy="220"/>
            </a:xfrm>
            <a:custGeom>
              <a:avLst/>
              <a:gdLst>
                <a:gd name="T0" fmla="*/ 0 w 139"/>
                <a:gd name="T1" fmla="*/ 0 h 220"/>
                <a:gd name="T2" fmla="*/ 139 w 139"/>
                <a:gd name="T3" fmla="*/ 61 h 220"/>
                <a:gd name="T4" fmla="*/ 139 w 139"/>
                <a:gd name="T5" fmla="*/ 220 h 220"/>
                <a:gd name="T6" fmla="*/ 0 w 139"/>
                <a:gd name="T7" fmla="*/ 160 h 220"/>
                <a:gd name="T8" fmla="*/ 0 w 139"/>
                <a:gd name="T9" fmla="*/ 0 h 220"/>
                <a:gd name="T10" fmla="*/ 0 60000 65536"/>
                <a:gd name="T11" fmla="*/ 0 60000 65536"/>
                <a:gd name="T12" fmla="*/ 0 60000 65536"/>
                <a:gd name="T13" fmla="*/ 0 60000 65536"/>
                <a:gd name="T14" fmla="*/ 0 60000 65536"/>
                <a:gd name="T15" fmla="*/ 0 w 139"/>
                <a:gd name="T16" fmla="*/ 0 h 220"/>
                <a:gd name="T17" fmla="*/ 139 w 139"/>
                <a:gd name="T18" fmla="*/ 220 h 220"/>
              </a:gdLst>
              <a:ahLst/>
              <a:cxnLst>
                <a:cxn ang="T10">
                  <a:pos x="T0" y="T1"/>
                </a:cxn>
                <a:cxn ang="T11">
                  <a:pos x="T2" y="T3"/>
                </a:cxn>
                <a:cxn ang="T12">
                  <a:pos x="T4" y="T5"/>
                </a:cxn>
                <a:cxn ang="T13">
                  <a:pos x="T6" y="T7"/>
                </a:cxn>
                <a:cxn ang="T14">
                  <a:pos x="T8" y="T9"/>
                </a:cxn>
              </a:cxnLst>
              <a:rect l="T15" t="T16" r="T17" b="T18"/>
              <a:pathLst>
                <a:path w="139" h="220">
                  <a:moveTo>
                    <a:pt x="0" y="0"/>
                  </a:moveTo>
                  <a:lnTo>
                    <a:pt x="139" y="61"/>
                  </a:lnTo>
                  <a:lnTo>
                    <a:pt x="139" y="220"/>
                  </a:lnTo>
                  <a:lnTo>
                    <a:pt x="0" y="160"/>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366" name="Freeform 296"/>
            <p:cNvSpPr>
              <a:spLocks/>
            </p:cNvSpPr>
            <p:nvPr/>
          </p:nvSpPr>
          <p:spPr bwMode="auto">
            <a:xfrm>
              <a:off x="2368" y="2607"/>
              <a:ext cx="139" cy="219"/>
            </a:xfrm>
            <a:custGeom>
              <a:avLst/>
              <a:gdLst>
                <a:gd name="T0" fmla="*/ 0 w 139"/>
                <a:gd name="T1" fmla="*/ 0 h 219"/>
                <a:gd name="T2" fmla="*/ 139 w 139"/>
                <a:gd name="T3" fmla="*/ 60 h 219"/>
                <a:gd name="T4" fmla="*/ 139 w 139"/>
                <a:gd name="T5" fmla="*/ 219 h 219"/>
                <a:gd name="T6" fmla="*/ 0 w 139"/>
                <a:gd name="T7" fmla="*/ 159 h 219"/>
                <a:gd name="T8" fmla="*/ 0 w 139"/>
                <a:gd name="T9" fmla="*/ 0 h 219"/>
                <a:gd name="T10" fmla="*/ 0 60000 65536"/>
                <a:gd name="T11" fmla="*/ 0 60000 65536"/>
                <a:gd name="T12" fmla="*/ 0 60000 65536"/>
                <a:gd name="T13" fmla="*/ 0 60000 65536"/>
                <a:gd name="T14" fmla="*/ 0 60000 65536"/>
                <a:gd name="T15" fmla="*/ 0 w 139"/>
                <a:gd name="T16" fmla="*/ 0 h 219"/>
                <a:gd name="T17" fmla="*/ 139 w 139"/>
                <a:gd name="T18" fmla="*/ 219 h 219"/>
              </a:gdLst>
              <a:ahLst/>
              <a:cxnLst>
                <a:cxn ang="T10">
                  <a:pos x="T0" y="T1"/>
                </a:cxn>
                <a:cxn ang="T11">
                  <a:pos x="T2" y="T3"/>
                </a:cxn>
                <a:cxn ang="T12">
                  <a:pos x="T4" y="T5"/>
                </a:cxn>
                <a:cxn ang="T13">
                  <a:pos x="T6" y="T7"/>
                </a:cxn>
                <a:cxn ang="T14">
                  <a:pos x="T8" y="T9"/>
                </a:cxn>
              </a:cxnLst>
              <a:rect l="T15" t="T16" r="T17" b="T18"/>
              <a:pathLst>
                <a:path w="139" h="219">
                  <a:moveTo>
                    <a:pt x="0" y="0"/>
                  </a:moveTo>
                  <a:lnTo>
                    <a:pt x="139" y="60"/>
                  </a:lnTo>
                  <a:lnTo>
                    <a:pt x="139" y="219"/>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367" name="Freeform 297"/>
            <p:cNvSpPr>
              <a:spLocks/>
            </p:cNvSpPr>
            <p:nvPr/>
          </p:nvSpPr>
          <p:spPr bwMode="auto">
            <a:xfrm>
              <a:off x="2368" y="2607"/>
              <a:ext cx="139" cy="219"/>
            </a:xfrm>
            <a:custGeom>
              <a:avLst/>
              <a:gdLst>
                <a:gd name="T0" fmla="*/ 0 w 139"/>
                <a:gd name="T1" fmla="*/ 0 h 219"/>
                <a:gd name="T2" fmla="*/ 139 w 139"/>
                <a:gd name="T3" fmla="*/ 60 h 219"/>
                <a:gd name="T4" fmla="*/ 139 w 139"/>
                <a:gd name="T5" fmla="*/ 219 h 219"/>
                <a:gd name="T6" fmla="*/ 0 w 139"/>
                <a:gd name="T7" fmla="*/ 159 h 219"/>
                <a:gd name="T8" fmla="*/ 0 w 139"/>
                <a:gd name="T9" fmla="*/ 0 h 219"/>
                <a:gd name="T10" fmla="*/ 0 60000 65536"/>
                <a:gd name="T11" fmla="*/ 0 60000 65536"/>
                <a:gd name="T12" fmla="*/ 0 60000 65536"/>
                <a:gd name="T13" fmla="*/ 0 60000 65536"/>
                <a:gd name="T14" fmla="*/ 0 60000 65536"/>
                <a:gd name="T15" fmla="*/ 0 w 139"/>
                <a:gd name="T16" fmla="*/ 0 h 219"/>
                <a:gd name="T17" fmla="*/ 139 w 139"/>
                <a:gd name="T18" fmla="*/ 219 h 219"/>
              </a:gdLst>
              <a:ahLst/>
              <a:cxnLst>
                <a:cxn ang="T10">
                  <a:pos x="T0" y="T1"/>
                </a:cxn>
                <a:cxn ang="T11">
                  <a:pos x="T2" y="T3"/>
                </a:cxn>
                <a:cxn ang="T12">
                  <a:pos x="T4" y="T5"/>
                </a:cxn>
                <a:cxn ang="T13">
                  <a:pos x="T6" y="T7"/>
                </a:cxn>
                <a:cxn ang="T14">
                  <a:pos x="T8" y="T9"/>
                </a:cxn>
              </a:cxnLst>
              <a:rect l="T15" t="T16" r="T17" b="T18"/>
              <a:pathLst>
                <a:path w="139" h="219">
                  <a:moveTo>
                    <a:pt x="0" y="0"/>
                  </a:moveTo>
                  <a:lnTo>
                    <a:pt x="139" y="60"/>
                  </a:lnTo>
                  <a:lnTo>
                    <a:pt x="139" y="219"/>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368" name="Freeform 298"/>
            <p:cNvSpPr>
              <a:spLocks/>
            </p:cNvSpPr>
            <p:nvPr/>
          </p:nvSpPr>
          <p:spPr bwMode="auto">
            <a:xfrm>
              <a:off x="2368" y="2766"/>
              <a:ext cx="139" cy="219"/>
            </a:xfrm>
            <a:custGeom>
              <a:avLst/>
              <a:gdLst>
                <a:gd name="T0" fmla="*/ 0 w 139"/>
                <a:gd name="T1" fmla="*/ 0 h 219"/>
                <a:gd name="T2" fmla="*/ 139 w 139"/>
                <a:gd name="T3" fmla="*/ 60 h 219"/>
                <a:gd name="T4" fmla="*/ 139 w 139"/>
                <a:gd name="T5" fmla="*/ 219 h 219"/>
                <a:gd name="T6" fmla="*/ 0 w 139"/>
                <a:gd name="T7" fmla="*/ 159 h 219"/>
                <a:gd name="T8" fmla="*/ 0 w 139"/>
                <a:gd name="T9" fmla="*/ 0 h 219"/>
                <a:gd name="T10" fmla="*/ 0 60000 65536"/>
                <a:gd name="T11" fmla="*/ 0 60000 65536"/>
                <a:gd name="T12" fmla="*/ 0 60000 65536"/>
                <a:gd name="T13" fmla="*/ 0 60000 65536"/>
                <a:gd name="T14" fmla="*/ 0 60000 65536"/>
                <a:gd name="T15" fmla="*/ 0 w 139"/>
                <a:gd name="T16" fmla="*/ 0 h 219"/>
                <a:gd name="T17" fmla="*/ 139 w 139"/>
                <a:gd name="T18" fmla="*/ 219 h 219"/>
              </a:gdLst>
              <a:ahLst/>
              <a:cxnLst>
                <a:cxn ang="T10">
                  <a:pos x="T0" y="T1"/>
                </a:cxn>
                <a:cxn ang="T11">
                  <a:pos x="T2" y="T3"/>
                </a:cxn>
                <a:cxn ang="T12">
                  <a:pos x="T4" y="T5"/>
                </a:cxn>
                <a:cxn ang="T13">
                  <a:pos x="T6" y="T7"/>
                </a:cxn>
                <a:cxn ang="T14">
                  <a:pos x="T8" y="T9"/>
                </a:cxn>
              </a:cxnLst>
              <a:rect l="T15" t="T16" r="T17" b="T18"/>
              <a:pathLst>
                <a:path w="139" h="219">
                  <a:moveTo>
                    <a:pt x="0" y="0"/>
                  </a:moveTo>
                  <a:lnTo>
                    <a:pt x="139" y="60"/>
                  </a:lnTo>
                  <a:lnTo>
                    <a:pt x="139" y="219"/>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369" name="Freeform 299"/>
            <p:cNvSpPr>
              <a:spLocks/>
            </p:cNvSpPr>
            <p:nvPr/>
          </p:nvSpPr>
          <p:spPr bwMode="auto">
            <a:xfrm>
              <a:off x="2368" y="2766"/>
              <a:ext cx="139" cy="219"/>
            </a:xfrm>
            <a:custGeom>
              <a:avLst/>
              <a:gdLst>
                <a:gd name="T0" fmla="*/ 0 w 139"/>
                <a:gd name="T1" fmla="*/ 0 h 219"/>
                <a:gd name="T2" fmla="*/ 139 w 139"/>
                <a:gd name="T3" fmla="*/ 60 h 219"/>
                <a:gd name="T4" fmla="*/ 139 w 139"/>
                <a:gd name="T5" fmla="*/ 219 h 219"/>
                <a:gd name="T6" fmla="*/ 0 w 139"/>
                <a:gd name="T7" fmla="*/ 159 h 219"/>
                <a:gd name="T8" fmla="*/ 0 w 139"/>
                <a:gd name="T9" fmla="*/ 0 h 219"/>
                <a:gd name="T10" fmla="*/ 0 60000 65536"/>
                <a:gd name="T11" fmla="*/ 0 60000 65536"/>
                <a:gd name="T12" fmla="*/ 0 60000 65536"/>
                <a:gd name="T13" fmla="*/ 0 60000 65536"/>
                <a:gd name="T14" fmla="*/ 0 60000 65536"/>
                <a:gd name="T15" fmla="*/ 0 w 139"/>
                <a:gd name="T16" fmla="*/ 0 h 219"/>
                <a:gd name="T17" fmla="*/ 139 w 139"/>
                <a:gd name="T18" fmla="*/ 219 h 219"/>
              </a:gdLst>
              <a:ahLst/>
              <a:cxnLst>
                <a:cxn ang="T10">
                  <a:pos x="T0" y="T1"/>
                </a:cxn>
                <a:cxn ang="T11">
                  <a:pos x="T2" y="T3"/>
                </a:cxn>
                <a:cxn ang="T12">
                  <a:pos x="T4" y="T5"/>
                </a:cxn>
                <a:cxn ang="T13">
                  <a:pos x="T6" y="T7"/>
                </a:cxn>
                <a:cxn ang="T14">
                  <a:pos x="T8" y="T9"/>
                </a:cxn>
              </a:cxnLst>
              <a:rect l="T15" t="T16" r="T17" b="T18"/>
              <a:pathLst>
                <a:path w="139" h="219">
                  <a:moveTo>
                    <a:pt x="0" y="0"/>
                  </a:moveTo>
                  <a:lnTo>
                    <a:pt x="139" y="60"/>
                  </a:lnTo>
                  <a:lnTo>
                    <a:pt x="139" y="219"/>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370" name="Line 300"/>
            <p:cNvSpPr>
              <a:spLocks noChangeShapeType="1"/>
            </p:cNvSpPr>
            <p:nvPr/>
          </p:nvSpPr>
          <p:spPr bwMode="auto">
            <a:xfrm>
              <a:off x="1887" y="2001"/>
              <a:ext cx="67" cy="109"/>
            </a:xfrm>
            <a:prstGeom prst="line">
              <a:avLst/>
            </a:prstGeom>
            <a:noFill/>
            <a:ln w="0">
              <a:solidFill>
                <a:srgbClr val="00CCFF"/>
              </a:solidFill>
              <a:round/>
              <a:headEnd/>
              <a:tailEnd/>
            </a:ln>
          </p:spPr>
          <p:txBody>
            <a:bodyPr/>
            <a:lstStyle/>
            <a:p>
              <a:endParaRPr lang="en-US"/>
            </a:p>
          </p:txBody>
        </p:sp>
        <p:sp>
          <p:nvSpPr>
            <p:cNvPr id="3371" name="Freeform 301"/>
            <p:cNvSpPr>
              <a:spLocks/>
            </p:cNvSpPr>
            <p:nvPr/>
          </p:nvSpPr>
          <p:spPr bwMode="auto">
            <a:xfrm>
              <a:off x="1248" y="1801"/>
              <a:ext cx="553" cy="878"/>
            </a:xfrm>
            <a:custGeom>
              <a:avLst/>
              <a:gdLst>
                <a:gd name="T0" fmla="*/ 0 w 553"/>
                <a:gd name="T1" fmla="*/ 0 h 878"/>
                <a:gd name="T2" fmla="*/ 553 w 553"/>
                <a:gd name="T3" fmla="*/ 240 h 878"/>
                <a:gd name="T4" fmla="*/ 553 w 553"/>
                <a:gd name="T5" fmla="*/ 878 h 878"/>
                <a:gd name="T6" fmla="*/ 0 w 553"/>
                <a:gd name="T7" fmla="*/ 636 h 878"/>
                <a:gd name="T8" fmla="*/ 0 w 553"/>
                <a:gd name="T9" fmla="*/ 0 h 878"/>
                <a:gd name="T10" fmla="*/ 0 60000 65536"/>
                <a:gd name="T11" fmla="*/ 0 60000 65536"/>
                <a:gd name="T12" fmla="*/ 0 60000 65536"/>
                <a:gd name="T13" fmla="*/ 0 60000 65536"/>
                <a:gd name="T14" fmla="*/ 0 60000 65536"/>
                <a:gd name="T15" fmla="*/ 0 w 553"/>
                <a:gd name="T16" fmla="*/ 0 h 878"/>
                <a:gd name="T17" fmla="*/ 553 w 553"/>
                <a:gd name="T18" fmla="*/ 878 h 878"/>
              </a:gdLst>
              <a:ahLst/>
              <a:cxnLst>
                <a:cxn ang="T10">
                  <a:pos x="T0" y="T1"/>
                </a:cxn>
                <a:cxn ang="T11">
                  <a:pos x="T2" y="T3"/>
                </a:cxn>
                <a:cxn ang="T12">
                  <a:pos x="T4" y="T5"/>
                </a:cxn>
                <a:cxn ang="T13">
                  <a:pos x="T6" y="T7"/>
                </a:cxn>
                <a:cxn ang="T14">
                  <a:pos x="T8" y="T9"/>
                </a:cxn>
              </a:cxnLst>
              <a:rect l="T15" t="T16" r="T17" b="T18"/>
              <a:pathLst>
                <a:path w="553" h="878">
                  <a:moveTo>
                    <a:pt x="0" y="0"/>
                  </a:moveTo>
                  <a:lnTo>
                    <a:pt x="553" y="240"/>
                  </a:lnTo>
                  <a:lnTo>
                    <a:pt x="553" y="878"/>
                  </a:lnTo>
                  <a:lnTo>
                    <a:pt x="0" y="636"/>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372" name="Freeform 302"/>
            <p:cNvSpPr>
              <a:spLocks/>
            </p:cNvSpPr>
            <p:nvPr/>
          </p:nvSpPr>
          <p:spPr bwMode="auto">
            <a:xfrm>
              <a:off x="1248" y="1801"/>
              <a:ext cx="553" cy="878"/>
            </a:xfrm>
            <a:custGeom>
              <a:avLst/>
              <a:gdLst>
                <a:gd name="T0" fmla="*/ 0 w 553"/>
                <a:gd name="T1" fmla="*/ 0 h 878"/>
                <a:gd name="T2" fmla="*/ 553 w 553"/>
                <a:gd name="T3" fmla="*/ 240 h 878"/>
                <a:gd name="T4" fmla="*/ 553 w 553"/>
                <a:gd name="T5" fmla="*/ 878 h 878"/>
                <a:gd name="T6" fmla="*/ 0 w 553"/>
                <a:gd name="T7" fmla="*/ 636 h 878"/>
                <a:gd name="T8" fmla="*/ 0 w 553"/>
                <a:gd name="T9" fmla="*/ 0 h 878"/>
                <a:gd name="T10" fmla="*/ 0 60000 65536"/>
                <a:gd name="T11" fmla="*/ 0 60000 65536"/>
                <a:gd name="T12" fmla="*/ 0 60000 65536"/>
                <a:gd name="T13" fmla="*/ 0 60000 65536"/>
                <a:gd name="T14" fmla="*/ 0 60000 65536"/>
                <a:gd name="T15" fmla="*/ 0 w 553"/>
                <a:gd name="T16" fmla="*/ 0 h 878"/>
                <a:gd name="T17" fmla="*/ 553 w 553"/>
                <a:gd name="T18" fmla="*/ 878 h 878"/>
              </a:gdLst>
              <a:ahLst/>
              <a:cxnLst>
                <a:cxn ang="T10">
                  <a:pos x="T0" y="T1"/>
                </a:cxn>
                <a:cxn ang="T11">
                  <a:pos x="T2" y="T3"/>
                </a:cxn>
                <a:cxn ang="T12">
                  <a:pos x="T4" y="T5"/>
                </a:cxn>
                <a:cxn ang="T13">
                  <a:pos x="T6" y="T7"/>
                </a:cxn>
                <a:cxn ang="T14">
                  <a:pos x="T8" y="T9"/>
                </a:cxn>
              </a:cxnLst>
              <a:rect l="T15" t="T16" r="T17" b="T18"/>
              <a:pathLst>
                <a:path w="553" h="878">
                  <a:moveTo>
                    <a:pt x="0" y="0"/>
                  </a:moveTo>
                  <a:lnTo>
                    <a:pt x="553" y="240"/>
                  </a:lnTo>
                  <a:lnTo>
                    <a:pt x="553" y="878"/>
                  </a:lnTo>
                  <a:lnTo>
                    <a:pt x="0" y="636"/>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373" name="Freeform 303"/>
            <p:cNvSpPr>
              <a:spLocks/>
            </p:cNvSpPr>
            <p:nvPr/>
          </p:nvSpPr>
          <p:spPr bwMode="auto">
            <a:xfrm>
              <a:off x="1248" y="1801"/>
              <a:ext cx="138" cy="219"/>
            </a:xfrm>
            <a:custGeom>
              <a:avLst/>
              <a:gdLst>
                <a:gd name="T0" fmla="*/ 0 w 138"/>
                <a:gd name="T1" fmla="*/ 0 h 219"/>
                <a:gd name="T2" fmla="*/ 138 w 138"/>
                <a:gd name="T3" fmla="*/ 58 h 219"/>
                <a:gd name="T4" fmla="*/ 138 w 138"/>
                <a:gd name="T5" fmla="*/ 219 h 219"/>
                <a:gd name="T6" fmla="*/ 0 w 138"/>
                <a:gd name="T7" fmla="*/ 159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58"/>
                  </a:lnTo>
                  <a:lnTo>
                    <a:pt x="138" y="219"/>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374" name="Freeform 304"/>
            <p:cNvSpPr>
              <a:spLocks/>
            </p:cNvSpPr>
            <p:nvPr/>
          </p:nvSpPr>
          <p:spPr bwMode="auto">
            <a:xfrm>
              <a:off x="1248" y="1801"/>
              <a:ext cx="138" cy="219"/>
            </a:xfrm>
            <a:custGeom>
              <a:avLst/>
              <a:gdLst>
                <a:gd name="T0" fmla="*/ 0 w 138"/>
                <a:gd name="T1" fmla="*/ 0 h 219"/>
                <a:gd name="T2" fmla="*/ 138 w 138"/>
                <a:gd name="T3" fmla="*/ 58 h 219"/>
                <a:gd name="T4" fmla="*/ 138 w 138"/>
                <a:gd name="T5" fmla="*/ 219 h 219"/>
                <a:gd name="T6" fmla="*/ 0 w 138"/>
                <a:gd name="T7" fmla="*/ 159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58"/>
                  </a:lnTo>
                  <a:lnTo>
                    <a:pt x="138" y="219"/>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375" name="Freeform 305"/>
            <p:cNvSpPr>
              <a:spLocks/>
            </p:cNvSpPr>
            <p:nvPr/>
          </p:nvSpPr>
          <p:spPr bwMode="auto">
            <a:xfrm>
              <a:off x="1248" y="1960"/>
              <a:ext cx="138" cy="219"/>
            </a:xfrm>
            <a:custGeom>
              <a:avLst/>
              <a:gdLst>
                <a:gd name="T0" fmla="*/ 0 w 138"/>
                <a:gd name="T1" fmla="*/ 0 h 219"/>
                <a:gd name="T2" fmla="*/ 138 w 138"/>
                <a:gd name="T3" fmla="*/ 60 h 219"/>
                <a:gd name="T4" fmla="*/ 138 w 138"/>
                <a:gd name="T5" fmla="*/ 219 h 219"/>
                <a:gd name="T6" fmla="*/ 0 w 138"/>
                <a:gd name="T7" fmla="*/ 159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60"/>
                  </a:lnTo>
                  <a:lnTo>
                    <a:pt x="138" y="219"/>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376" name="Freeform 306"/>
            <p:cNvSpPr>
              <a:spLocks/>
            </p:cNvSpPr>
            <p:nvPr/>
          </p:nvSpPr>
          <p:spPr bwMode="auto">
            <a:xfrm>
              <a:off x="1248" y="1960"/>
              <a:ext cx="138" cy="219"/>
            </a:xfrm>
            <a:custGeom>
              <a:avLst/>
              <a:gdLst>
                <a:gd name="T0" fmla="*/ 0 w 138"/>
                <a:gd name="T1" fmla="*/ 0 h 219"/>
                <a:gd name="T2" fmla="*/ 138 w 138"/>
                <a:gd name="T3" fmla="*/ 60 h 219"/>
                <a:gd name="T4" fmla="*/ 138 w 138"/>
                <a:gd name="T5" fmla="*/ 219 h 219"/>
                <a:gd name="T6" fmla="*/ 0 w 138"/>
                <a:gd name="T7" fmla="*/ 159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60"/>
                  </a:lnTo>
                  <a:lnTo>
                    <a:pt x="138" y="219"/>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377" name="Freeform 307"/>
            <p:cNvSpPr>
              <a:spLocks/>
            </p:cNvSpPr>
            <p:nvPr/>
          </p:nvSpPr>
          <p:spPr bwMode="auto">
            <a:xfrm>
              <a:off x="1248" y="2119"/>
              <a:ext cx="138" cy="219"/>
            </a:xfrm>
            <a:custGeom>
              <a:avLst/>
              <a:gdLst>
                <a:gd name="T0" fmla="*/ 0 w 138"/>
                <a:gd name="T1" fmla="*/ 0 h 219"/>
                <a:gd name="T2" fmla="*/ 138 w 138"/>
                <a:gd name="T3" fmla="*/ 60 h 219"/>
                <a:gd name="T4" fmla="*/ 138 w 138"/>
                <a:gd name="T5" fmla="*/ 219 h 219"/>
                <a:gd name="T6" fmla="*/ 0 w 138"/>
                <a:gd name="T7" fmla="*/ 159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60"/>
                  </a:lnTo>
                  <a:lnTo>
                    <a:pt x="138" y="219"/>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378" name="Freeform 308"/>
            <p:cNvSpPr>
              <a:spLocks/>
            </p:cNvSpPr>
            <p:nvPr/>
          </p:nvSpPr>
          <p:spPr bwMode="auto">
            <a:xfrm>
              <a:off x="1248" y="2119"/>
              <a:ext cx="138" cy="219"/>
            </a:xfrm>
            <a:custGeom>
              <a:avLst/>
              <a:gdLst>
                <a:gd name="T0" fmla="*/ 0 w 138"/>
                <a:gd name="T1" fmla="*/ 0 h 219"/>
                <a:gd name="T2" fmla="*/ 138 w 138"/>
                <a:gd name="T3" fmla="*/ 60 h 219"/>
                <a:gd name="T4" fmla="*/ 138 w 138"/>
                <a:gd name="T5" fmla="*/ 219 h 219"/>
                <a:gd name="T6" fmla="*/ 0 w 138"/>
                <a:gd name="T7" fmla="*/ 159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60"/>
                  </a:lnTo>
                  <a:lnTo>
                    <a:pt x="138" y="219"/>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379" name="Freeform 309"/>
            <p:cNvSpPr>
              <a:spLocks/>
            </p:cNvSpPr>
            <p:nvPr/>
          </p:nvSpPr>
          <p:spPr bwMode="auto">
            <a:xfrm>
              <a:off x="1248" y="2278"/>
              <a:ext cx="138" cy="220"/>
            </a:xfrm>
            <a:custGeom>
              <a:avLst/>
              <a:gdLst>
                <a:gd name="T0" fmla="*/ 0 w 138"/>
                <a:gd name="T1" fmla="*/ 0 h 220"/>
                <a:gd name="T2" fmla="*/ 138 w 138"/>
                <a:gd name="T3" fmla="*/ 60 h 220"/>
                <a:gd name="T4" fmla="*/ 138 w 138"/>
                <a:gd name="T5" fmla="*/ 220 h 220"/>
                <a:gd name="T6" fmla="*/ 0 w 138"/>
                <a:gd name="T7" fmla="*/ 159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0"/>
                  </a:lnTo>
                  <a:lnTo>
                    <a:pt x="138"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380" name="Freeform 310"/>
            <p:cNvSpPr>
              <a:spLocks/>
            </p:cNvSpPr>
            <p:nvPr/>
          </p:nvSpPr>
          <p:spPr bwMode="auto">
            <a:xfrm>
              <a:off x="1248" y="2278"/>
              <a:ext cx="138" cy="220"/>
            </a:xfrm>
            <a:custGeom>
              <a:avLst/>
              <a:gdLst>
                <a:gd name="T0" fmla="*/ 0 w 138"/>
                <a:gd name="T1" fmla="*/ 0 h 220"/>
                <a:gd name="T2" fmla="*/ 138 w 138"/>
                <a:gd name="T3" fmla="*/ 60 h 220"/>
                <a:gd name="T4" fmla="*/ 138 w 138"/>
                <a:gd name="T5" fmla="*/ 220 h 220"/>
                <a:gd name="T6" fmla="*/ 0 w 138"/>
                <a:gd name="T7" fmla="*/ 159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0"/>
                  </a:lnTo>
                  <a:lnTo>
                    <a:pt x="138"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381" name="Freeform 311"/>
            <p:cNvSpPr>
              <a:spLocks/>
            </p:cNvSpPr>
            <p:nvPr/>
          </p:nvSpPr>
          <p:spPr bwMode="auto">
            <a:xfrm>
              <a:off x="1386" y="1859"/>
              <a:ext cx="139" cy="220"/>
            </a:xfrm>
            <a:custGeom>
              <a:avLst/>
              <a:gdLst>
                <a:gd name="T0" fmla="*/ 0 w 139"/>
                <a:gd name="T1" fmla="*/ 0 h 220"/>
                <a:gd name="T2" fmla="*/ 139 w 139"/>
                <a:gd name="T3" fmla="*/ 61 h 220"/>
                <a:gd name="T4" fmla="*/ 139 w 139"/>
                <a:gd name="T5" fmla="*/ 220 h 220"/>
                <a:gd name="T6" fmla="*/ 0 w 139"/>
                <a:gd name="T7" fmla="*/ 161 h 220"/>
                <a:gd name="T8" fmla="*/ 0 w 139"/>
                <a:gd name="T9" fmla="*/ 0 h 220"/>
                <a:gd name="T10" fmla="*/ 0 60000 65536"/>
                <a:gd name="T11" fmla="*/ 0 60000 65536"/>
                <a:gd name="T12" fmla="*/ 0 60000 65536"/>
                <a:gd name="T13" fmla="*/ 0 60000 65536"/>
                <a:gd name="T14" fmla="*/ 0 60000 65536"/>
                <a:gd name="T15" fmla="*/ 0 w 139"/>
                <a:gd name="T16" fmla="*/ 0 h 220"/>
                <a:gd name="T17" fmla="*/ 139 w 139"/>
                <a:gd name="T18" fmla="*/ 220 h 220"/>
              </a:gdLst>
              <a:ahLst/>
              <a:cxnLst>
                <a:cxn ang="T10">
                  <a:pos x="T0" y="T1"/>
                </a:cxn>
                <a:cxn ang="T11">
                  <a:pos x="T2" y="T3"/>
                </a:cxn>
                <a:cxn ang="T12">
                  <a:pos x="T4" y="T5"/>
                </a:cxn>
                <a:cxn ang="T13">
                  <a:pos x="T6" y="T7"/>
                </a:cxn>
                <a:cxn ang="T14">
                  <a:pos x="T8" y="T9"/>
                </a:cxn>
              </a:cxnLst>
              <a:rect l="T15" t="T16" r="T17" b="T18"/>
              <a:pathLst>
                <a:path w="139" h="220">
                  <a:moveTo>
                    <a:pt x="0" y="0"/>
                  </a:moveTo>
                  <a:lnTo>
                    <a:pt x="139" y="61"/>
                  </a:lnTo>
                  <a:lnTo>
                    <a:pt x="139" y="220"/>
                  </a:lnTo>
                  <a:lnTo>
                    <a:pt x="0" y="161"/>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382" name="Freeform 312"/>
            <p:cNvSpPr>
              <a:spLocks/>
            </p:cNvSpPr>
            <p:nvPr/>
          </p:nvSpPr>
          <p:spPr bwMode="auto">
            <a:xfrm>
              <a:off x="1386" y="1859"/>
              <a:ext cx="139" cy="220"/>
            </a:xfrm>
            <a:custGeom>
              <a:avLst/>
              <a:gdLst>
                <a:gd name="T0" fmla="*/ 0 w 139"/>
                <a:gd name="T1" fmla="*/ 0 h 220"/>
                <a:gd name="T2" fmla="*/ 139 w 139"/>
                <a:gd name="T3" fmla="*/ 61 h 220"/>
                <a:gd name="T4" fmla="*/ 139 w 139"/>
                <a:gd name="T5" fmla="*/ 220 h 220"/>
                <a:gd name="T6" fmla="*/ 0 w 139"/>
                <a:gd name="T7" fmla="*/ 161 h 220"/>
                <a:gd name="T8" fmla="*/ 0 w 139"/>
                <a:gd name="T9" fmla="*/ 0 h 220"/>
                <a:gd name="T10" fmla="*/ 0 60000 65536"/>
                <a:gd name="T11" fmla="*/ 0 60000 65536"/>
                <a:gd name="T12" fmla="*/ 0 60000 65536"/>
                <a:gd name="T13" fmla="*/ 0 60000 65536"/>
                <a:gd name="T14" fmla="*/ 0 60000 65536"/>
                <a:gd name="T15" fmla="*/ 0 w 139"/>
                <a:gd name="T16" fmla="*/ 0 h 220"/>
                <a:gd name="T17" fmla="*/ 139 w 139"/>
                <a:gd name="T18" fmla="*/ 220 h 220"/>
              </a:gdLst>
              <a:ahLst/>
              <a:cxnLst>
                <a:cxn ang="T10">
                  <a:pos x="T0" y="T1"/>
                </a:cxn>
                <a:cxn ang="T11">
                  <a:pos x="T2" y="T3"/>
                </a:cxn>
                <a:cxn ang="T12">
                  <a:pos x="T4" y="T5"/>
                </a:cxn>
                <a:cxn ang="T13">
                  <a:pos x="T6" y="T7"/>
                </a:cxn>
                <a:cxn ang="T14">
                  <a:pos x="T8" y="T9"/>
                </a:cxn>
              </a:cxnLst>
              <a:rect l="T15" t="T16" r="T17" b="T18"/>
              <a:pathLst>
                <a:path w="139" h="220">
                  <a:moveTo>
                    <a:pt x="0" y="0"/>
                  </a:moveTo>
                  <a:lnTo>
                    <a:pt x="139" y="61"/>
                  </a:lnTo>
                  <a:lnTo>
                    <a:pt x="139" y="220"/>
                  </a:lnTo>
                  <a:lnTo>
                    <a:pt x="0" y="161"/>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383" name="Freeform 313"/>
            <p:cNvSpPr>
              <a:spLocks/>
            </p:cNvSpPr>
            <p:nvPr/>
          </p:nvSpPr>
          <p:spPr bwMode="auto">
            <a:xfrm>
              <a:off x="1386" y="2020"/>
              <a:ext cx="139" cy="220"/>
            </a:xfrm>
            <a:custGeom>
              <a:avLst/>
              <a:gdLst>
                <a:gd name="T0" fmla="*/ 0 w 139"/>
                <a:gd name="T1" fmla="*/ 0 h 220"/>
                <a:gd name="T2" fmla="*/ 139 w 139"/>
                <a:gd name="T3" fmla="*/ 59 h 220"/>
                <a:gd name="T4" fmla="*/ 139 w 139"/>
                <a:gd name="T5" fmla="*/ 220 h 220"/>
                <a:gd name="T6" fmla="*/ 0 w 139"/>
                <a:gd name="T7" fmla="*/ 159 h 220"/>
                <a:gd name="T8" fmla="*/ 0 w 139"/>
                <a:gd name="T9" fmla="*/ 0 h 220"/>
                <a:gd name="T10" fmla="*/ 0 60000 65536"/>
                <a:gd name="T11" fmla="*/ 0 60000 65536"/>
                <a:gd name="T12" fmla="*/ 0 60000 65536"/>
                <a:gd name="T13" fmla="*/ 0 60000 65536"/>
                <a:gd name="T14" fmla="*/ 0 60000 65536"/>
                <a:gd name="T15" fmla="*/ 0 w 139"/>
                <a:gd name="T16" fmla="*/ 0 h 220"/>
                <a:gd name="T17" fmla="*/ 139 w 139"/>
                <a:gd name="T18" fmla="*/ 220 h 220"/>
              </a:gdLst>
              <a:ahLst/>
              <a:cxnLst>
                <a:cxn ang="T10">
                  <a:pos x="T0" y="T1"/>
                </a:cxn>
                <a:cxn ang="T11">
                  <a:pos x="T2" y="T3"/>
                </a:cxn>
                <a:cxn ang="T12">
                  <a:pos x="T4" y="T5"/>
                </a:cxn>
                <a:cxn ang="T13">
                  <a:pos x="T6" y="T7"/>
                </a:cxn>
                <a:cxn ang="T14">
                  <a:pos x="T8" y="T9"/>
                </a:cxn>
              </a:cxnLst>
              <a:rect l="T15" t="T16" r="T17" b="T18"/>
              <a:pathLst>
                <a:path w="139" h="220">
                  <a:moveTo>
                    <a:pt x="0" y="0"/>
                  </a:moveTo>
                  <a:lnTo>
                    <a:pt x="139" y="59"/>
                  </a:lnTo>
                  <a:lnTo>
                    <a:pt x="139"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384" name="Freeform 314"/>
            <p:cNvSpPr>
              <a:spLocks/>
            </p:cNvSpPr>
            <p:nvPr/>
          </p:nvSpPr>
          <p:spPr bwMode="auto">
            <a:xfrm>
              <a:off x="1386" y="2020"/>
              <a:ext cx="139" cy="220"/>
            </a:xfrm>
            <a:custGeom>
              <a:avLst/>
              <a:gdLst>
                <a:gd name="T0" fmla="*/ 0 w 139"/>
                <a:gd name="T1" fmla="*/ 0 h 220"/>
                <a:gd name="T2" fmla="*/ 139 w 139"/>
                <a:gd name="T3" fmla="*/ 59 h 220"/>
                <a:gd name="T4" fmla="*/ 139 w 139"/>
                <a:gd name="T5" fmla="*/ 220 h 220"/>
                <a:gd name="T6" fmla="*/ 0 w 139"/>
                <a:gd name="T7" fmla="*/ 159 h 220"/>
                <a:gd name="T8" fmla="*/ 0 w 139"/>
                <a:gd name="T9" fmla="*/ 0 h 220"/>
                <a:gd name="T10" fmla="*/ 0 60000 65536"/>
                <a:gd name="T11" fmla="*/ 0 60000 65536"/>
                <a:gd name="T12" fmla="*/ 0 60000 65536"/>
                <a:gd name="T13" fmla="*/ 0 60000 65536"/>
                <a:gd name="T14" fmla="*/ 0 60000 65536"/>
                <a:gd name="T15" fmla="*/ 0 w 139"/>
                <a:gd name="T16" fmla="*/ 0 h 220"/>
                <a:gd name="T17" fmla="*/ 139 w 139"/>
                <a:gd name="T18" fmla="*/ 220 h 220"/>
              </a:gdLst>
              <a:ahLst/>
              <a:cxnLst>
                <a:cxn ang="T10">
                  <a:pos x="T0" y="T1"/>
                </a:cxn>
                <a:cxn ang="T11">
                  <a:pos x="T2" y="T3"/>
                </a:cxn>
                <a:cxn ang="T12">
                  <a:pos x="T4" y="T5"/>
                </a:cxn>
                <a:cxn ang="T13">
                  <a:pos x="T6" y="T7"/>
                </a:cxn>
                <a:cxn ang="T14">
                  <a:pos x="T8" y="T9"/>
                </a:cxn>
              </a:cxnLst>
              <a:rect l="T15" t="T16" r="T17" b="T18"/>
              <a:pathLst>
                <a:path w="139" h="220">
                  <a:moveTo>
                    <a:pt x="0" y="0"/>
                  </a:moveTo>
                  <a:lnTo>
                    <a:pt x="139" y="59"/>
                  </a:lnTo>
                  <a:lnTo>
                    <a:pt x="139"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385" name="Freeform 315"/>
            <p:cNvSpPr>
              <a:spLocks/>
            </p:cNvSpPr>
            <p:nvPr/>
          </p:nvSpPr>
          <p:spPr bwMode="auto">
            <a:xfrm>
              <a:off x="1386" y="2179"/>
              <a:ext cx="139" cy="220"/>
            </a:xfrm>
            <a:custGeom>
              <a:avLst/>
              <a:gdLst>
                <a:gd name="T0" fmla="*/ 0 w 139"/>
                <a:gd name="T1" fmla="*/ 0 h 220"/>
                <a:gd name="T2" fmla="*/ 139 w 139"/>
                <a:gd name="T3" fmla="*/ 61 h 220"/>
                <a:gd name="T4" fmla="*/ 139 w 139"/>
                <a:gd name="T5" fmla="*/ 220 h 220"/>
                <a:gd name="T6" fmla="*/ 0 w 139"/>
                <a:gd name="T7" fmla="*/ 159 h 220"/>
                <a:gd name="T8" fmla="*/ 0 w 139"/>
                <a:gd name="T9" fmla="*/ 0 h 220"/>
                <a:gd name="T10" fmla="*/ 0 60000 65536"/>
                <a:gd name="T11" fmla="*/ 0 60000 65536"/>
                <a:gd name="T12" fmla="*/ 0 60000 65536"/>
                <a:gd name="T13" fmla="*/ 0 60000 65536"/>
                <a:gd name="T14" fmla="*/ 0 60000 65536"/>
                <a:gd name="T15" fmla="*/ 0 w 139"/>
                <a:gd name="T16" fmla="*/ 0 h 220"/>
                <a:gd name="T17" fmla="*/ 139 w 139"/>
                <a:gd name="T18" fmla="*/ 220 h 220"/>
              </a:gdLst>
              <a:ahLst/>
              <a:cxnLst>
                <a:cxn ang="T10">
                  <a:pos x="T0" y="T1"/>
                </a:cxn>
                <a:cxn ang="T11">
                  <a:pos x="T2" y="T3"/>
                </a:cxn>
                <a:cxn ang="T12">
                  <a:pos x="T4" y="T5"/>
                </a:cxn>
                <a:cxn ang="T13">
                  <a:pos x="T6" y="T7"/>
                </a:cxn>
                <a:cxn ang="T14">
                  <a:pos x="T8" y="T9"/>
                </a:cxn>
              </a:cxnLst>
              <a:rect l="T15" t="T16" r="T17" b="T18"/>
              <a:pathLst>
                <a:path w="139" h="220">
                  <a:moveTo>
                    <a:pt x="0" y="0"/>
                  </a:moveTo>
                  <a:lnTo>
                    <a:pt x="139" y="61"/>
                  </a:lnTo>
                  <a:lnTo>
                    <a:pt x="139"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386" name="Freeform 316"/>
            <p:cNvSpPr>
              <a:spLocks/>
            </p:cNvSpPr>
            <p:nvPr/>
          </p:nvSpPr>
          <p:spPr bwMode="auto">
            <a:xfrm>
              <a:off x="1386" y="2179"/>
              <a:ext cx="139" cy="220"/>
            </a:xfrm>
            <a:custGeom>
              <a:avLst/>
              <a:gdLst>
                <a:gd name="T0" fmla="*/ 0 w 139"/>
                <a:gd name="T1" fmla="*/ 0 h 220"/>
                <a:gd name="T2" fmla="*/ 139 w 139"/>
                <a:gd name="T3" fmla="*/ 61 h 220"/>
                <a:gd name="T4" fmla="*/ 139 w 139"/>
                <a:gd name="T5" fmla="*/ 220 h 220"/>
                <a:gd name="T6" fmla="*/ 0 w 139"/>
                <a:gd name="T7" fmla="*/ 159 h 220"/>
                <a:gd name="T8" fmla="*/ 0 w 139"/>
                <a:gd name="T9" fmla="*/ 0 h 220"/>
                <a:gd name="T10" fmla="*/ 0 60000 65536"/>
                <a:gd name="T11" fmla="*/ 0 60000 65536"/>
                <a:gd name="T12" fmla="*/ 0 60000 65536"/>
                <a:gd name="T13" fmla="*/ 0 60000 65536"/>
                <a:gd name="T14" fmla="*/ 0 60000 65536"/>
                <a:gd name="T15" fmla="*/ 0 w 139"/>
                <a:gd name="T16" fmla="*/ 0 h 220"/>
                <a:gd name="T17" fmla="*/ 139 w 139"/>
                <a:gd name="T18" fmla="*/ 220 h 220"/>
              </a:gdLst>
              <a:ahLst/>
              <a:cxnLst>
                <a:cxn ang="T10">
                  <a:pos x="T0" y="T1"/>
                </a:cxn>
                <a:cxn ang="T11">
                  <a:pos x="T2" y="T3"/>
                </a:cxn>
                <a:cxn ang="T12">
                  <a:pos x="T4" y="T5"/>
                </a:cxn>
                <a:cxn ang="T13">
                  <a:pos x="T6" y="T7"/>
                </a:cxn>
                <a:cxn ang="T14">
                  <a:pos x="T8" y="T9"/>
                </a:cxn>
              </a:cxnLst>
              <a:rect l="T15" t="T16" r="T17" b="T18"/>
              <a:pathLst>
                <a:path w="139" h="220">
                  <a:moveTo>
                    <a:pt x="0" y="0"/>
                  </a:moveTo>
                  <a:lnTo>
                    <a:pt x="139" y="61"/>
                  </a:lnTo>
                  <a:lnTo>
                    <a:pt x="139"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387" name="Freeform 317"/>
            <p:cNvSpPr>
              <a:spLocks/>
            </p:cNvSpPr>
            <p:nvPr/>
          </p:nvSpPr>
          <p:spPr bwMode="auto">
            <a:xfrm>
              <a:off x="1386" y="2338"/>
              <a:ext cx="139" cy="220"/>
            </a:xfrm>
            <a:custGeom>
              <a:avLst/>
              <a:gdLst>
                <a:gd name="T0" fmla="*/ 0 w 139"/>
                <a:gd name="T1" fmla="*/ 0 h 220"/>
                <a:gd name="T2" fmla="*/ 139 w 139"/>
                <a:gd name="T3" fmla="*/ 61 h 220"/>
                <a:gd name="T4" fmla="*/ 139 w 139"/>
                <a:gd name="T5" fmla="*/ 220 h 220"/>
                <a:gd name="T6" fmla="*/ 0 w 139"/>
                <a:gd name="T7" fmla="*/ 160 h 220"/>
                <a:gd name="T8" fmla="*/ 0 w 139"/>
                <a:gd name="T9" fmla="*/ 0 h 220"/>
                <a:gd name="T10" fmla="*/ 0 60000 65536"/>
                <a:gd name="T11" fmla="*/ 0 60000 65536"/>
                <a:gd name="T12" fmla="*/ 0 60000 65536"/>
                <a:gd name="T13" fmla="*/ 0 60000 65536"/>
                <a:gd name="T14" fmla="*/ 0 60000 65536"/>
                <a:gd name="T15" fmla="*/ 0 w 139"/>
                <a:gd name="T16" fmla="*/ 0 h 220"/>
                <a:gd name="T17" fmla="*/ 139 w 139"/>
                <a:gd name="T18" fmla="*/ 220 h 220"/>
              </a:gdLst>
              <a:ahLst/>
              <a:cxnLst>
                <a:cxn ang="T10">
                  <a:pos x="T0" y="T1"/>
                </a:cxn>
                <a:cxn ang="T11">
                  <a:pos x="T2" y="T3"/>
                </a:cxn>
                <a:cxn ang="T12">
                  <a:pos x="T4" y="T5"/>
                </a:cxn>
                <a:cxn ang="T13">
                  <a:pos x="T6" y="T7"/>
                </a:cxn>
                <a:cxn ang="T14">
                  <a:pos x="T8" y="T9"/>
                </a:cxn>
              </a:cxnLst>
              <a:rect l="T15" t="T16" r="T17" b="T18"/>
              <a:pathLst>
                <a:path w="139" h="220">
                  <a:moveTo>
                    <a:pt x="0" y="0"/>
                  </a:moveTo>
                  <a:lnTo>
                    <a:pt x="139" y="61"/>
                  </a:lnTo>
                  <a:lnTo>
                    <a:pt x="139" y="220"/>
                  </a:lnTo>
                  <a:lnTo>
                    <a:pt x="0" y="160"/>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388" name="Freeform 318"/>
            <p:cNvSpPr>
              <a:spLocks/>
            </p:cNvSpPr>
            <p:nvPr/>
          </p:nvSpPr>
          <p:spPr bwMode="auto">
            <a:xfrm>
              <a:off x="1386" y="2338"/>
              <a:ext cx="139" cy="220"/>
            </a:xfrm>
            <a:custGeom>
              <a:avLst/>
              <a:gdLst>
                <a:gd name="T0" fmla="*/ 0 w 139"/>
                <a:gd name="T1" fmla="*/ 0 h 220"/>
                <a:gd name="T2" fmla="*/ 139 w 139"/>
                <a:gd name="T3" fmla="*/ 61 h 220"/>
                <a:gd name="T4" fmla="*/ 139 w 139"/>
                <a:gd name="T5" fmla="*/ 220 h 220"/>
                <a:gd name="T6" fmla="*/ 0 w 139"/>
                <a:gd name="T7" fmla="*/ 160 h 220"/>
                <a:gd name="T8" fmla="*/ 0 w 139"/>
                <a:gd name="T9" fmla="*/ 0 h 220"/>
                <a:gd name="T10" fmla="*/ 0 60000 65536"/>
                <a:gd name="T11" fmla="*/ 0 60000 65536"/>
                <a:gd name="T12" fmla="*/ 0 60000 65536"/>
                <a:gd name="T13" fmla="*/ 0 60000 65536"/>
                <a:gd name="T14" fmla="*/ 0 60000 65536"/>
                <a:gd name="T15" fmla="*/ 0 w 139"/>
                <a:gd name="T16" fmla="*/ 0 h 220"/>
                <a:gd name="T17" fmla="*/ 139 w 139"/>
                <a:gd name="T18" fmla="*/ 220 h 220"/>
              </a:gdLst>
              <a:ahLst/>
              <a:cxnLst>
                <a:cxn ang="T10">
                  <a:pos x="T0" y="T1"/>
                </a:cxn>
                <a:cxn ang="T11">
                  <a:pos x="T2" y="T3"/>
                </a:cxn>
                <a:cxn ang="T12">
                  <a:pos x="T4" y="T5"/>
                </a:cxn>
                <a:cxn ang="T13">
                  <a:pos x="T6" y="T7"/>
                </a:cxn>
                <a:cxn ang="T14">
                  <a:pos x="T8" y="T9"/>
                </a:cxn>
              </a:cxnLst>
              <a:rect l="T15" t="T16" r="T17" b="T18"/>
              <a:pathLst>
                <a:path w="139" h="220">
                  <a:moveTo>
                    <a:pt x="0" y="0"/>
                  </a:moveTo>
                  <a:lnTo>
                    <a:pt x="139" y="61"/>
                  </a:lnTo>
                  <a:lnTo>
                    <a:pt x="139" y="220"/>
                  </a:lnTo>
                  <a:lnTo>
                    <a:pt x="0" y="160"/>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389" name="Freeform 319"/>
            <p:cNvSpPr>
              <a:spLocks/>
            </p:cNvSpPr>
            <p:nvPr/>
          </p:nvSpPr>
          <p:spPr bwMode="auto">
            <a:xfrm>
              <a:off x="1525" y="1920"/>
              <a:ext cx="138" cy="220"/>
            </a:xfrm>
            <a:custGeom>
              <a:avLst/>
              <a:gdLst>
                <a:gd name="T0" fmla="*/ 0 w 138"/>
                <a:gd name="T1" fmla="*/ 0 h 220"/>
                <a:gd name="T2" fmla="*/ 138 w 138"/>
                <a:gd name="T3" fmla="*/ 60 h 220"/>
                <a:gd name="T4" fmla="*/ 138 w 138"/>
                <a:gd name="T5" fmla="*/ 220 h 220"/>
                <a:gd name="T6" fmla="*/ 0 w 138"/>
                <a:gd name="T7" fmla="*/ 159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0"/>
                  </a:lnTo>
                  <a:lnTo>
                    <a:pt x="138"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390" name="Freeform 320"/>
            <p:cNvSpPr>
              <a:spLocks/>
            </p:cNvSpPr>
            <p:nvPr/>
          </p:nvSpPr>
          <p:spPr bwMode="auto">
            <a:xfrm>
              <a:off x="1525" y="1920"/>
              <a:ext cx="138" cy="220"/>
            </a:xfrm>
            <a:custGeom>
              <a:avLst/>
              <a:gdLst>
                <a:gd name="T0" fmla="*/ 0 w 138"/>
                <a:gd name="T1" fmla="*/ 0 h 220"/>
                <a:gd name="T2" fmla="*/ 138 w 138"/>
                <a:gd name="T3" fmla="*/ 60 h 220"/>
                <a:gd name="T4" fmla="*/ 138 w 138"/>
                <a:gd name="T5" fmla="*/ 220 h 220"/>
                <a:gd name="T6" fmla="*/ 0 w 138"/>
                <a:gd name="T7" fmla="*/ 159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0"/>
                  </a:lnTo>
                  <a:lnTo>
                    <a:pt x="138"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391" name="Freeform 321"/>
            <p:cNvSpPr>
              <a:spLocks/>
            </p:cNvSpPr>
            <p:nvPr/>
          </p:nvSpPr>
          <p:spPr bwMode="auto">
            <a:xfrm>
              <a:off x="1525" y="2079"/>
              <a:ext cx="138" cy="220"/>
            </a:xfrm>
            <a:custGeom>
              <a:avLst/>
              <a:gdLst>
                <a:gd name="T0" fmla="*/ 0 w 138"/>
                <a:gd name="T1" fmla="*/ 0 h 220"/>
                <a:gd name="T2" fmla="*/ 138 w 138"/>
                <a:gd name="T3" fmla="*/ 61 h 220"/>
                <a:gd name="T4" fmla="*/ 138 w 138"/>
                <a:gd name="T5" fmla="*/ 220 h 220"/>
                <a:gd name="T6" fmla="*/ 0 w 138"/>
                <a:gd name="T7" fmla="*/ 161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1"/>
                  </a:lnTo>
                  <a:lnTo>
                    <a:pt x="138" y="220"/>
                  </a:lnTo>
                  <a:lnTo>
                    <a:pt x="0" y="161"/>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392" name="Freeform 322"/>
            <p:cNvSpPr>
              <a:spLocks/>
            </p:cNvSpPr>
            <p:nvPr/>
          </p:nvSpPr>
          <p:spPr bwMode="auto">
            <a:xfrm>
              <a:off x="1525" y="2079"/>
              <a:ext cx="138" cy="220"/>
            </a:xfrm>
            <a:custGeom>
              <a:avLst/>
              <a:gdLst>
                <a:gd name="T0" fmla="*/ 0 w 138"/>
                <a:gd name="T1" fmla="*/ 0 h 220"/>
                <a:gd name="T2" fmla="*/ 138 w 138"/>
                <a:gd name="T3" fmla="*/ 61 h 220"/>
                <a:gd name="T4" fmla="*/ 138 w 138"/>
                <a:gd name="T5" fmla="*/ 220 h 220"/>
                <a:gd name="T6" fmla="*/ 0 w 138"/>
                <a:gd name="T7" fmla="*/ 161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1"/>
                  </a:lnTo>
                  <a:lnTo>
                    <a:pt x="138" y="220"/>
                  </a:lnTo>
                  <a:lnTo>
                    <a:pt x="0" y="161"/>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393" name="Freeform 323"/>
            <p:cNvSpPr>
              <a:spLocks/>
            </p:cNvSpPr>
            <p:nvPr/>
          </p:nvSpPr>
          <p:spPr bwMode="auto">
            <a:xfrm>
              <a:off x="1525" y="2240"/>
              <a:ext cx="138" cy="220"/>
            </a:xfrm>
            <a:custGeom>
              <a:avLst/>
              <a:gdLst>
                <a:gd name="T0" fmla="*/ 0 w 138"/>
                <a:gd name="T1" fmla="*/ 0 h 220"/>
                <a:gd name="T2" fmla="*/ 138 w 138"/>
                <a:gd name="T3" fmla="*/ 59 h 220"/>
                <a:gd name="T4" fmla="*/ 138 w 138"/>
                <a:gd name="T5" fmla="*/ 220 h 220"/>
                <a:gd name="T6" fmla="*/ 0 w 138"/>
                <a:gd name="T7" fmla="*/ 159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59"/>
                  </a:lnTo>
                  <a:lnTo>
                    <a:pt x="138"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394" name="Freeform 324"/>
            <p:cNvSpPr>
              <a:spLocks/>
            </p:cNvSpPr>
            <p:nvPr/>
          </p:nvSpPr>
          <p:spPr bwMode="auto">
            <a:xfrm>
              <a:off x="1525" y="2240"/>
              <a:ext cx="138" cy="220"/>
            </a:xfrm>
            <a:custGeom>
              <a:avLst/>
              <a:gdLst>
                <a:gd name="T0" fmla="*/ 0 w 138"/>
                <a:gd name="T1" fmla="*/ 0 h 220"/>
                <a:gd name="T2" fmla="*/ 138 w 138"/>
                <a:gd name="T3" fmla="*/ 59 h 220"/>
                <a:gd name="T4" fmla="*/ 138 w 138"/>
                <a:gd name="T5" fmla="*/ 220 h 220"/>
                <a:gd name="T6" fmla="*/ 0 w 138"/>
                <a:gd name="T7" fmla="*/ 159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59"/>
                  </a:lnTo>
                  <a:lnTo>
                    <a:pt x="138"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395" name="Freeform 325"/>
            <p:cNvSpPr>
              <a:spLocks/>
            </p:cNvSpPr>
            <p:nvPr/>
          </p:nvSpPr>
          <p:spPr bwMode="auto">
            <a:xfrm>
              <a:off x="1525" y="2399"/>
              <a:ext cx="138" cy="220"/>
            </a:xfrm>
            <a:custGeom>
              <a:avLst/>
              <a:gdLst>
                <a:gd name="T0" fmla="*/ 0 w 138"/>
                <a:gd name="T1" fmla="*/ 0 h 220"/>
                <a:gd name="T2" fmla="*/ 138 w 138"/>
                <a:gd name="T3" fmla="*/ 61 h 220"/>
                <a:gd name="T4" fmla="*/ 138 w 138"/>
                <a:gd name="T5" fmla="*/ 220 h 220"/>
                <a:gd name="T6" fmla="*/ 0 w 138"/>
                <a:gd name="T7" fmla="*/ 159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1"/>
                  </a:lnTo>
                  <a:lnTo>
                    <a:pt x="138" y="220"/>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396" name="Freeform 326"/>
            <p:cNvSpPr>
              <a:spLocks/>
            </p:cNvSpPr>
            <p:nvPr/>
          </p:nvSpPr>
          <p:spPr bwMode="auto">
            <a:xfrm>
              <a:off x="1525" y="2399"/>
              <a:ext cx="138" cy="220"/>
            </a:xfrm>
            <a:custGeom>
              <a:avLst/>
              <a:gdLst>
                <a:gd name="T0" fmla="*/ 0 w 138"/>
                <a:gd name="T1" fmla="*/ 0 h 220"/>
                <a:gd name="T2" fmla="*/ 138 w 138"/>
                <a:gd name="T3" fmla="*/ 61 h 220"/>
                <a:gd name="T4" fmla="*/ 138 w 138"/>
                <a:gd name="T5" fmla="*/ 220 h 220"/>
                <a:gd name="T6" fmla="*/ 0 w 138"/>
                <a:gd name="T7" fmla="*/ 159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1"/>
                  </a:lnTo>
                  <a:lnTo>
                    <a:pt x="138" y="220"/>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397" name="Freeform 327"/>
            <p:cNvSpPr>
              <a:spLocks/>
            </p:cNvSpPr>
            <p:nvPr/>
          </p:nvSpPr>
          <p:spPr bwMode="auto">
            <a:xfrm>
              <a:off x="1663" y="1980"/>
              <a:ext cx="138" cy="220"/>
            </a:xfrm>
            <a:custGeom>
              <a:avLst/>
              <a:gdLst>
                <a:gd name="T0" fmla="*/ 0 w 138"/>
                <a:gd name="T1" fmla="*/ 0 h 220"/>
                <a:gd name="T2" fmla="*/ 138 w 138"/>
                <a:gd name="T3" fmla="*/ 61 h 220"/>
                <a:gd name="T4" fmla="*/ 138 w 138"/>
                <a:gd name="T5" fmla="*/ 220 h 220"/>
                <a:gd name="T6" fmla="*/ 0 w 138"/>
                <a:gd name="T7" fmla="*/ 160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1"/>
                  </a:lnTo>
                  <a:lnTo>
                    <a:pt x="138" y="220"/>
                  </a:lnTo>
                  <a:lnTo>
                    <a:pt x="0" y="160"/>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398" name="Freeform 328"/>
            <p:cNvSpPr>
              <a:spLocks/>
            </p:cNvSpPr>
            <p:nvPr/>
          </p:nvSpPr>
          <p:spPr bwMode="auto">
            <a:xfrm>
              <a:off x="1663" y="1980"/>
              <a:ext cx="138" cy="220"/>
            </a:xfrm>
            <a:custGeom>
              <a:avLst/>
              <a:gdLst>
                <a:gd name="T0" fmla="*/ 0 w 138"/>
                <a:gd name="T1" fmla="*/ 0 h 220"/>
                <a:gd name="T2" fmla="*/ 138 w 138"/>
                <a:gd name="T3" fmla="*/ 61 h 220"/>
                <a:gd name="T4" fmla="*/ 138 w 138"/>
                <a:gd name="T5" fmla="*/ 220 h 220"/>
                <a:gd name="T6" fmla="*/ 0 w 138"/>
                <a:gd name="T7" fmla="*/ 160 h 220"/>
                <a:gd name="T8" fmla="*/ 0 w 138"/>
                <a:gd name="T9" fmla="*/ 0 h 220"/>
                <a:gd name="T10" fmla="*/ 0 60000 65536"/>
                <a:gd name="T11" fmla="*/ 0 60000 65536"/>
                <a:gd name="T12" fmla="*/ 0 60000 65536"/>
                <a:gd name="T13" fmla="*/ 0 60000 65536"/>
                <a:gd name="T14" fmla="*/ 0 60000 65536"/>
                <a:gd name="T15" fmla="*/ 0 w 138"/>
                <a:gd name="T16" fmla="*/ 0 h 220"/>
                <a:gd name="T17" fmla="*/ 138 w 138"/>
                <a:gd name="T18" fmla="*/ 220 h 220"/>
              </a:gdLst>
              <a:ahLst/>
              <a:cxnLst>
                <a:cxn ang="T10">
                  <a:pos x="T0" y="T1"/>
                </a:cxn>
                <a:cxn ang="T11">
                  <a:pos x="T2" y="T3"/>
                </a:cxn>
                <a:cxn ang="T12">
                  <a:pos x="T4" y="T5"/>
                </a:cxn>
                <a:cxn ang="T13">
                  <a:pos x="T6" y="T7"/>
                </a:cxn>
                <a:cxn ang="T14">
                  <a:pos x="T8" y="T9"/>
                </a:cxn>
              </a:cxnLst>
              <a:rect l="T15" t="T16" r="T17" b="T18"/>
              <a:pathLst>
                <a:path w="138" h="220">
                  <a:moveTo>
                    <a:pt x="0" y="0"/>
                  </a:moveTo>
                  <a:lnTo>
                    <a:pt x="138" y="61"/>
                  </a:lnTo>
                  <a:lnTo>
                    <a:pt x="138" y="220"/>
                  </a:lnTo>
                  <a:lnTo>
                    <a:pt x="0" y="160"/>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399" name="Freeform 329"/>
            <p:cNvSpPr>
              <a:spLocks/>
            </p:cNvSpPr>
            <p:nvPr/>
          </p:nvSpPr>
          <p:spPr bwMode="auto">
            <a:xfrm>
              <a:off x="1663" y="2140"/>
              <a:ext cx="138" cy="219"/>
            </a:xfrm>
            <a:custGeom>
              <a:avLst/>
              <a:gdLst>
                <a:gd name="T0" fmla="*/ 0 w 138"/>
                <a:gd name="T1" fmla="*/ 0 h 219"/>
                <a:gd name="T2" fmla="*/ 138 w 138"/>
                <a:gd name="T3" fmla="*/ 60 h 219"/>
                <a:gd name="T4" fmla="*/ 138 w 138"/>
                <a:gd name="T5" fmla="*/ 219 h 219"/>
                <a:gd name="T6" fmla="*/ 0 w 138"/>
                <a:gd name="T7" fmla="*/ 159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60"/>
                  </a:lnTo>
                  <a:lnTo>
                    <a:pt x="138" y="219"/>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400" name="Freeform 330"/>
            <p:cNvSpPr>
              <a:spLocks/>
            </p:cNvSpPr>
            <p:nvPr/>
          </p:nvSpPr>
          <p:spPr bwMode="auto">
            <a:xfrm>
              <a:off x="1663" y="2140"/>
              <a:ext cx="138" cy="219"/>
            </a:xfrm>
            <a:custGeom>
              <a:avLst/>
              <a:gdLst>
                <a:gd name="T0" fmla="*/ 0 w 138"/>
                <a:gd name="T1" fmla="*/ 0 h 219"/>
                <a:gd name="T2" fmla="*/ 138 w 138"/>
                <a:gd name="T3" fmla="*/ 60 h 219"/>
                <a:gd name="T4" fmla="*/ 138 w 138"/>
                <a:gd name="T5" fmla="*/ 219 h 219"/>
                <a:gd name="T6" fmla="*/ 0 w 138"/>
                <a:gd name="T7" fmla="*/ 159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60"/>
                  </a:lnTo>
                  <a:lnTo>
                    <a:pt x="138" y="219"/>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401" name="Freeform 331"/>
            <p:cNvSpPr>
              <a:spLocks/>
            </p:cNvSpPr>
            <p:nvPr/>
          </p:nvSpPr>
          <p:spPr bwMode="auto">
            <a:xfrm>
              <a:off x="1663" y="2299"/>
              <a:ext cx="138" cy="219"/>
            </a:xfrm>
            <a:custGeom>
              <a:avLst/>
              <a:gdLst>
                <a:gd name="T0" fmla="*/ 0 w 138"/>
                <a:gd name="T1" fmla="*/ 0 h 219"/>
                <a:gd name="T2" fmla="*/ 138 w 138"/>
                <a:gd name="T3" fmla="*/ 60 h 219"/>
                <a:gd name="T4" fmla="*/ 138 w 138"/>
                <a:gd name="T5" fmla="*/ 219 h 219"/>
                <a:gd name="T6" fmla="*/ 0 w 138"/>
                <a:gd name="T7" fmla="*/ 161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60"/>
                  </a:lnTo>
                  <a:lnTo>
                    <a:pt x="138" y="219"/>
                  </a:lnTo>
                  <a:lnTo>
                    <a:pt x="0" y="161"/>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402" name="Freeform 332"/>
            <p:cNvSpPr>
              <a:spLocks/>
            </p:cNvSpPr>
            <p:nvPr/>
          </p:nvSpPr>
          <p:spPr bwMode="auto">
            <a:xfrm>
              <a:off x="1663" y="2299"/>
              <a:ext cx="138" cy="219"/>
            </a:xfrm>
            <a:custGeom>
              <a:avLst/>
              <a:gdLst>
                <a:gd name="T0" fmla="*/ 0 w 138"/>
                <a:gd name="T1" fmla="*/ 0 h 219"/>
                <a:gd name="T2" fmla="*/ 138 w 138"/>
                <a:gd name="T3" fmla="*/ 60 h 219"/>
                <a:gd name="T4" fmla="*/ 138 w 138"/>
                <a:gd name="T5" fmla="*/ 219 h 219"/>
                <a:gd name="T6" fmla="*/ 0 w 138"/>
                <a:gd name="T7" fmla="*/ 161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60"/>
                  </a:lnTo>
                  <a:lnTo>
                    <a:pt x="138" y="219"/>
                  </a:lnTo>
                  <a:lnTo>
                    <a:pt x="0" y="161"/>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403" name="Freeform 333"/>
            <p:cNvSpPr>
              <a:spLocks/>
            </p:cNvSpPr>
            <p:nvPr/>
          </p:nvSpPr>
          <p:spPr bwMode="auto">
            <a:xfrm>
              <a:off x="1663" y="2460"/>
              <a:ext cx="138" cy="219"/>
            </a:xfrm>
            <a:custGeom>
              <a:avLst/>
              <a:gdLst>
                <a:gd name="T0" fmla="*/ 0 w 138"/>
                <a:gd name="T1" fmla="*/ 0 h 219"/>
                <a:gd name="T2" fmla="*/ 138 w 138"/>
                <a:gd name="T3" fmla="*/ 58 h 219"/>
                <a:gd name="T4" fmla="*/ 138 w 138"/>
                <a:gd name="T5" fmla="*/ 219 h 219"/>
                <a:gd name="T6" fmla="*/ 0 w 138"/>
                <a:gd name="T7" fmla="*/ 159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58"/>
                  </a:lnTo>
                  <a:lnTo>
                    <a:pt x="138" y="219"/>
                  </a:lnTo>
                  <a:lnTo>
                    <a:pt x="0" y="159"/>
                  </a:lnTo>
                  <a:lnTo>
                    <a:pt x="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404" name="Freeform 334"/>
            <p:cNvSpPr>
              <a:spLocks/>
            </p:cNvSpPr>
            <p:nvPr/>
          </p:nvSpPr>
          <p:spPr bwMode="auto">
            <a:xfrm>
              <a:off x="1663" y="2460"/>
              <a:ext cx="138" cy="219"/>
            </a:xfrm>
            <a:custGeom>
              <a:avLst/>
              <a:gdLst>
                <a:gd name="T0" fmla="*/ 0 w 138"/>
                <a:gd name="T1" fmla="*/ 0 h 219"/>
                <a:gd name="T2" fmla="*/ 138 w 138"/>
                <a:gd name="T3" fmla="*/ 58 h 219"/>
                <a:gd name="T4" fmla="*/ 138 w 138"/>
                <a:gd name="T5" fmla="*/ 219 h 219"/>
                <a:gd name="T6" fmla="*/ 0 w 138"/>
                <a:gd name="T7" fmla="*/ 159 h 219"/>
                <a:gd name="T8" fmla="*/ 0 w 138"/>
                <a:gd name="T9" fmla="*/ 0 h 219"/>
                <a:gd name="T10" fmla="*/ 0 60000 65536"/>
                <a:gd name="T11" fmla="*/ 0 60000 65536"/>
                <a:gd name="T12" fmla="*/ 0 60000 65536"/>
                <a:gd name="T13" fmla="*/ 0 60000 65536"/>
                <a:gd name="T14" fmla="*/ 0 60000 65536"/>
                <a:gd name="T15" fmla="*/ 0 w 138"/>
                <a:gd name="T16" fmla="*/ 0 h 219"/>
                <a:gd name="T17" fmla="*/ 138 w 138"/>
                <a:gd name="T18" fmla="*/ 219 h 219"/>
              </a:gdLst>
              <a:ahLst/>
              <a:cxnLst>
                <a:cxn ang="T10">
                  <a:pos x="T0" y="T1"/>
                </a:cxn>
                <a:cxn ang="T11">
                  <a:pos x="T2" y="T3"/>
                </a:cxn>
                <a:cxn ang="T12">
                  <a:pos x="T4" y="T5"/>
                </a:cxn>
                <a:cxn ang="T13">
                  <a:pos x="T6" y="T7"/>
                </a:cxn>
                <a:cxn ang="T14">
                  <a:pos x="T8" y="T9"/>
                </a:cxn>
              </a:cxnLst>
              <a:rect l="T15" t="T16" r="T17" b="T18"/>
              <a:pathLst>
                <a:path w="138" h="219">
                  <a:moveTo>
                    <a:pt x="0" y="0"/>
                  </a:moveTo>
                  <a:lnTo>
                    <a:pt x="138" y="58"/>
                  </a:lnTo>
                  <a:lnTo>
                    <a:pt x="138" y="219"/>
                  </a:lnTo>
                  <a:lnTo>
                    <a:pt x="0" y="159"/>
                  </a:lnTo>
                  <a:lnTo>
                    <a:pt x="0" y="0"/>
                  </a:lnTo>
                </a:path>
              </a:pathLst>
            </a:custGeom>
            <a:solidFill>
              <a:schemeClr val="bg1"/>
            </a:solidFill>
            <a:ln w="0">
              <a:solidFill>
                <a:srgbClr val="00CCFF"/>
              </a:solidFill>
              <a:round/>
              <a:headEnd/>
              <a:tailEnd/>
            </a:ln>
          </p:spPr>
          <p:txBody>
            <a:bodyPr/>
            <a:lstStyle/>
            <a:p>
              <a:pPr eaLnBrk="0" hangingPunct="0"/>
              <a:endParaRPr lang="en-US"/>
            </a:p>
          </p:txBody>
        </p:sp>
        <p:sp>
          <p:nvSpPr>
            <p:cNvPr id="3405" name="Line 335"/>
            <p:cNvSpPr>
              <a:spLocks noChangeShapeType="1"/>
            </p:cNvSpPr>
            <p:nvPr/>
          </p:nvSpPr>
          <p:spPr bwMode="auto">
            <a:xfrm>
              <a:off x="1181" y="1695"/>
              <a:ext cx="69" cy="107"/>
            </a:xfrm>
            <a:prstGeom prst="line">
              <a:avLst/>
            </a:prstGeom>
            <a:noFill/>
            <a:ln w="0">
              <a:solidFill>
                <a:srgbClr val="00CCFF"/>
              </a:solidFill>
              <a:round/>
              <a:headEnd/>
              <a:tailEnd/>
            </a:ln>
          </p:spPr>
          <p:txBody>
            <a:bodyPr/>
            <a:lstStyle/>
            <a:p>
              <a:endParaRPr lang="en-US"/>
            </a:p>
          </p:txBody>
        </p:sp>
        <p:sp>
          <p:nvSpPr>
            <p:cNvPr id="3406" name="Freeform 336"/>
            <p:cNvSpPr>
              <a:spLocks noEditPoints="1"/>
            </p:cNvSpPr>
            <p:nvPr/>
          </p:nvSpPr>
          <p:spPr bwMode="auto">
            <a:xfrm>
              <a:off x="1300" y="2568"/>
              <a:ext cx="37" cy="52"/>
            </a:xfrm>
            <a:custGeom>
              <a:avLst/>
              <a:gdLst>
                <a:gd name="T0" fmla="*/ 0 w 37"/>
                <a:gd name="T1" fmla="*/ 23 h 52"/>
                <a:gd name="T2" fmla="*/ 0 w 37"/>
                <a:gd name="T3" fmla="*/ 18 h 52"/>
                <a:gd name="T4" fmla="*/ 2 w 37"/>
                <a:gd name="T5" fmla="*/ 14 h 52"/>
                <a:gd name="T6" fmla="*/ 4 w 37"/>
                <a:gd name="T7" fmla="*/ 9 h 52"/>
                <a:gd name="T8" fmla="*/ 5 w 37"/>
                <a:gd name="T9" fmla="*/ 6 h 52"/>
                <a:gd name="T10" fmla="*/ 9 w 37"/>
                <a:gd name="T11" fmla="*/ 4 h 52"/>
                <a:gd name="T12" fmla="*/ 12 w 37"/>
                <a:gd name="T13" fmla="*/ 2 h 52"/>
                <a:gd name="T14" fmla="*/ 15 w 37"/>
                <a:gd name="T15" fmla="*/ 0 h 52"/>
                <a:gd name="T16" fmla="*/ 20 w 37"/>
                <a:gd name="T17" fmla="*/ 0 h 52"/>
                <a:gd name="T18" fmla="*/ 25 w 37"/>
                <a:gd name="T19" fmla="*/ 2 h 52"/>
                <a:gd name="T20" fmla="*/ 29 w 37"/>
                <a:gd name="T21" fmla="*/ 4 h 52"/>
                <a:gd name="T22" fmla="*/ 30 w 37"/>
                <a:gd name="T23" fmla="*/ 7 h 52"/>
                <a:gd name="T24" fmla="*/ 34 w 37"/>
                <a:gd name="T25" fmla="*/ 9 h 52"/>
                <a:gd name="T26" fmla="*/ 35 w 37"/>
                <a:gd name="T27" fmla="*/ 14 h 52"/>
                <a:gd name="T28" fmla="*/ 35 w 37"/>
                <a:gd name="T29" fmla="*/ 19 h 52"/>
                <a:gd name="T30" fmla="*/ 35 w 37"/>
                <a:gd name="T31" fmla="*/ 25 h 52"/>
                <a:gd name="T32" fmla="*/ 37 w 37"/>
                <a:gd name="T33" fmla="*/ 28 h 52"/>
                <a:gd name="T34" fmla="*/ 35 w 37"/>
                <a:gd name="T35" fmla="*/ 32 h 52"/>
                <a:gd name="T36" fmla="*/ 35 w 37"/>
                <a:gd name="T37" fmla="*/ 37 h 52"/>
                <a:gd name="T38" fmla="*/ 34 w 37"/>
                <a:gd name="T39" fmla="*/ 40 h 52"/>
                <a:gd name="T40" fmla="*/ 32 w 37"/>
                <a:gd name="T41" fmla="*/ 45 h 52"/>
                <a:gd name="T42" fmla="*/ 30 w 37"/>
                <a:gd name="T43" fmla="*/ 49 h 52"/>
                <a:gd name="T44" fmla="*/ 27 w 37"/>
                <a:gd name="T45" fmla="*/ 51 h 52"/>
                <a:gd name="T46" fmla="*/ 24 w 37"/>
                <a:gd name="T47" fmla="*/ 52 h 52"/>
                <a:gd name="T48" fmla="*/ 19 w 37"/>
                <a:gd name="T49" fmla="*/ 52 h 52"/>
                <a:gd name="T50" fmla="*/ 14 w 37"/>
                <a:gd name="T51" fmla="*/ 52 h 52"/>
                <a:gd name="T52" fmla="*/ 9 w 37"/>
                <a:gd name="T53" fmla="*/ 51 h 52"/>
                <a:gd name="T54" fmla="*/ 7 w 37"/>
                <a:gd name="T55" fmla="*/ 47 h 52"/>
                <a:gd name="T56" fmla="*/ 4 w 37"/>
                <a:gd name="T57" fmla="*/ 45 h 52"/>
                <a:gd name="T58" fmla="*/ 2 w 37"/>
                <a:gd name="T59" fmla="*/ 42 h 52"/>
                <a:gd name="T60" fmla="*/ 2 w 37"/>
                <a:gd name="T61" fmla="*/ 37 h 52"/>
                <a:gd name="T62" fmla="*/ 0 w 37"/>
                <a:gd name="T63" fmla="*/ 32 h 52"/>
                <a:gd name="T64" fmla="*/ 0 w 37"/>
                <a:gd name="T65" fmla="*/ 26 h 52"/>
                <a:gd name="T66" fmla="*/ 7 w 37"/>
                <a:gd name="T67" fmla="*/ 30 h 52"/>
                <a:gd name="T68" fmla="*/ 9 w 37"/>
                <a:gd name="T69" fmla="*/ 35 h 52"/>
                <a:gd name="T70" fmla="*/ 9 w 37"/>
                <a:gd name="T71" fmla="*/ 40 h 52"/>
                <a:gd name="T72" fmla="*/ 10 w 37"/>
                <a:gd name="T73" fmla="*/ 44 h 52"/>
                <a:gd name="T74" fmla="*/ 14 w 37"/>
                <a:gd name="T75" fmla="*/ 45 h 52"/>
                <a:gd name="T76" fmla="*/ 17 w 37"/>
                <a:gd name="T77" fmla="*/ 47 h 52"/>
                <a:gd name="T78" fmla="*/ 22 w 37"/>
                <a:gd name="T79" fmla="*/ 47 h 52"/>
                <a:gd name="T80" fmla="*/ 25 w 37"/>
                <a:gd name="T81" fmla="*/ 45 h 52"/>
                <a:gd name="T82" fmla="*/ 27 w 37"/>
                <a:gd name="T83" fmla="*/ 42 h 52"/>
                <a:gd name="T84" fmla="*/ 29 w 37"/>
                <a:gd name="T85" fmla="*/ 39 h 52"/>
                <a:gd name="T86" fmla="*/ 29 w 37"/>
                <a:gd name="T87" fmla="*/ 33 h 52"/>
                <a:gd name="T88" fmla="*/ 29 w 37"/>
                <a:gd name="T89" fmla="*/ 28 h 52"/>
                <a:gd name="T90" fmla="*/ 29 w 37"/>
                <a:gd name="T91" fmla="*/ 23 h 52"/>
                <a:gd name="T92" fmla="*/ 29 w 37"/>
                <a:gd name="T93" fmla="*/ 18 h 52"/>
                <a:gd name="T94" fmla="*/ 27 w 37"/>
                <a:gd name="T95" fmla="*/ 13 h 52"/>
                <a:gd name="T96" fmla="*/ 25 w 37"/>
                <a:gd name="T97" fmla="*/ 9 h 52"/>
                <a:gd name="T98" fmla="*/ 22 w 37"/>
                <a:gd name="T99" fmla="*/ 7 h 52"/>
                <a:gd name="T100" fmla="*/ 19 w 37"/>
                <a:gd name="T101" fmla="*/ 6 h 52"/>
                <a:gd name="T102" fmla="*/ 14 w 37"/>
                <a:gd name="T103" fmla="*/ 7 h 52"/>
                <a:gd name="T104" fmla="*/ 10 w 37"/>
                <a:gd name="T105" fmla="*/ 9 h 52"/>
                <a:gd name="T106" fmla="*/ 9 w 37"/>
                <a:gd name="T107" fmla="*/ 13 h 52"/>
                <a:gd name="T108" fmla="*/ 9 w 37"/>
                <a:gd name="T109" fmla="*/ 18 h 52"/>
                <a:gd name="T110" fmla="*/ 7 w 37"/>
                <a:gd name="T111" fmla="*/ 21 h 52"/>
                <a:gd name="T112" fmla="*/ 7 w 37"/>
                <a:gd name="T113" fmla="*/ 26 h 52"/>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7"/>
                <a:gd name="T172" fmla="*/ 0 h 52"/>
                <a:gd name="T173" fmla="*/ 37 w 37"/>
                <a:gd name="T174" fmla="*/ 52 h 52"/>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7" h="52">
                  <a:moveTo>
                    <a:pt x="0" y="26"/>
                  </a:moveTo>
                  <a:lnTo>
                    <a:pt x="0" y="25"/>
                  </a:lnTo>
                  <a:lnTo>
                    <a:pt x="0" y="23"/>
                  </a:lnTo>
                  <a:lnTo>
                    <a:pt x="0" y="21"/>
                  </a:lnTo>
                  <a:lnTo>
                    <a:pt x="0" y="19"/>
                  </a:lnTo>
                  <a:lnTo>
                    <a:pt x="0" y="18"/>
                  </a:lnTo>
                  <a:lnTo>
                    <a:pt x="2" y="18"/>
                  </a:lnTo>
                  <a:lnTo>
                    <a:pt x="2" y="16"/>
                  </a:lnTo>
                  <a:lnTo>
                    <a:pt x="2" y="14"/>
                  </a:lnTo>
                  <a:lnTo>
                    <a:pt x="2" y="13"/>
                  </a:lnTo>
                  <a:lnTo>
                    <a:pt x="4" y="11"/>
                  </a:lnTo>
                  <a:lnTo>
                    <a:pt x="4" y="9"/>
                  </a:lnTo>
                  <a:lnTo>
                    <a:pt x="5" y="9"/>
                  </a:lnTo>
                  <a:lnTo>
                    <a:pt x="5" y="7"/>
                  </a:lnTo>
                  <a:lnTo>
                    <a:pt x="5" y="6"/>
                  </a:lnTo>
                  <a:lnTo>
                    <a:pt x="7" y="6"/>
                  </a:lnTo>
                  <a:lnTo>
                    <a:pt x="7" y="4"/>
                  </a:lnTo>
                  <a:lnTo>
                    <a:pt x="9" y="4"/>
                  </a:lnTo>
                  <a:lnTo>
                    <a:pt x="10" y="4"/>
                  </a:lnTo>
                  <a:lnTo>
                    <a:pt x="10" y="2"/>
                  </a:lnTo>
                  <a:lnTo>
                    <a:pt x="12" y="2"/>
                  </a:lnTo>
                  <a:lnTo>
                    <a:pt x="14" y="2"/>
                  </a:lnTo>
                  <a:lnTo>
                    <a:pt x="15" y="2"/>
                  </a:lnTo>
                  <a:lnTo>
                    <a:pt x="15" y="0"/>
                  </a:lnTo>
                  <a:lnTo>
                    <a:pt x="17" y="0"/>
                  </a:lnTo>
                  <a:lnTo>
                    <a:pt x="19" y="0"/>
                  </a:lnTo>
                  <a:lnTo>
                    <a:pt x="20" y="0"/>
                  </a:lnTo>
                  <a:lnTo>
                    <a:pt x="22" y="2"/>
                  </a:lnTo>
                  <a:lnTo>
                    <a:pt x="24" y="2"/>
                  </a:lnTo>
                  <a:lnTo>
                    <a:pt x="25" y="2"/>
                  </a:lnTo>
                  <a:lnTo>
                    <a:pt x="27" y="2"/>
                  </a:lnTo>
                  <a:lnTo>
                    <a:pt x="27" y="4"/>
                  </a:lnTo>
                  <a:lnTo>
                    <a:pt x="29" y="4"/>
                  </a:lnTo>
                  <a:lnTo>
                    <a:pt x="29" y="6"/>
                  </a:lnTo>
                  <a:lnTo>
                    <a:pt x="30" y="6"/>
                  </a:lnTo>
                  <a:lnTo>
                    <a:pt x="30" y="7"/>
                  </a:lnTo>
                  <a:lnTo>
                    <a:pt x="32" y="7"/>
                  </a:lnTo>
                  <a:lnTo>
                    <a:pt x="32" y="9"/>
                  </a:lnTo>
                  <a:lnTo>
                    <a:pt x="34" y="9"/>
                  </a:lnTo>
                  <a:lnTo>
                    <a:pt x="34" y="11"/>
                  </a:lnTo>
                  <a:lnTo>
                    <a:pt x="34" y="13"/>
                  </a:lnTo>
                  <a:lnTo>
                    <a:pt x="35" y="14"/>
                  </a:lnTo>
                  <a:lnTo>
                    <a:pt x="35" y="16"/>
                  </a:lnTo>
                  <a:lnTo>
                    <a:pt x="35" y="18"/>
                  </a:lnTo>
                  <a:lnTo>
                    <a:pt x="35" y="19"/>
                  </a:lnTo>
                  <a:lnTo>
                    <a:pt x="35" y="21"/>
                  </a:lnTo>
                  <a:lnTo>
                    <a:pt x="35" y="23"/>
                  </a:lnTo>
                  <a:lnTo>
                    <a:pt x="35" y="25"/>
                  </a:lnTo>
                  <a:lnTo>
                    <a:pt x="37" y="25"/>
                  </a:lnTo>
                  <a:lnTo>
                    <a:pt x="37" y="26"/>
                  </a:lnTo>
                  <a:lnTo>
                    <a:pt x="37" y="28"/>
                  </a:lnTo>
                  <a:lnTo>
                    <a:pt x="37" y="30"/>
                  </a:lnTo>
                  <a:lnTo>
                    <a:pt x="35" y="30"/>
                  </a:lnTo>
                  <a:lnTo>
                    <a:pt x="35" y="32"/>
                  </a:lnTo>
                  <a:lnTo>
                    <a:pt x="35" y="33"/>
                  </a:lnTo>
                  <a:lnTo>
                    <a:pt x="35" y="35"/>
                  </a:lnTo>
                  <a:lnTo>
                    <a:pt x="35" y="37"/>
                  </a:lnTo>
                  <a:lnTo>
                    <a:pt x="35" y="39"/>
                  </a:lnTo>
                  <a:lnTo>
                    <a:pt x="35" y="40"/>
                  </a:lnTo>
                  <a:lnTo>
                    <a:pt x="34" y="40"/>
                  </a:lnTo>
                  <a:lnTo>
                    <a:pt x="34" y="42"/>
                  </a:lnTo>
                  <a:lnTo>
                    <a:pt x="34" y="44"/>
                  </a:lnTo>
                  <a:lnTo>
                    <a:pt x="32" y="45"/>
                  </a:lnTo>
                  <a:lnTo>
                    <a:pt x="32" y="47"/>
                  </a:lnTo>
                  <a:lnTo>
                    <a:pt x="30" y="47"/>
                  </a:lnTo>
                  <a:lnTo>
                    <a:pt x="30" y="49"/>
                  </a:lnTo>
                  <a:lnTo>
                    <a:pt x="29" y="49"/>
                  </a:lnTo>
                  <a:lnTo>
                    <a:pt x="29" y="51"/>
                  </a:lnTo>
                  <a:lnTo>
                    <a:pt x="27" y="51"/>
                  </a:lnTo>
                  <a:lnTo>
                    <a:pt x="25" y="51"/>
                  </a:lnTo>
                  <a:lnTo>
                    <a:pt x="25" y="52"/>
                  </a:lnTo>
                  <a:lnTo>
                    <a:pt x="24" y="52"/>
                  </a:lnTo>
                  <a:lnTo>
                    <a:pt x="22" y="52"/>
                  </a:lnTo>
                  <a:lnTo>
                    <a:pt x="20" y="52"/>
                  </a:lnTo>
                  <a:lnTo>
                    <a:pt x="19" y="52"/>
                  </a:lnTo>
                  <a:lnTo>
                    <a:pt x="17" y="52"/>
                  </a:lnTo>
                  <a:lnTo>
                    <a:pt x="15" y="52"/>
                  </a:lnTo>
                  <a:lnTo>
                    <a:pt x="14" y="52"/>
                  </a:lnTo>
                  <a:lnTo>
                    <a:pt x="12" y="52"/>
                  </a:lnTo>
                  <a:lnTo>
                    <a:pt x="10" y="51"/>
                  </a:lnTo>
                  <a:lnTo>
                    <a:pt x="9" y="51"/>
                  </a:lnTo>
                  <a:lnTo>
                    <a:pt x="9" y="49"/>
                  </a:lnTo>
                  <a:lnTo>
                    <a:pt x="7" y="49"/>
                  </a:lnTo>
                  <a:lnTo>
                    <a:pt x="7" y="47"/>
                  </a:lnTo>
                  <a:lnTo>
                    <a:pt x="5" y="47"/>
                  </a:lnTo>
                  <a:lnTo>
                    <a:pt x="5" y="45"/>
                  </a:lnTo>
                  <a:lnTo>
                    <a:pt x="4" y="45"/>
                  </a:lnTo>
                  <a:lnTo>
                    <a:pt x="4" y="44"/>
                  </a:lnTo>
                  <a:lnTo>
                    <a:pt x="4" y="42"/>
                  </a:lnTo>
                  <a:lnTo>
                    <a:pt x="2" y="42"/>
                  </a:lnTo>
                  <a:lnTo>
                    <a:pt x="2" y="40"/>
                  </a:lnTo>
                  <a:lnTo>
                    <a:pt x="2" y="39"/>
                  </a:lnTo>
                  <a:lnTo>
                    <a:pt x="2" y="37"/>
                  </a:lnTo>
                  <a:lnTo>
                    <a:pt x="0" y="35"/>
                  </a:lnTo>
                  <a:lnTo>
                    <a:pt x="0" y="33"/>
                  </a:lnTo>
                  <a:lnTo>
                    <a:pt x="0" y="32"/>
                  </a:lnTo>
                  <a:lnTo>
                    <a:pt x="0" y="30"/>
                  </a:lnTo>
                  <a:lnTo>
                    <a:pt x="0" y="28"/>
                  </a:lnTo>
                  <a:lnTo>
                    <a:pt x="0" y="26"/>
                  </a:lnTo>
                  <a:close/>
                  <a:moveTo>
                    <a:pt x="7" y="26"/>
                  </a:moveTo>
                  <a:lnTo>
                    <a:pt x="7" y="28"/>
                  </a:lnTo>
                  <a:lnTo>
                    <a:pt x="7" y="30"/>
                  </a:lnTo>
                  <a:lnTo>
                    <a:pt x="7" y="32"/>
                  </a:lnTo>
                  <a:lnTo>
                    <a:pt x="7" y="33"/>
                  </a:lnTo>
                  <a:lnTo>
                    <a:pt x="9" y="35"/>
                  </a:lnTo>
                  <a:lnTo>
                    <a:pt x="9" y="37"/>
                  </a:lnTo>
                  <a:lnTo>
                    <a:pt x="9" y="39"/>
                  </a:lnTo>
                  <a:lnTo>
                    <a:pt x="9" y="40"/>
                  </a:lnTo>
                  <a:lnTo>
                    <a:pt x="9" y="42"/>
                  </a:lnTo>
                  <a:lnTo>
                    <a:pt x="10" y="42"/>
                  </a:lnTo>
                  <a:lnTo>
                    <a:pt x="10" y="44"/>
                  </a:lnTo>
                  <a:lnTo>
                    <a:pt x="12" y="44"/>
                  </a:lnTo>
                  <a:lnTo>
                    <a:pt x="12" y="45"/>
                  </a:lnTo>
                  <a:lnTo>
                    <a:pt x="14" y="45"/>
                  </a:lnTo>
                  <a:lnTo>
                    <a:pt x="14" y="47"/>
                  </a:lnTo>
                  <a:lnTo>
                    <a:pt x="15" y="47"/>
                  </a:lnTo>
                  <a:lnTo>
                    <a:pt x="17" y="47"/>
                  </a:lnTo>
                  <a:lnTo>
                    <a:pt x="19" y="47"/>
                  </a:lnTo>
                  <a:lnTo>
                    <a:pt x="20" y="47"/>
                  </a:lnTo>
                  <a:lnTo>
                    <a:pt x="22" y="47"/>
                  </a:lnTo>
                  <a:lnTo>
                    <a:pt x="24" y="47"/>
                  </a:lnTo>
                  <a:lnTo>
                    <a:pt x="24" y="45"/>
                  </a:lnTo>
                  <a:lnTo>
                    <a:pt x="25" y="45"/>
                  </a:lnTo>
                  <a:lnTo>
                    <a:pt x="25" y="44"/>
                  </a:lnTo>
                  <a:lnTo>
                    <a:pt x="27" y="44"/>
                  </a:lnTo>
                  <a:lnTo>
                    <a:pt x="27" y="42"/>
                  </a:lnTo>
                  <a:lnTo>
                    <a:pt x="27" y="40"/>
                  </a:lnTo>
                  <a:lnTo>
                    <a:pt x="29" y="40"/>
                  </a:lnTo>
                  <a:lnTo>
                    <a:pt x="29" y="39"/>
                  </a:lnTo>
                  <a:lnTo>
                    <a:pt x="29" y="37"/>
                  </a:lnTo>
                  <a:lnTo>
                    <a:pt x="29" y="35"/>
                  </a:lnTo>
                  <a:lnTo>
                    <a:pt x="29" y="33"/>
                  </a:lnTo>
                  <a:lnTo>
                    <a:pt x="29" y="32"/>
                  </a:lnTo>
                  <a:lnTo>
                    <a:pt x="29" y="30"/>
                  </a:lnTo>
                  <a:lnTo>
                    <a:pt x="29" y="28"/>
                  </a:lnTo>
                  <a:lnTo>
                    <a:pt x="29" y="26"/>
                  </a:lnTo>
                  <a:lnTo>
                    <a:pt x="29" y="25"/>
                  </a:lnTo>
                  <a:lnTo>
                    <a:pt x="29" y="23"/>
                  </a:lnTo>
                  <a:lnTo>
                    <a:pt x="29" y="21"/>
                  </a:lnTo>
                  <a:lnTo>
                    <a:pt x="29" y="19"/>
                  </a:lnTo>
                  <a:lnTo>
                    <a:pt x="29" y="18"/>
                  </a:lnTo>
                  <a:lnTo>
                    <a:pt x="29" y="16"/>
                  </a:lnTo>
                  <a:lnTo>
                    <a:pt x="29" y="14"/>
                  </a:lnTo>
                  <a:lnTo>
                    <a:pt x="27" y="13"/>
                  </a:lnTo>
                  <a:lnTo>
                    <a:pt x="27" y="11"/>
                  </a:lnTo>
                  <a:lnTo>
                    <a:pt x="25" y="11"/>
                  </a:lnTo>
                  <a:lnTo>
                    <a:pt x="25" y="9"/>
                  </a:lnTo>
                  <a:lnTo>
                    <a:pt x="24" y="9"/>
                  </a:lnTo>
                  <a:lnTo>
                    <a:pt x="24" y="7"/>
                  </a:lnTo>
                  <a:lnTo>
                    <a:pt x="22" y="7"/>
                  </a:lnTo>
                  <a:lnTo>
                    <a:pt x="20" y="7"/>
                  </a:lnTo>
                  <a:lnTo>
                    <a:pt x="20" y="6"/>
                  </a:lnTo>
                  <a:lnTo>
                    <a:pt x="19" y="6"/>
                  </a:lnTo>
                  <a:lnTo>
                    <a:pt x="17" y="6"/>
                  </a:lnTo>
                  <a:lnTo>
                    <a:pt x="15" y="7"/>
                  </a:lnTo>
                  <a:lnTo>
                    <a:pt x="14" y="7"/>
                  </a:lnTo>
                  <a:lnTo>
                    <a:pt x="12" y="7"/>
                  </a:lnTo>
                  <a:lnTo>
                    <a:pt x="12" y="9"/>
                  </a:lnTo>
                  <a:lnTo>
                    <a:pt x="10" y="9"/>
                  </a:lnTo>
                  <a:lnTo>
                    <a:pt x="10" y="11"/>
                  </a:lnTo>
                  <a:lnTo>
                    <a:pt x="10" y="13"/>
                  </a:lnTo>
                  <a:lnTo>
                    <a:pt x="9" y="13"/>
                  </a:lnTo>
                  <a:lnTo>
                    <a:pt x="9" y="14"/>
                  </a:lnTo>
                  <a:lnTo>
                    <a:pt x="9" y="16"/>
                  </a:lnTo>
                  <a:lnTo>
                    <a:pt x="9" y="18"/>
                  </a:lnTo>
                  <a:lnTo>
                    <a:pt x="9" y="19"/>
                  </a:lnTo>
                  <a:lnTo>
                    <a:pt x="7" y="19"/>
                  </a:lnTo>
                  <a:lnTo>
                    <a:pt x="7" y="21"/>
                  </a:lnTo>
                  <a:lnTo>
                    <a:pt x="7" y="23"/>
                  </a:lnTo>
                  <a:lnTo>
                    <a:pt x="7" y="25"/>
                  </a:lnTo>
                  <a:lnTo>
                    <a:pt x="7" y="26"/>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407" name="Freeform 337"/>
            <p:cNvSpPr>
              <a:spLocks noEditPoints="1"/>
            </p:cNvSpPr>
            <p:nvPr/>
          </p:nvSpPr>
          <p:spPr bwMode="auto">
            <a:xfrm>
              <a:off x="1344" y="2568"/>
              <a:ext cx="35" cy="52"/>
            </a:xfrm>
            <a:custGeom>
              <a:avLst/>
              <a:gdLst>
                <a:gd name="T0" fmla="*/ 0 w 35"/>
                <a:gd name="T1" fmla="*/ 23 h 52"/>
                <a:gd name="T2" fmla="*/ 0 w 35"/>
                <a:gd name="T3" fmla="*/ 18 h 52"/>
                <a:gd name="T4" fmla="*/ 2 w 35"/>
                <a:gd name="T5" fmla="*/ 14 h 52"/>
                <a:gd name="T6" fmla="*/ 3 w 35"/>
                <a:gd name="T7" fmla="*/ 9 h 52"/>
                <a:gd name="T8" fmla="*/ 5 w 35"/>
                <a:gd name="T9" fmla="*/ 6 h 52"/>
                <a:gd name="T10" fmla="*/ 8 w 35"/>
                <a:gd name="T11" fmla="*/ 4 h 52"/>
                <a:gd name="T12" fmla="*/ 12 w 35"/>
                <a:gd name="T13" fmla="*/ 2 h 52"/>
                <a:gd name="T14" fmla="*/ 15 w 35"/>
                <a:gd name="T15" fmla="*/ 0 h 52"/>
                <a:gd name="T16" fmla="*/ 20 w 35"/>
                <a:gd name="T17" fmla="*/ 0 h 52"/>
                <a:gd name="T18" fmla="*/ 23 w 35"/>
                <a:gd name="T19" fmla="*/ 2 h 52"/>
                <a:gd name="T20" fmla="*/ 27 w 35"/>
                <a:gd name="T21" fmla="*/ 4 h 52"/>
                <a:gd name="T22" fmla="*/ 30 w 35"/>
                <a:gd name="T23" fmla="*/ 6 h 52"/>
                <a:gd name="T24" fmla="*/ 32 w 35"/>
                <a:gd name="T25" fmla="*/ 11 h 52"/>
                <a:gd name="T26" fmla="*/ 33 w 35"/>
                <a:gd name="T27" fmla="*/ 14 h 52"/>
                <a:gd name="T28" fmla="*/ 35 w 35"/>
                <a:gd name="T29" fmla="*/ 18 h 52"/>
                <a:gd name="T30" fmla="*/ 35 w 35"/>
                <a:gd name="T31" fmla="*/ 23 h 52"/>
                <a:gd name="T32" fmla="*/ 35 w 35"/>
                <a:gd name="T33" fmla="*/ 28 h 52"/>
                <a:gd name="T34" fmla="*/ 35 w 35"/>
                <a:gd name="T35" fmla="*/ 33 h 52"/>
                <a:gd name="T36" fmla="*/ 33 w 35"/>
                <a:gd name="T37" fmla="*/ 39 h 52"/>
                <a:gd name="T38" fmla="*/ 32 w 35"/>
                <a:gd name="T39" fmla="*/ 44 h 52"/>
                <a:gd name="T40" fmla="*/ 30 w 35"/>
                <a:gd name="T41" fmla="*/ 47 h 52"/>
                <a:gd name="T42" fmla="*/ 27 w 35"/>
                <a:gd name="T43" fmla="*/ 49 h 52"/>
                <a:gd name="T44" fmla="*/ 25 w 35"/>
                <a:gd name="T45" fmla="*/ 52 h 52"/>
                <a:gd name="T46" fmla="*/ 20 w 35"/>
                <a:gd name="T47" fmla="*/ 52 h 52"/>
                <a:gd name="T48" fmla="*/ 15 w 35"/>
                <a:gd name="T49" fmla="*/ 52 h 52"/>
                <a:gd name="T50" fmla="*/ 10 w 35"/>
                <a:gd name="T51" fmla="*/ 52 h 52"/>
                <a:gd name="T52" fmla="*/ 7 w 35"/>
                <a:gd name="T53" fmla="*/ 51 h 52"/>
                <a:gd name="T54" fmla="*/ 5 w 35"/>
                <a:gd name="T55" fmla="*/ 47 h 52"/>
                <a:gd name="T56" fmla="*/ 3 w 35"/>
                <a:gd name="T57" fmla="*/ 44 h 52"/>
                <a:gd name="T58" fmla="*/ 2 w 35"/>
                <a:gd name="T59" fmla="*/ 40 h 52"/>
                <a:gd name="T60" fmla="*/ 0 w 35"/>
                <a:gd name="T61" fmla="*/ 35 h 52"/>
                <a:gd name="T62" fmla="*/ 0 w 35"/>
                <a:gd name="T63" fmla="*/ 30 h 52"/>
                <a:gd name="T64" fmla="*/ 7 w 35"/>
                <a:gd name="T65" fmla="*/ 26 h 52"/>
                <a:gd name="T66" fmla="*/ 7 w 35"/>
                <a:gd name="T67" fmla="*/ 32 h 52"/>
                <a:gd name="T68" fmla="*/ 7 w 35"/>
                <a:gd name="T69" fmla="*/ 37 h 52"/>
                <a:gd name="T70" fmla="*/ 8 w 35"/>
                <a:gd name="T71" fmla="*/ 42 h 52"/>
                <a:gd name="T72" fmla="*/ 10 w 35"/>
                <a:gd name="T73" fmla="*/ 45 h 52"/>
                <a:gd name="T74" fmla="*/ 13 w 35"/>
                <a:gd name="T75" fmla="*/ 47 h 52"/>
                <a:gd name="T76" fmla="*/ 18 w 35"/>
                <a:gd name="T77" fmla="*/ 47 h 52"/>
                <a:gd name="T78" fmla="*/ 22 w 35"/>
                <a:gd name="T79" fmla="*/ 45 h 52"/>
                <a:gd name="T80" fmla="*/ 25 w 35"/>
                <a:gd name="T81" fmla="*/ 44 h 52"/>
                <a:gd name="T82" fmla="*/ 27 w 35"/>
                <a:gd name="T83" fmla="*/ 40 h 52"/>
                <a:gd name="T84" fmla="*/ 28 w 35"/>
                <a:gd name="T85" fmla="*/ 37 h 52"/>
                <a:gd name="T86" fmla="*/ 28 w 35"/>
                <a:gd name="T87" fmla="*/ 32 h 52"/>
                <a:gd name="T88" fmla="*/ 28 w 35"/>
                <a:gd name="T89" fmla="*/ 26 h 52"/>
                <a:gd name="T90" fmla="*/ 28 w 35"/>
                <a:gd name="T91" fmla="*/ 21 h 52"/>
                <a:gd name="T92" fmla="*/ 27 w 35"/>
                <a:gd name="T93" fmla="*/ 18 h 52"/>
                <a:gd name="T94" fmla="*/ 27 w 35"/>
                <a:gd name="T95" fmla="*/ 13 h 52"/>
                <a:gd name="T96" fmla="*/ 23 w 35"/>
                <a:gd name="T97" fmla="*/ 9 h 52"/>
                <a:gd name="T98" fmla="*/ 20 w 35"/>
                <a:gd name="T99" fmla="*/ 7 h 52"/>
                <a:gd name="T100" fmla="*/ 15 w 35"/>
                <a:gd name="T101" fmla="*/ 6 h 52"/>
                <a:gd name="T102" fmla="*/ 12 w 35"/>
                <a:gd name="T103" fmla="*/ 7 h 52"/>
                <a:gd name="T104" fmla="*/ 10 w 35"/>
                <a:gd name="T105" fmla="*/ 11 h 52"/>
                <a:gd name="T106" fmla="*/ 8 w 35"/>
                <a:gd name="T107" fmla="*/ 14 h 52"/>
                <a:gd name="T108" fmla="*/ 7 w 35"/>
                <a:gd name="T109" fmla="*/ 19 h 52"/>
                <a:gd name="T110" fmla="*/ 7 w 35"/>
                <a:gd name="T111" fmla="*/ 25 h 52"/>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35"/>
                <a:gd name="T169" fmla="*/ 0 h 52"/>
                <a:gd name="T170" fmla="*/ 35 w 35"/>
                <a:gd name="T171" fmla="*/ 52 h 52"/>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35" h="52">
                  <a:moveTo>
                    <a:pt x="0" y="26"/>
                  </a:moveTo>
                  <a:lnTo>
                    <a:pt x="0" y="25"/>
                  </a:lnTo>
                  <a:lnTo>
                    <a:pt x="0" y="23"/>
                  </a:lnTo>
                  <a:lnTo>
                    <a:pt x="0" y="21"/>
                  </a:lnTo>
                  <a:lnTo>
                    <a:pt x="0" y="19"/>
                  </a:lnTo>
                  <a:lnTo>
                    <a:pt x="0" y="18"/>
                  </a:lnTo>
                  <a:lnTo>
                    <a:pt x="0" y="16"/>
                  </a:lnTo>
                  <a:lnTo>
                    <a:pt x="0" y="14"/>
                  </a:lnTo>
                  <a:lnTo>
                    <a:pt x="2" y="14"/>
                  </a:lnTo>
                  <a:lnTo>
                    <a:pt x="2" y="13"/>
                  </a:lnTo>
                  <a:lnTo>
                    <a:pt x="2" y="11"/>
                  </a:lnTo>
                  <a:lnTo>
                    <a:pt x="3" y="9"/>
                  </a:lnTo>
                  <a:lnTo>
                    <a:pt x="3" y="7"/>
                  </a:lnTo>
                  <a:lnTo>
                    <a:pt x="5" y="7"/>
                  </a:lnTo>
                  <a:lnTo>
                    <a:pt x="5" y="6"/>
                  </a:lnTo>
                  <a:lnTo>
                    <a:pt x="7" y="6"/>
                  </a:lnTo>
                  <a:lnTo>
                    <a:pt x="7" y="4"/>
                  </a:lnTo>
                  <a:lnTo>
                    <a:pt x="8" y="4"/>
                  </a:lnTo>
                  <a:lnTo>
                    <a:pt x="8" y="2"/>
                  </a:lnTo>
                  <a:lnTo>
                    <a:pt x="10" y="2"/>
                  </a:lnTo>
                  <a:lnTo>
                    <a:pt x="12" y="2"/>
                  </a:lnTo>
                  <a:lnTo>
                    <a:pt x="13" y="2"/>
                  </a:lnTo>
                  <a:lnTo>
                    <a:pt x="15" y="2"/>
                  </a:lnTo>
                  <a:lnTo>
                    <a:pt x="15" y="0"/>
                  </a:lnTo>
                  <a:lnTo>
                    <a:pt x="17" y="0"/>
                  </a:lnTo>
                  <a:lnTo>
                    <a:pt x="18" y="0"/>
                  </a:lnTo>
                  <a:lnTo>
                    <a:pt x="20" y="0"/>
                  </a:lnTo>
                  <a:lnTo>
                    <a:pt x="20" y="2"/>
                  </a:lnTo>
                  <a:lnTo>
                    <a:pt x="22" y="2"/>
                  </a:lnTo>
                  <a:lnTo>
                    <a:pt x="23" y="2"/>
                  </a:lnTo>
                  <a:lnTo>
                    <a:pt x="25" y="2"/>
                  </a:lnTo>
                  <a:lnTo>
                    <a:pt x="25" y="4"/>
                  </a:lnTo>
                  <a:lnTo>
                    <a:pt x="27" y="4"/>
                  </a:lnTo>
                  <a:lnTo>
                    <a:pt x="28" y="4"/>
                  </a:lnTo>
                  <a:lnTo>
                    <a:pt x="28" y="6"/>
                  </a:lnTo>
                  <a:lnTo>
                    <a:pt x="30" y="6"/>
                  </a:lnTo>
                  <a:lnTo>
                    <a:pt x="30" y="7"/>
                  </a:lnTo>
                  <a:lnTo>
                    <a:pt x="32" y="9"/>
                  </a:lnTo>
                  <a:lnTo>
                    <a:pt x="32" y="11"/>
                  </a:lnTo>
                  <a:lnTo>
                    <a:pt x="33" y="11"/>
                  </a:lnTo>
                  <a:lnTo>
                    <a:pt x="33" y="13"/>
                  </a:lnTo>
                  <a:lnTo>
                    <a:pt x="33" y="14"/>
                  </a:lnTo>
                  <a:lnTo>
                    <a:pt x="33" y="16"/>
                  </a:lnTo>
                  <a:lnTo>
                    <a:pt x="35" y="16"/>
                  </a:lnTo>
                  <a:lnTo>
                    <a:pt x="35" y="18"/>
                  </a:lnTo>
                  <a:lnTo>
                    <a:pt x="35" y="19"/>
                  </a:lnTo>
                  <a:lnTo>
                    <a:pt x="35" y="21"/>
                  </a:lnTo>
                  <a:lnTo>
                    <a:pt x="35" y="23"/>
                  </a:lnTo>
                  <a:lnTo>
                    <a:pt x="35" y="25"/>
                  </a:lnTo>
                  <a:lnTo>
                    <a:pt x="35" y="26"/>
                  </a:lnTo>
                  <a:lnTo>
                    <a:pt x="35" y="28"/>
                  </a:lnTo>
                  <a:lnTo>
                    <a:pt x="35" y="30"/>
                  </a:lnTo>
                  <a:lnTo>
                    <a:pt x="35" y="32"/>
                  </a:lnTo>
                  <a:lnTo>
                    <a:pt x="35" y="33"/>
                  </a:lnTo>
                  <a:lnTo>
                    <a:pt x="35" y="35"/>
                  </a:lnTo>
                  <a:lnTo>
                    <a:pt x="35" y="37"/>
                  </a:lnTo>
                  <a:lnTo>
                    <a:pt x="33" y="39"/>
                  </a:lnTo>
                  <a:lnTo>
                    <a:pt x="33" y="40"/>
                  </a:lnTo>
                  <a:lnTo>
                    <a:pt x="33" y="42"/>
                  </a:lnTo>
                  <a:lnTo>
                    <a:pt x="32" y="44"/>
                  </a:lnTo>
                  <a:lnTo>
                    <a:pt x="32" y="45"/>
                  </a:lnTo>
                  <a:lnTo>
                    <a:pt x="30" y="45"/>
                  </a:lnTo>
                  <a:lnTo>
                    <a:pt x="30" y="47"/>
                  </a:lnTo>
                  <a:lnTo>
                    <a:pt x="30" y="49"/>
                  </a:lnTo>
                  <a:lnTo>
                    <a:pt x="28" y="49"/>
                  </a:lnTo>
                  <a:lnTo>
                    <a:pt x="27" y="49"/>
                  </a:lnTo>
                  <a:lnTo>
                    <a:pt x="27" y="51"/>
                  </a:lnTo>
                  <a:lnTo>
                    <a:pt x="25" y="51"/>
                  </a:lnTo>
                  <a:lnTo>
                    <a:pt x="25" y="52"/>
                  </a:lnTo>
                  <a:lnTo>
                    <a:pt x="23" y="52"/>
                  </a:lnTo>
                  <a:lnTo>
                    <a:pt x="22" y="52"/>
                  </a:lnTo>
                  <a:lnTo>
                    <a:pt x="20" y="52"/>
                  </a:lnTo>
                  <a:lnTo>
                    <a:pt x="18" y="52"/>
                  </a:lnTo>
                  <a:lnTo>
                    <a:pt x="17" y="52"/>
                  </a:lnTo>
                  <a:lnTo>
                    <a:pt x="15" y="52"/>
                  </a:lnTo>
                  <a:lnTo>
                    <a:pt x="13" y="52"/>
                  </a:lnTo>
                  <a:lnTo>
                    <a:pt x="12" y="52"/>
                  </a:lnTo>
                  <a:lnTo>
                    <a:pt x="10" y="52"/>
                  </a:lnTo>
                  <a:lnTo>
                    <a:pt x="10" y="51"/>
                  </a:lnTo>
                  <a:lnTo>
                    <a:pt x="8" y="51"/>
                  </a:lnTo>
                  <a:lnTo>
                    <a:pt x="7" y="51"/>
                  </a:lnTo>
                  <a:lnTo>
                    <a:pt x="7" y="49"/>
                  </a:lnTo>
                  <a:lnTo>
                    <a:pt x="5" y="49"/>
                  </a:lnTo>
                  <a:lnTo>
                    <a:pt x="5" y="47"/>
                  </a:lnTo>
                  <a:lnTo>
                    <a:pt x="3" y="47"/>
                  </a:lnTo>
                  <a:lnTo>
                    <a:pt x="3" y="45"/>
                  </a:lnTo>
                  <a:lnTo>
                    <a:pt x="3" y="44"/>
                  </a:lnTo>
                  <a:lnTo>
                    <a:pt x="2" y="44"/>
                  </a:lnTo>
                  <a:lnTo>
                    <a:pt x="2" y="42"/>
                  </a:lnTo>
                  <a:lnTo>
                    <a:pt x="2" y="40"/>
                  </a:lnTo>
                  <a:lnTo>
                    <a:pt x="0" y="39"/>
                  </a:lnTo>
                  <a:lnTo>
                    <a:pt x="0" y="37"/>
                  </a:lnTo>
                  <a:lnTo>
                    <a:pt x="0" y="35"/>
                  </a:lnTo>
                  <a:lnTo>
                    <a:pt x="0" y="33"/>
                  </a:lnTo>
                  <a:lnTo>
                    <a:pt x="0" y="32"/>
                  </a:lnTo>
                  <a:lnTo>
                    <a:pt x="0" y="30"/>
                  </a:lnTo>
                  <a:lnTo>
                    <a:pt x="0" y="28"/>
                  </a:lnTo>
                  <a:lnTo>
                    <a:pt x="0" y="26"/>
                  </a:lnTo>
                  <a:close/>
                  <a:moveTo>
                    <a:pt x="7" y="26"/>
                  </a:moveTo>
                  <a:lnTo>
                    <a:pt x="7" y="28"/>
                  </a:lnTo>
                  <a:lnTo>
                    <a:pt x="7" y="30"/>
                  </a:lnTo>
                  <a:lnTo>
                    <a:pt x="7" y="32"/>
                  </a:lnTo>
                  <a:lnTo>
                    <a:pt x="7" y="33"/>
                  </a:lnTo>
                  <a:lnTo>
                    <a:pt x="7" y="35"/>
                  </a:lnTo>
                  <a:lnTo>
                    <a:pt x="7" y="37"/>
                  </a:lnTo>
                  <a:lnTo>
                    <a:pt x="7" y="39"/>
                  </a:lnTo>
                  <a:lnTo>
                    <a:pt x="8" y="40"/>
                  </a:lnTo>
                  <a:lnTo>
                    <a:pt x="8" y="42"/>
                  </a:lnTo>
                  <a:lnTo>
                    <a:pt x="8" y="44"/>
                  </a:lnTo>
                  <a:lnTo>
                    <a:pt x="10" y="44"/>
                  </a:lnTo>
                  <a:lnTo>
                    <a:pt x="10" y="45"/>
                  </a:lnTo>
                  <a:lnTo>
                    <a:pt x="12" y="45"/>
                  </a:lnTo>
                  <a:lnTo>
                    <a:pt x="12" y="47"/>
                  </a:lnTo>
                  <a:lnTo>
                    <a:pt x="13" y="47"/>
                  </a:lnTo>
                  <a:lnTo>
                    <a:pt x="15" y="47"/>
                  </a:lnTo>
                  <a:lnTo>
                    <a:pt x="17" y="47"/>
                  </a:lnTo>
                  <a:lnTo>
                    <a:pt x="18" y="47"/>
                  </a:lnTo>
                  <a:lnTo>
                    <a:pt x="20" y="47"/>
                  </a:lnTo>
                  <a:lnTo>
                    <a:pt x="22" y="47"/>
                  </a:lnTo>
                  <a:lnTo>
                    <a:pt x="22" y="45"/>
                  </a:lnTo>
                  <a:lnTo>
                    <a:pt x="23" y="45"/>
                  </a:lnTo>
                  <a:lnTo>
                    <a:pt x="25" y="45"/>
                  </a:lnTo>
                  <a:lnTo>
                    <a:pt x="25" y="44"/>
                  </a:lnTo>
                  <a:lnTo>
                    <a:pt x="25" y="42"/>
                  </a:lnTo>
                  <a:lnTo>
                    <a:pt x="27" y="42"/>
                  </a:lnTo>
                  <a:lnTo>
                    <a:pt x="27" y="40"/>
                  </a:lnTo>
                  <a:lnTo>
                    <a:pt x="27" y="39"/>
                  </a:lnTo>
                  <a:lnTo>
                    <a:pt x="27" y="37"/>
                  </a:lnTo>
                  <a:lnTo>
                    <a:pt x="28" y="37"/>
                  </a:lnTo>
                  <a:lnTo>
                    <a:pt x="28" y="35"/>
                  </a:lnTo>
                  <a:lnTo>
                    <a:pt x="28" y="33"/>
                  </a:lnTo>
                  <a:lnTo>
                    <a:pt x="28" y="32"/>
                  </a:lnTo>
                  <a:lnTo>
                    <a:pt x="28" y="30"/>
                  </a:lnTo>
                  <a:lnTo>
                    <a:pt x="28" y="28"/>
                  </a:lnTo>
                  <a:lnTo>
                    <a:pt x="28" y="26"/>
                  </a:lnTo>
                  <a:lnTo>
                    <a:pt x="28" y="25"/>
                  </a:lnTo>
                  <a:lnTo>
                    <a:pt x="28" y="23"/>
                  </a:lnTo>
                  <a:lnTo>
                    <a:pt x="28" y="21"/>
                  </a:lnTo>
                  <a:lnTo>
                    <a:pt x="28" y="19"/>
                  </a:lnTo>
                  <a:lnTo>
                    <a:pt x="28" y="18"/>
                  </a:lnTo>
                  <a:lnTo>
                    <a:pt x="27" y="18"/>
                  </a:lnTo>
                  <a:lnTo>
                    <a:pt x="27" y="16"/>
                  </a:lnTo>
                  <a:lnTo>
                    <a:pt x="27" y="14"/>
                  </a:lnTo>
                  <a:lnTo>
                    <a:pt x="27" y="13"/>
                  </a:lnTo>
                  <a:lnTo>
                    <a:pt x="25" y="11"/>
                  </a:lnTo>
                  <a:lnTo>
                    <a:pt x="25" y="9"/>
                  </a:lnTo>
                  <a:lnTo>
                    <a:pt x="23" y="9"/>
                  </a:lnTo>
                  <a:lnTo>
                    <a:pt x="23" y="7"/>
                  </a:lnTo>
                  <a:lnTo>
                    <a:pt x="22" y="7"/>
                  </a:lnTo>
                  <a:lnTo>
                    <a:pt x="20" y="7"/>
                  </a:lnTo>
                  <a:lnTo>
                    <a:pt x="18" y="6"/>
                  </a:lnTo>
                  <a:lnTo>
                    <a:pt x="17" y="6"/>
                  </a:lnTo>
                  <a:lnTo>
                    <a:pt x="15" y="6"/>
                  </a:lnTo>
                  <a:lnTo>
                    <a:pt x="15" y="7"/>
                  </a:lnTo>
                  <a:lnTo>
                    <a:pt x="13" y="7"/>
                  </a:lnTo>
                  <a:lnTo>
                    <a:pt x="12" y="7"/>
                  </a:lnTo>
                  <a:lnTo>
                    <a:pt x="12" y="9"/>
                  </a:lnTo>
                  <a:lnTo>
                    <a:pt x="10" y="9"/>
                  </a:lnTo>
                  <a:lnTo>
                    <a:pt x="10" y="11"/>
                  </a:lnTo>
                  <a:lnTo>
                    <a:pt x="8" y="11"/>
                  </a:lnTo>
                  <a:lnTo>
                    <a:pt x="8" y="13"/>
                  </a:lnTo>
                  <a:lnTo>
                    <a:pt x="8" y="14"/>
                  </a:lnTo>
                  <a:lnTo>
                    <a:pt x="7" y="16"/>
                  </a:lnTo>
                  <a:lnTo>
                    <a:pt x="7" y="18"/>
                  </a:lnTo>
                  <a:lnTo>
                    <a:pt x="7" y="19"/>
                  </a:lnTo>
                  <a:lnTo>
                    <a:pt x="7" y="21"/>
                  </a:lnTo>
                  <a:lnTo>
                    <a:pt x="7" y="23"/>
                  </a:lnTo>
                  <a:lnTo>
                    <a:pt x="7" y="25"/>
                  </a:lnTo>
                  <a:lnTo>
                    <a:pt x="7" y="26"/>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408" name="Freeform 338"/>
            <p:cNvSpPr>
              <a:spLocks noEditPoints="1"/>
            </p:cNvSpPr>
            <p:nvPr/>
          </p:nvSpPr>
          <p:spPr bwMode="auto">
            <a:xfrm>
              <a:off x="1448" y="2626"/>
              <a:ext cx="37" cy="51"/>
            </a:xfrm>
            <a:custGeom>
              <a:avLst/>
              <a:gdLst>
                <a:gd name="T0" fmla="*/ 0 w 37"/>
                <a:gd name="T1" fmla="*/ 22 h 51"/>
                <a:gd name="T2" fmla="*/ 2 w 37"/>
                <a:gd name="T3" fmla="*/ 19 h 51"/>
                <a:gd name="T4" fmla="*/ 2 w 37"/>
                <a:gd name="T5" fmla="*/ 13 h 51"/>
                <a:gd name="T6" fmla="*/ 3 w 37"/>
                <a:gd name="T7" fmla="*/ 8 h 51"/>
                <a:gd name="T8" fmla="*/ 7 w 37"/>
                <a:gd name="T9" fmla="*/ 5 h 51"/>
                <a:gd name="T10" fmla="*/ 8 w 37"/>
                <a:gd name="T11" fmla="*/ 1 h 51"/>
                <a:gd name="T12" fmla="*/ 12 w 37"/>
                <a:gd name="T13" fmla="*/ 0 h 51"/>
                <a:gd name="T14" fmla="*/ 17 w 37"/>
                <a:gd name="T15" fmla="*/ 0 h 51"/>
                <a:gd name="T16" fmla="*/ 22 w 37"/>
                <a:gd name="T17" fmla="*/ 0 h 51"/>
                <a:gd name="T18" fmla="*/ 25 w 37"/>
                <a:gd name="T19" fmla="*/ 1 h 51"/>
                <a:gd name="T20" fmla="*/ 29 w 37"/>
                <a:gd name="T21" fmla="*/ 3 h 51"/>
                <a:gd name="T22" fmla="*/ 32 w 37"/>
                <a:gd name="T23" fmla="*/ 5 h 51"/>
                <a:gd name="T24" fmla="*/ 34 w 37"/>
                <a:gd name="T25" fmla="*/ 8 h 51"/>
                <a:gd name="T26" fmla="*/ 35 w 37"/>
                <a:gd name="T27" fmla="*/ 12 h 51"/>
                <a:gd name="T28" fmla="*/ 35 w 37"/>
                <a:gd name="T29" fmla="*/ 17 h 51"/>
                <a:gd name="T30" fmla="*/ 37 w 37"/>
                <a:gd name="T31" fmla="*/ 20 h 51"/>
                <a:gd name="T32" fmla="*/ 37 w 37"/>
                <a:gd name="T33" fmla="*/ 25 h 51"/>
                <a:gd name="T34" fmla="*/ 37 w 37"/>
                <a:gd name="T35" fmla="*/ 31 h 51"/>
                <a:gd name="T36" fmla="*/ 35 w 37"/>
                <a:gd name="T37" fmla="*/ 34 h 51"/>
                <a:gd name="T38" fmla="*/ 35 w 37"/>
                <a:gd name="T39" fmla="*/ 39 h 51"/>
                <a:gd name="T40" fmla="*/ 34 w 37"/>
                <a:gd name="T41" fmla="*/ 43 h 51"/>
                <a:gd name="T42" fmla="*/ 30 w 37"/>
                <a:gd name="T43" fmla="*/ 46 h 51"/>
                <a:gd name="T44" fmla="*/ 27 w 37"/>
                <a:gd name="T45" fmla="*/ 48 h 51"/>
                <a:gd name="T46" fmla="*/ 24 w 37"/>
                <a:gd name="T47" fmla="*/ 50 h 51"/>
                <a:gd name="T48" fmla="*/ 20 w 37"/>
                <a:gd name="T49" fmla="*/ 51 h 51"/>
                <a:gd name="T50" fmla="*/ 15 w 37"/>
                <a:gd name="T51" fmla="*/ 51 h 51"/>
                <a:gd name="T52" fmla="*/ 12 w 37"/>
                <a:gd name="T53" fmla="*/ 50 h 51"/>
                <a:gd name="T54" fmla="*/ 8 w 37"/>
                <a:gd name="T55" fmla="*/ 48 h 51"/>
                <a:gd name="T56" fmla="*/ 5 w 37"/>
                <a:gd name="T57" fmla="*/ 45 h 51"/>
                <a:gd name="T58" fmla="*/ 3 w 37"/>
                <a:gd name="T59" fmla="*/ 41 h 51"/>
                <a:gd name="T60" fmla="*/ 2 w 37"/>
                <a:gd name="T61" fmla="*/ 38 h 51"/>
                <a:gd name="T62" fmla="*/ 2 w 37"/>
                <a:gd name="T63" fmla="*/ 32 h 51"/>
                <a:gd name="T64" fmla="*/ 0 w 37"/>
                <a:gd name="T65" fmla="*/ 29 h 51"/>
                <a:gd name="T66" fmla="*/ 7 w 37"/>
                <a:gd name="T67" fmla="*/ 25 h 51"/>
                <a:gd name="T68" fmla="*/ 8 w 37"/>
                <a:gd name="T69" fmla="*/ 29 h 51"/>
                <a:gd name="T70" fmla="*/ 8 w 37"/>
                <a:gd name="T71" fmla="*/ 34 h 51"/>
                <a:gd name="T72" fmla="*/ 8 w 37"/>
                <a:gd name="T73" fmla="*/ 39 h 51"/>
                <a:gd name="T74" fmla="*/ 12 w 37"/>
                <a:gd name="T75" fmla="*/ 43 h 51"/>
                <a:gd name="T76" fmla="*/ 15 w 37"/>
                <a:gd name="T77" fmla="*/ 46 h 51"/>
                <a:gd name="T78" fmla="*/ 20 w 37"/>
                <a:gd name="T79" fmla="*/ 46 h 51"/>
                <a:gd name="T80" fmla="*/ 24 w 37"/>
                <a:gd name="T81" fmla="*/ 45 h 51"/>
                <a:gd name="T82" fmla="*/ 27 w 37"/>
                <a:gd name="T83" fmla="*/ 41 h 51"/>
                <a:gd name="T84" fmla="*/ 29 w 37"/>
                <a:gd name="T85" fmla="*/ 38 h 51"/>
                <a:gd name="T86" fmla="*/ 29 w 37"/>
                <a:gd name="T87" fmla="*/ 32 h 51"/>
                <a:gd name="T88" fmla="*/ 30 w 37"/>
                <a:gd name="T89" fmla="*/ 29 h 51"/>
                <a:gd name="T90" fmla="*/ 30 w 37"/>
                <a:gd name="T91" fmla="*/ 24 h 51"/>
                <a:gd name="T92" fmla="*/ 29 w 37"/>
                <a:gd name="T93" fmla="*/ 19 h 51"/>
                <a:gd name="T94" fmla="*/ 29 w 37"/>
                <a:gd name="T95" fmla="*/ 13 h 51"/>
                <a:gd name="T96" fmla="*/ 27 w 37"/>
                <a:gd name="T97" fmla="*/ 8 h 51"/>
                <a:gd name="T98" fmla="*/ 24 w 37"/>
                <a:gd name="T99" fmla="*/ 6 h 51"/>
                <a:gd name="T100" fmla="*/ 20 w 37"/>
                <a:gd name="T101" fmla="*/ 5 h 51"/>
                <a:gd name="T102" fmla="*/ 15 w 37"/>
                <a:gd name="T103" fmla="*/ 5 h 51"/>
                <a:gd name="T104" fmla="*/ 12 w 37"/>
                <a:gd name="T105" fmla="*/ 6 h 51"/>
                <a:gd name="T106" fmla="*/ 10 w 37"/>
                <a:gd name="T107" fmla="*/ 10 h 51"/>
                <a:gd name="T108" fmla="*/ 8 w 37"/>
                <a:gd name="T109" fmla="*/ 13 h 51"/>
                <a:gd name="T110" fmla="*/ 8 w 37"/>
                <a:gd name="T111" fmla="*/ 19 h 51"/>
                <a:gd name="T112" fmla="*/ 7 w 37"/>
                <a:gd name="T113" fmla="*/ 24 h 5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7"/>
                <a:gd name="T172" fmla="*/ 0 h 51"/>
                <a:gd name="T173" fmla="*/ 37 w 37"/>
                <a:gd name="T174" fmla="*/ 51 h 5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7" h="51">
                  <a:moveTo>
                    <a:pt x="0" y="25"/>
                  </a:moveTo>
                  <a:lnTo>
                    <a:pt x="0" y="24"/>
                  </a:lnTo>
                  <a:lnTo>
                    <a:pt x="0" y="22"/>
                  </a:lnTo>
                  <a:lnTo>
                    <a:pt x="0" y="20"/>
                  </a:lnTo>
                  <a:lnTo>
                    <a:pt x="0" y="19"/>
                  </a:lnTo>
                  <a:lnTo>
                    <a:pt x="2" y="19"/>
                  </a:lnTo>
                  <a:lnTo>
                    <a:pt x="2" y="17"/>
                  </a:lnTo>
                  <a:lnTo>
                    <a:pt x="2" y="15"/>
                  </a:lnTo>
                  <a:lnTo>
                    <a:pt x="2" y="13"/>
                  </a:lnTo>
                  <a:lnTo>
                    <a:pt x="2" y="12"/>
                  </a:lnTo>
                  <a:lnTo>
                    <a:pt x="3" y="10"/>
                  </a:lnTo>
                  <a:lnTo>
                    <a:pt x="3" y="8"/>
                  </a:lnTo>
                  <a:lnTo>
                    <a:pt x="5" y="6"/>
                  </a:lnTo>
                  <a:lnTo>
                    <a:pt x="5" y="5"/>
                  </a:lnTo>
                  <a:lnTo>
                    <a:pt x="7" y="5"/>
                  </a:lnTo>
                  <a:lnTo>
                    <a:pt x="7" y="3"/>
                  </a:lnTo>
                  <a:lnTo>
                    <a:pt x="8" y="3"/>
                  </a:lnTo>
                  <a:lnTo>
                    <a:pt x="8" y="1"/>
                  </a:lnTo>
                  <a:lnTo>
                    <a:pt x="10" y="1"/>
                  </a:lnTo>
                  <a:lnTo>
                    <a:pt x="12" y="1"/>
                  </a:lnTo>
                  <a:lnTo>
                    <a:pt x="12" y="0"/>
                  </a:lnTo>
                  <a:lnTo>
                    <a:pt x="14" y="0"/>
                  </a:lnTo>
                  <a:lnTo>
                    <a:pt x="15" y="0"/>
                  </a:lnTo>
                  <a:lnTo>
                    <a:pt x="17" y="0"/>
                  </a:lnTo>
                  <a:lnTo>
                    <a:pt x="19" y="0"/>
                  </a:lnTo>
                  <a:lnTo>
                    <a:pt x="20" y="0"/>
                  </a:lnTo>
                  <a:lnTo>
                    <a:pt x="22" y="0"/>
                  </a:lnTo>
                  <a:lnTo>
                    <a:pt x="24" y="0"/>
                  </a:lnTo>
                  <a:lnTo>
                    <a:pt x="25" y="0"/>
                  </a:lnTo>
                  <a:lnTo>
                    <a:pt x="25" y="1"/>
                  </a:lnTo>
                  <a:lnTo>
                    <a:pt x="27" y="1"/>
                  </a:lnTo>
                  <a:lnTo>
                    <a:pt x="29" y="1"/>
                  </a:lnTo>
                  <a:lnTo>
                    <a:pt x="29" y="3"/>
                  </a:lnTo>
                  <a:lnTo>
                    <a:pt x="30" y="3"/>
                  </a:lnTo>
                  <a:lnTo>
                    <a:pt x="30" y="5"/>
                  </a:lnTo>
                  <a:lnTo>
                    <a:pt x="32" y="5"/>
                  </a:lnTo>
                  <a:lnTo>
                    <a:pt x="32" y="6"/>
                  </a:lnTo>
                  <a:lnTo>
                    <a:pt x="34" y="6"/>
                  </a:lnTo>
                  <a:lnTo>
                    <a:pt x="34" y="8"/>
                  </a:lnTo>
                  <a:lnTo>
                    <a:pt x="34" y="10"/>
                  </a:lnTo>
                  <a:lnTo>
                    <a:pt x="35" y="10"/>
                  </a:lnTo>
                  <a:lnTo>
                    <a:pt x="35" y="12"/>
                  </a:lnTo>
                  <a:lnTo>
                    <a:pt x="35" y="13"/>
                  </a:lnTo>
                  <a:lnTo>
                    <a:pt x="35" y="15"/>
                  </a:lnTo>
                  <a:lnTo>
                    <a:pt x="35" y="17"/>
                  </a:lnTo>
                  <a:lnTo>
                    <a:pt x="37" y="17"/>
                  </a:lnTo>
                  <a:lnTo>
                    <a:pt x="37" y="19"/>
                  </a:lnTo>
                  <a:lnTo>
                    <a:pt x="37" y="20"/>
                  </a:lnTo>
                  <a:lnTo>
                    <a:pt x="37" y="22"/>
                  </a:lnTo>
                  <a:lnTo>
                    <a:pt x="37" y="24"/>
                  </a:lnTo>
                  <a:lnTo>
                    <a:pt x="37" y="25"/>
                  </a:lnTo>
                  <a:lnTo>
                    <a:pt x="37" y="27"/>
                  </a:lnTo>
                  <a:lnTo>
                    <a:pt x="37" y="29"/>
                  </a:lnTo>
                  <a:lnTo>
                    <a:pt x="37" y="31"/>
                  </a:lnTo>
                  <a:lnTo>
                    <a:pt x="37" y="32"/>
                  </a:lnTo>
                  <a:lnTo>
                    <a:pt x="35" y="32"/>
                  </a:lnTo>
                  <a:lnTo>
                    <a:pt x="35" y="34"/>
                  </a:lnTo>
                  <a:lnTo>
                    <a:pt x="35" y="36"/>
                  </a:lnTo>
                  <a:lnTo>
                    <a:pt x="35" y="38"/>
                  </a:lnTo>
                  <a:lnTo>
                    <a:pt x="35" y="39"/>
                  </a:lnTo>
                  <a:lnTo>
                    <a:pt x="34" y="39"/>
                  </a:lnTo>
                  <a:lnTo>
                    <a:pt x="34" y="41"/>
                  </a:lnTo>
                  <a:lnTo>
                    <a:pt x="34" y="43"/>
                  </a:lnTo>
                  <a:lnTo>
                    <a:pt x="32" y="43"/>
                  </a:lnTo>
                  <a:lnTo>
                    <a:pt x="32" y="45"/>
                  </a:lnTo>
                  <a:lnTo>
                    <a:pt x="30" y="46"/>
                  </a:lnTo>
                  <a:lnTo>
                    <a:pt x="30" y="48"/>
                  </a:lnTo>
                  <a:lnTo>
                    <a:pt x="29" y="48"/>
                  </a:lnTo>
                  <a:lnTo>
                    <a:pt x="27" y="48"/>
                  </a:lnTo>
                  <a:lnTo>
                    <a:pt x="27" y="50"/>
                  </a:lnTo>
                  <a:lnTo>
                    <a:pt x="25" y="50"/>
                  </a:lnTo>
                  <a:lnTo>
                    <a:pt x="24" y="50"/>
                  </a:lnTo>
                  <a:lnTo>
                    <a:pt x="22" y="50"/>
                  </a:lnTo>
                  <a:lnTo>
                    <a:pt x="22" y="51"/>
                  </a:lnTo>
                  <a:lnTo>
                    <a:pt x="20" y="51"/>
                  </a:lnTo>
                  <a:lnTo>
                    <a:pt x="19" y="51"/>
                  </a:lnTo>
                  <a:lnTo>
                    <a:pt x="17" y="51"/>
                  </a:lnTo>
                  <a:lnTo>
                    <a:pt x="15" y="51"/>
                  </a:lnTo>
                  <a:lnTo>
                    <a:pt x="15" y="50"/>
                  </a:lnTo>
                  <a:lnTo>
                    <a:pt x="14" y="50"/>
                  </a:lnTo>
                  <a:lnTo>
                    <a:pt x="12" y="50"/>
                  </a:lnTo>
                  <a:lnTo>
                    <a:pt x="10" y="50"/>
                  </a:lnTo>
                  <a:lnTo>
                    <a:pt x="10" y="48"/>
                  </a:lnTo>
                  <a:lnTo>
                    <a:pt x="8" y="48"/>
                  </a:lnTo>
                  <a:lnTo>
                    <a:pt x="7" y="48"/>
                  </a:lnTo>
                  <a:lnTo>
                    <a:pt x="7" y="46"/>
                  </a:lnTo>
                  <a:lnTo>
                    <a:pt x="5" y="45"/>
                  </a:lnTo>
                  <a:lnTo>
                    <a:pt x="5" y="43"/>
                  </a:lnTo>
                  <a:lnTo>
                    <a:pt x="3" y="43"/>
                  </a:lnTo>
                  <a:lnTo>
                    <a:pt x="3" y="41"/>
                  </a:lnTo>
                  <a:lnTo>
                    <a:pt x="3" y="39"/>
                  </a:lnTo>
                  <a:lnTo>
                    <a:pt x="2" y="39"/>
                  </a:lnTo>
                  <a:lnTo>
                    <a:pt x="2" y="38"/>
                  </a:lnTo>
                  <a:lnTo>
                    <a:pt x="2" y="36"/>
                  </a:lnTo>
                  <a:lnTo>
                    <a:pt x="2" y="34"/>
                  </a:lnTo>
                  <a:lnTo>
                    <a:pt x="2" y="32"/>
                  </a:lnTo>
                  <a:lnTo>
                    <a:pt x="2" y="31"/>
                  </a:lnTo>
                  <a:lnTo>
                    <a:pt x="0" y="31"/>
                  </a:lnTo>
                  <a:lnTo>
                    <a:pt x="0" y="29"/>
                  </a:lnTo>
                  <a:lnTo>
                    <a:pt x="0" y="27"/>
                  </a:lnTo>
                  <a:lnTo>
                    <a:pt x="0" y="25"/>
                  </a:lnTo>
                  <a:close/>
                  <a:moveTo>
                    <a:pt x="7" y="25"/>
                  </a:moveTo>
                  <a:lnTo>
                    <a:pt x="7" y="27"/>
                  </a:lnTo>
                  <a:lnTo>
                    <a:pt x="8" y="27"/>
                  </a:lnTo>
                  <a:lnTo>
                    <a:pt x="8" y="29"/>
                  </a:lnTo>
                  <a:lnTo>
                    <a:pt x="8" y="31"/>
                  </a:lnTo>
                  <a:lnTo>
                    <a:pt x="8" y="32"/>
                  </a:lnTo>
                  <a:lnTo>
                    <a:pt x="8" y="34"/>
                  </a:lnTo>
                  <a:lnTo>
                    <a:pt x="8" y="36"/>
                  </a:lnTo>
                  <a:lnTo>
                    <a:pt x="8" y="38"/>
                  </a:lnTo>
                  <a:lnTo>
                    <a:pt x="8" y="39"/>
                  </a:lnTo>
                  <a:lnTo>
                    <a:pt x="10" y="39"/>
                  </a:lnTo>
                  <a:lnTo>
                    <a:pt x="10" y="41"/>
                  </a:lnTo>
                  <a:lnTo>
                    <a:pt x="12" y="43"/>
                  </a:lnTo>
                  <a:lnTo>
                    <a:pt x="14" y="45"/>
                  </a:lnTo>
                  <a:lnTo>
                    <a:pt x="15" y="45"/>
                  </a:lnTo>
                  <a:lnTo>
                    <a:pt x="15" y="46"/>
                  </a:lnTo>
                  <a:lnTo>
                    <a:pt x="17" y="46"/>
                  </a:lnTo>
                  <a:lnTo>
                    <a:pt x="19" y="46"/>
                  </a:lnTo>
                  <a:lnTo>
                    <a:pt x="20" y="46"/>
                  </a:lnTo>
                  <a:lnTo>
                    <a:pt x="22" y="46"/>
                  </a:lnTo>
                  <a:lnTo>
                    <a:pt x="22" y="45"/>
                  </a:lnTo>
                  <a:lnTo>
                    <a:pt x="24" y="45"/>
                  </a:lnTo>
                  <a:lnTo>
                    <a:pt x="25" y="45"/>
                  </a:lnTo>
                  <a:lnTo>
                    <a:pt x="25" y="43"/>
                  </a:lnTo>
                  <a:lnTo>
                    <a:pt x="27" y="41"/>
                  </a:lnTo>
                  <a:lnTo>
                    <a:pt x="27" y="39"/>
                  </a:lnTo>
                  <a:lnTo>
                    <a:pt x="29" y="39"/>
                  </a:lnTo>
                  <a:lnTo>
                    <a:pt x="29" y="38"/>
                  </a:lnTo>
                  <a:lnTo>
                    <a:pt x="29" y="36"/>
                  </a:lnTo>
                  <a:lnTo>
                    <a:pt x="29" y="34"/>
                  </a:lnTo>
                  <a:lnTo>
                    <a:pt x="29" y="32"/>
                  </a:lnTo>
                  <a:lnTo>
                    <a:pt x="29" y="31"/>
                  </a:lnTo>
                  <a:lnTo>
                    <a:pt x="30" y="31"/>
                  </a:lnTo>
                  <a:lnTo>
                    <a:pt x="30" y="29"/>
                  </a:lnTo>
                  <a:lnTo>
                    <a:pt x="30" y="27"/>
                  </a:lnTo>
                  <a:lnTo>
                    <a:pt x="30" y="25"/>
                  </a:lnTo>
                  <a:lnTo>
                    <a:pt x="30" y="24"/>
                  </a:lnTo>
                  <a:lnTo>
                    <a:pt x="30" y="22"/>
                  </a:lnTo>
                  <a:lnTo>
                    <a:pt x="30" y="20"/>
                  </a:lnTo>
                  <a:lnTo>
                    <a:pt x="29" y="19"/>
                  </a:lnTo>
                  <a:lnTo>
                    <a:pt x="29" y="17"/>
                  </a:lnTo>
                  <a:lnTo>
                    <a:pt x="29" y="15"/>
                  </a:lnTo>
                  <a:lnTo>
                    <a:pt x="29" y="13"/>
                  </a:lnTo>
                  <a:lnTo>
                    <a:pt x="29" y="12"/>
                  </a:lnTo>
                  <a:lnTo>
                    <a:pt x="27" y="10"/>
                  </a:lnTo>
                  <a:lnTo>
                    <a:pt x="27" y="8"/>
                  </a:lnTo>
                  <a:lnTo>
                    <a:pt x="25" y="8"/>
                  </a:lnTo>
                  <a:lnTo>
                    <a:pt x="25" y="6"/>
                  </a:lnTo>
                  <a:lnTo>
                    <a:pt x="24" y="6"/>
                  </a:lnTo>
                  <a:lnTo>
                    <a:pt x="24" y="5"/>
                  </a:lnTo>
                  <a:lnTo>
                    <a:pt x="22" y="5"/>
                  </a:lnTo>
                  <a:lnTo>
                    <a:pt x="20" y="5"/>
                  </a:lnTo>
                  <a:lnTo>
                    <a:pt x="19" y="5"/>
                  </a:lnTo>
                  <a:lnTo>
                    <a:pt x="17" y="5"/>
                  </a:lnTo>
                  <a:lnTo>
                    <a:pt x="15" y="5"/>
                  </a:lnTo>
                  <a:lnTo>
                    <a:pt x="14" y="5"/>
                  </a:lnTo>
                  <a:lnTo>
                    <a:pt x="14" y="6"/>
                  </a:lnTo>
                  <a:lnTo>
                    <a:pt x="12" y="6"/>
                  </a:lnTo>
                  <a:lnTo>
                    <a:pt x="12" y="8"/>
                  </a:lnTo>
                  <a:lnTo>
                    <a:pt x="10" y="8"/>
                  </a:lnTo>
                  <a:lnTo>
                    <a:pt x="10" y="10"/>
                  </a:lnTo>
                  <a:lnTo>
                    <a:pt x="10" y="12"/>
                  </a:lnTo>
                  <a:lnTo>
                    <a:pt x="8" y="12"/>
                  </a:lnTo>
                  <a:lnTo>
                    <a:pt x="8" y="13"/>
                  </a:lnTo>
                  <a:lnTo>
                    <a:pt x="8" y="15"/>
                  </a:lnTo>
                  <a:lnTo>
                    <a:pt x="8" y="17"/>
                  </a:lnTo>
                  <a:lnTo>
                    <a:pt x="8" y="19"/>
                  </a:lnTo>
                  <a:lnTo>
                    <a:pt x="8" y="20"/>
                  </a:lnTo>
                  <a:lnTo>
                    <a:pt x="8" y="22"/>
                  </a:lnTo>
                  <a:lnTo>
                    <a:pt x="7" y="24"/>
                  </a:lnTo>
                  <a:lnTo>
                    <a:pt x="7" y="25"/>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409" name="Freeform 339"/>
            <p:cNvSpPr>
              <a:spLocks/>
            </p:cNvSpPr>
            <p:nvPr/>
          </p:nvSpPr>
          <p:spPr bwMode="auto">
            <a:xfrm>
              <a:off x="1497" y="2626"/>
              <a:ext cx="20" cy="50"/>
            </a:xfrm>
            <a:custGeom>
              <a:avLst/>
              <a:gdLst>
                <a:gd name="T0" fmla="*/ 20 w 20"/>
                <a:gd name="T1" fmla="*/ 50 h 50"/>
                <a:gd name="T2" fmla="*/ 13 w 20"/>
                <a:gd name="T3" fmla="*/ 50 h 50"/>
                <a:gd name="T4" fmla="*/ 13 w 20"/>
                <a:gd name="T5" fmla="*/ 10 h 50"/>
                <a:gd name="T6" fmla="*/ 13 w 20"/>
                <a:gd name="T7" fmla="*/ 12 h 50"/>
                <a:gd name="T8" fmla="*/ 12 w 20"/>
                <a:gd name="T9" fmla="*/ 12 h 50"/>
                <a:gd name="T10" fmla="*/ 10 w 20"/>
                <a:gd name="T11" fmla="*/ 12 h 50"/>
                <a:gd name="T12" fmla="*/ 10 w 20"/>
                <a:gd name="T13" fmla="*/ 13 h 50"/>
                <a:gd name="T14" fmla="*/ 8 w 20"/>
                <a:gd name="T15" fmla="*/ 13 h 50"/>
                <a:gd name="T16" fmla="*/ 8 w 20"/>
                <a:gd name="T17" fmla="*/ 15 h 50"/>
                <a:gd name="T18" fmla="*/ 7 w 20"/>
                <a:gd name="T19" fmla="*/ 15 h 50"/>
                <a:gd name="T20" fmla="*/ 5 w 20"/>
                <a:gd name="T21" fmla="*/ 15 h 50"/>
                <a:gd name="T22" fmla="*/ 5 w 20"/>
                <a:gd name="T23" fmla="*/ 17 h 50"/>
                <a:gd name="T24" fmla="*/ 3 w 20"/>
                <a:gd name="T25" fmla="*/ 17 h 50"/>
                <a:gd name="T26" fmla="*/ 2 w 20"/>
                <a:gd name="T27" fmla="*/ 17 h 50"/>
                <a:gd name="T28" fmla="*/ 0 w 20"/>
                <a:gd name="T29" fmla="*/ 17 h 50"/>
                <a:gd name="T30" fmla="*/ 0 w 20"/>
                <a:gd name="T31" fmla="*/ 19 h 50"/>
                <a:gd name="T32" fmla="*/ 0 w 20"/>
                <a:gd name="T33" fmla="*/ 12 h 50"/>
                <a:gd name="T34" fmla="*/ 2 w 20"/>
                <a:gd name="T35" fmla="*/ 12 h 50"/>
                <a:gd name="T36" fmla="*/ 2 w 20"/>
                <a:gd name="T37" fmla="*/ 10 h 50"/>
                <a:gd name="T38" fmla="*/ 3 w 20"/>
                <a:gd name="T39" fmla="*/ 10 h 50"/>
                <a:gd name="T40" fmla="*/ 5 w 20"/>
                <a:gd name="T41" fmla="*/ 10 h 50"/>
                <a:gd name="T42" fmla="*/ 5 w 20"/>
                <a:gd name="T43" fmla="*/ 8 h 50"/>
                <a:gd name="T44" fmla="*/ 7 w 20"/>
                <a:gd name="T45" fmla="*/ 8 h 50"/>
                <a:gd name="T46" fmla="*/ 8 w 20"/>
                <a:gd name="T47" fmla="*/ 8 h 50"/>
                <a:gd name="T48" fmla="*/ 8 w 20"/>
                <a:gd name="T49" fmla="*/ 6 h 50"/>
                <a:gd name="T50" fmla="*/ 10 w 20"/>
                <a:gd name="T51" fmla="*/ 6 h 50"/>
                <a:gd name="T52" fmla="*/ 10 w 20"/>
                <a:gd name="T53" fmla="*/ 5 h 50"/>
                <a:gd name="T54" fmla="*/ 12 w 20"/>
                <a:gd name="T55" fmla="*/ 5 h 50"/>
                <a:gd name="T56" fmla="*/ 12 w 20"/>
                <a:gd name="T57" fmla="*/ 3 h 50"/>
                <a:gd name="T58" fmla="*/ 13 w 20"/>
                <a:gd name="T59" fmla="*/ 3 h 50"/>
                <a:gd name="T60" fmla="*/ 13 w 20"/>
                <a:gd name="T61" fmla="*/ 1 h 50"/>
                <a:gd name="T62" fmla="*/ 15 w 20"/>
                <a:gd name="T63" fmla="*/ 1 h 50"/>
                <a:gd name="T64" fmla="*/ 15 w 20"/>
                <a:gd name="T65" fmla="*/ 0 h 50"/>
                <a:gd name="T66" fmla="*/ 20 w 20"/>
                <a:gd name="T67" fmla="*/ 0 h 50"/>
                <a:gd name="T68" fmla="*/ 20 w 20"/>
                <a:gd name="T69" fmla="*/ 50 h 5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20"/>
                <a:gd name="T106" fmla="*/ 0 h 50"/>
                <a:gd name="T107" fmla="*/ 20 w 20"/>
                <a:gd name="T108" fmla="*/ 50 h 5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20" h="50">
                  <a:moveTo>
                    <a:pt x="20" y="50"/>
                  </a:moveTo>
                  <a:lnTo>
                    <a:pt x="13" y="50"/>
                  </a:lnTo>
                  <a:lnTo>
                    <a:pt x="13" y="10"/>
                  </a:lnTo>
                  <a:lnTo>
                    <a:pt x="13" y="12"/>
                  </a:lnTo>
                  <a:lnTo>
                    <a:pt x="12" y="12"/>
                  </a:lnTo>
                  <a:lnTo>
                    <a:pt x="10" y="12"/>
                  </a:lnTo>
                  <a:lnTo>
                    <a:pt x="10" y="13"/>
                  </a:lnTo>
                  <a:lnTo>
                    <a:pt x="8" y="13"/>
                  </a:lnTo>
                  <a:lnTo>
                    <a:pt x="8" y="15"/>
                  </a:lnTo>
                  <a:lnTo>
                    <a:pt x="7" y="15"/>
                  </a:lnTo>
                  <a:lnTo>
                    <a:pt x="5" y="15"/>
                  </a:lnTo>
                  <a:lnTo>
                    <a:pt x="5" y="17"/>
                  </a:lnTo>
                  <a:lnTo>
                    <a:pt x="3" y="17"/>
                  </a:lnTo>
                  <a:lnTo>
                    <a:pt x="2" y="17"/>
                  </a:lnTo>
                  <a:lnTo>
                    <a:pt x="0" y="17"/>
                  </a:lnTo>
                  <a:lnTo>
                    <a:pt x="0" y="19"/>
                  </a:lnTo>
                  <a:lnTo>
                    <a:pt x="0" y="12"/>
                  </a:lnTo>
                  <a:lnTo>
                    <a:pt x="2" y="12"/>
                  </a:lnTo>
                  <a:lnTo>
                    <a:pt x="2" y="10"/>
                  </a:lnTo>
                  <a:lnTo>
                    <a:pt x="3" y="10"/>
                  </a:lnTo>
                  <a:lnTo>
                    <a:pt x="5" y="10"/>
                  </a:lnTo>
                  <a:lnTo>
                    <a:pt x="5" y="8"/>
                  </a:lnTo>
                  <a:lnTo>
                    <a:pt x="7" y="8"/>
                  </a:lnTo>
                  <a:lnTo>
                    <a:pt x="8" y="8"/>
                  </a:lnTo>
                  <a:lnTo>
                    <a:pt x="8" y="6"/>
                  </a:lnTo>
                  <a:lnTo>
                    <a:pt x="10" y="6"/>
                  </a:lnTo>
                  <a:lnTo>
                    <a:pt x="10" y="5"/>
                  </a:lnTo>
                  <a:lnTo>
                    <a:pt x="12" y="5"/>
                  </a:lnTo>
                  <a:lnTo>
                    <a:pt x="12" y="3"/>
                  </a:lnTo>
                  <a:lnTo>
                    <a:pt x="13" y="3"/>
                  </a:lnTo>
                  <a:lnTo>
                    <a:pt x="13" y="1"/>
                  </a:lnTo>
                  <a:lnTo>
                    <a:pt x="15" y="1"/>
                  </a:lnTo>
                  <a:lnTo>
                    <a:pt x="15" y="0"/>
                  </a:lnTo>
                  <a:lnTo>
                    <a:pt x="20" y="0"/>
                  </a:lnTo>
                  <a:lnTo>
                    <a:pt x="20" y="5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410" name="Freeform 340"/>
            <p:cNvSpPr>
              <a:spLocks noEditPoints="1"/>
            </p:cNvSpPr>
            <p:nvPr/>
          </p:nvSpPr>
          <p:spPr bwMode="auto">
            <a:xfrm>
              <a:off x="1156" y="2671"/>
              <a:ext cx="37" cy="51"/>
            </a:xfrm>
            <a:custGeom>
              <a:avLst/>
              <a:gdLst>
                <a:gd name="T0" fmla="*/ 0 w 37"/>
                <a:gd name="T1" fmla="*/ 22 h 51"/>
                <a:gd name="T2" fmla="*/ 1 w 37"/>
                <a:gd name="T3" fmla="*/ 17 h 51"/>
                <a:gd name="T4" fmla="*/ 1 w 37"/>
                <a:gd name="T5" fmla="*/ 12 h 51"/>
                <a:gd name="T6" fmla="*/ 3 w 37"/>
                <a:gd name="T7" fmla="*/ 8 h 51"/>
                <a:gd name="T8" fmla="*/ 6 w 37"/>
                <a:gd name="T9" fmla="*/ 5 h 51"/>
                <a:gd name="T10" fmla="*/ 8 w 37"/>
                <a:gd name="T11" fmla="*/ 1 h 51"/>
                <a:gd name="T12" fmla="*/ 13 w 37"/>
                <a:gd name="T13" fmla="*/ 1 h 51"/>
                <a:gd name="T14" fmla="*/ 16 w 37"/>
                <a:gd name="T15" fmla="*/ 0 h 51"/>
                <a:gd name="T16" fmla="*/ 21 w 37"/>
                <a:gd name="T17" fmla="*/ 0 h 51"/>
                <a:gd name="T18" fmla="*/ 25 w 37"/>
                <a:gd name="T19" fmla="*/ 1 h 51"/>
                <a:gd name="T20" fmla="*/ 28 w 37"/>
                <a:gd name="T21" fmla="*/ 3 h 51"/>
                <a:gd name="T22" fmla="*/ 32 w 37"/>
                <a:gd name="T23" fmla="*/ 5 h 51"/>
                <a:gd name="T24" fmla="*/ 33 w 37"/>
                <a:gd name="T25" fmla="*/ 8 h 51"/>
                <a:gd name="T26" fmla="*/ 35 w 37"/>
                <a:gd name="T27" fmla="*/ 12 h 51"/>
                <a:gd name="T28" fmla="*/ 35 w 37"/>
                <a:gd name="T29" fmla="*/ 17 h 51"/>
                <a:gd name="T30" fmla="*/ 37 w 37"/>
                <a:gd name="T31" fmla="*/ 20 h 51"/>
                <a:gd name="T32" fmla="*/ 37 w 37"/>
                <a:gd name="T33" fmla="*/ 25 h 51"/>
                <a:gd name="T34" fmla="*/ 37 w 37"/>
                <a:gd name="T35" fmla="*/ 31 h 51"/>
                <a:gd name="T36" fmla="*/ 35 w 37"/>
                <a:gd name="T37" fmla="*/ 34 h 51"/>
                <a:gd name="T38" fmla="*/ 35 w 37"/>
                <a:gd name="T39" fmla="*/ 39 h 51"/>
                <a:gd name="T40" fmla="*/ 33 w 37"/>
                <a:gd name="T41" fmla="*/ 43 h 51"/>
                <a:gd name="T42" fmla="*/ 32 w 37"/>
                <a:gd name="T43" fmla="*/ 46 h 51"/>
                <a:gd name="T44" fmla="*/ 28 w 37"/>
                <a:gd name="T45" fmla="*/ 48 h 51"/>
                <a:gd name="T46" fmla="*/ 23 w 37"/>
                <a:gd name="T47" fmla="*/ 51 h 51"/>
                <a:gd name="T48" fmla="*/ 18 w 37"/>
                <a:gd name="T49" fmla="*/ 51 h 51"/>
                <a:gd name="T50" fmla="*/ 13 w 37"/>
                <a:gd name="T51" fmla="*/ 51 h 51"/>
                <a:gd name="T52" fmla="*/ 8 w 37"/>
                <a:gd name="T53" fmla="*/ 50 h 51"/>
                <a:gd name="T54" fmla="*/ 6 w 37"/>
                <a:gd name="T55" fmla="*/ 46 h 51"/>
                <a:gd name="T56" fmla="*/ 3 w 37"/>
                <a:gd name="T57" fmla="*/ 43 h 51"/>
                <a:gd name="T58" fmla="*/ 1 w 37"/>
                <a:gd name="T59" fmla="*/ 39 h 51"/>
                <a:gd name="T60" fmla="*/ 1 w 37"/>
                <a:gd name="T61" fmla="*/ 34 h 51"/>
                <a:gd name="T62" fmla="*/ 0 w 37"/>
                <a:gd name="T63" fmla="*/ 29 h 51"/>
                <a:gd name="T64" fmla="*/ 6 w 37"/>
                <a:gd name="T65" fmla="*/ 25 h 51"/>
                <a:gd name="T66" fmla="*/ 6 w 37"/>
                <a:gd name="T67" fmla="*/ 31 h 51"/>
                <a:gd name="T68" fmla="*/ 8 w 37"/>
                <a:gd name="T69" fmla="*/ 36 h 51"/>
                <a:gd name="T70" fmla="*/ 10 w 37"/>
                <a:gd name="T71" fmla="*/ 39 h 51"/>
                <a:gd name="T72" fmla="*/ 11 w 37"/>
                <a:gd name="T73" fmla="*/ 43 h 51"/>
                <a:gd name="T74" fmla="*/ 13 w 37"/>
                <a:gd name="T75" fmla="*/ 46 h 51"/>
                <a:gd name="T76" fmla="*/ 18 w 37"/>
                <a:gd name="T77" fmla="*/ 46 h 51"/>
                <a:gd name="T78" fmla="*/ 21 w 37"/>
                <a:gd name="T79" fmla="*/ 44 h 51"/>
                <a:gd name="T80" fmla="*/ 25 w 37"/>
                <a:gd name="T81" fmla="*/ 43 h 51"/>
                <a:gd name="T82" fmla="*/ 26 w 37"/>
                <a:gd name="T83" fmla="*/ 39 h 51"/>
                <a:gd name="T84" fmla="*/ 28 w 37"/>
                <a:gd name="T85" fmla="*/ 36 h 51"/>
                <a:gd name="T86" fmla="*/ 28 w 37"/>
                <a:gd name="T87" fmla="*/ 31 h 51"/>
                <a:gd name="T88" fmla="*/ 28 w 37"/>
                <a:gd name="T89" fmla="*/ 25 h 51"/>
                <a:gd name="T90" fmla="*/ 28 w 37"/>
                <a:gd name="T91" fmla="*/ 20 h 51"/>
                <a:gd name="T92" fmla="*/ 28 w 37"/>
                <a:gd name="T93" fmla="*/ 15 h 51"/>
                <a:gd name="T94" fmla="*/ 26 w 37"/>
                <a:gd name="T95" fmla="*/ 12 h 51"/>
                <a:gd name="T96" fmla="*/ 25 w 37"/>
                <a:gd name="T97" fmla="*/ 8 h 51"/>
                <a:gd name="T98" fmla="*/ 21 w 37"/>
                <a:gd name="T99" fmla="*/ 6 h 51"/>
                <a:gd name="T100" fmla="*/ 18 w 37"/>
                <a:gd name="T101" fmla="*/ 5 h 51"/>
                <a:gd name="T102" fmla="*/ 15 w 37"/>
                <a:gd name="T103" fmla="*/ 6 h 51"/>
                <a:gd name="T104" fmla="*/ 11 w 37"/>
                <a:gd name="T105" fmla="*/ 8 h 51"/>
                <a:gd name="T106" fmla="*/ 10 w 37"/>
                <a:gd name="T107" fmla="*/ 12 h 51"/>
                <a:gd name="T108" fmla="*/ 8 w 37"/>
                <a:gd name="T109" fmla="*/ 15 h 51"/>
                <a:gd name="T110" fmla="*/ 6 w 37"/>
                <a:gd name="T111" fmla="*/ 20 h 51"/>
                <a:gd name="T112" fmla="*/ 6 w 37"/>
                <a:gd name="T113" fmla="*/ 25 h 5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37"/>
                <a:gd name="T172" fmla="*/ 0 h 51"/>
                <a:gd name="T173" fmla="*/ 37 w 37"/>
                <a:gd name="T174" fmla="*/ 51 h 5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37" h="51">
                  <a:moveTo>
                    <a:pt x="0" y="25"/>
                  </a:moveTo>
                  <a:lnTo>
                    <a:pt x="0" y="24"/>
                  </a:lnTo>
                  <a:lnTo>
                    <a:pt x="0" y="22"/>
                  </a:lnTo>
                  <a:lnTo>
                    <a:pt x="0" y="20"/>
                  </a:lnTo>
                  <a:lnTo>
                    <a:pt x="0" y="19"/>
                  </a:lnTo>
                  <a:lnTo>
                    <a:pt x="1" y="17"/>
                  </a:lnTo>
                  <a:lnTo>
                    <a:pt x="1" y="15"/>
                  </a:lnTo>
                  <a:lnTo>
                    <a:pt x="1" y="13"/>
                  </a:lnTo>
                  <a:lnTo>
                    <a:pt x="1" y="12"/>
                  </a:lnTo>
                  <a:lnTo>
                    <a:pt x="1" y="10"/>
                  </a:lnTo>
                  <a:lnTo>
                    <a:pt x="3" y="10"/>
                  </a:lnTo>
                  <a:lnTo>
                    <a:pt x="3" y="8"/>
                  </a:lnTo>
                  <a:lnTo>
                    <a:pt x="5" y="6"/>
                  </a:lnTo>
                  <a:lnTo>
                    <a:pt x="5" y="5"/>
                  </a:lnTo>
                  <a:lnTo>
                    <a:pt x="6" y="5"/>
                  </a:lnTo>
                  <a:lnTo>
                    <a:pt x="6" y="3"/>
                  </a:lnTo>
                  <a:lnTo>
                    <a:pt x="8" y="3"/>
                  </a:lnTo>
                  <a:lnTo>
                    <a:pt x="8" y="1"/>
                  </a:lnTo>
                  <a:lnTo>
                    <a:pt x="10" y="1"/>
                  </a:lnTo>
                  <a:lnTo>
                    <a:pt x="11" y="1"/>
                  </a:lnTo>
                  <a:lnTo>
                    <a:pt x="13" y="1"/>
                  </a:lnTo>
                  <a:lnTo>
                    <a:pt x="13" y="0"/>
                  </a:lnTo>
                  <a:lnTo>
                    <a:pt x="15" y="0"/>
                  </a:lnTo>
                  <a:lnTo>
                    <a:pt x="16" y="0"/>
                  </a:lnTo>
                  <a:lnTo>
                    <a:pt x="18" y="0"/>
                  </a:lnTo>
                  <a:lnTo>
                    <a:pt x="20" y="0"/>
                  </a:lnTo>
                  <a:lnTo>
                    <a:pt x="21" y="0"/>
                  </a:lnTo>
                  <a:lnTo>
                    <a:pt x="23" y="0"/>
                  </a:lnTo>
                  <a:lnTo>
                    <a:pt x="23" y="1"/>
                  </a:lnTo>
                  <a:lnTo>
                    <a:pt x="25" y="1"/>
                  </a:lnTo>
                  <a:lnTo>
                    <a:pt x="26" y="1"/>
                  </a:lnTo>
                  <a:lnTo>
                    <a:pt x="26" y="3"/>
                  </a:lnTo>
                  <a:lnTo>
                    <a:pt x="28" y="3"/>
                  </a:lnTo>
                  <a:lnTo>
                    <a:pt x="30" y="3"/>
                  </a:lnTo>
                  <a:lnTo>
                    <a:pt x="30" y="5"/>
                  </a:lnTo>
                  <a:lnTo>
                    <a:pt x="32" y="5"/>
                  </a:lnTo>
                  <a:lnTo>
                    <a:pt x="32" y="6"/>
                  </a:lnTo>
                  <a:lnTo>
                    <a:pt x="32" y="8"/>
                  </a:lnTo>
                  <a:lnTo>
                    <a:pt x="33" y="8"/>
                  </a:lnTo>
                  <a:lnTo>
                    <a:pt x="33" y="10"/>
                  </a:lnTo>
                  <a:lnTo>
                    <a:pt x="33" y="12"/>
                  </a:lnTo>
                  <a:lnTo>
                    <a:pt x="35" y="12"/>
                  </a:lnTo>
                  <a:lnTo>
                    <a:pt x="35" y="13"/>
                  </a:lnTo>
                  <a:lnTo>
                    <a:pt x="35" y="15"/>
                  </a:lnTo>
                  <a:lnTo>
                    <a:pt x="35" y="17"/>
                  </a:lnTo>
                  <a:lnTo>
                    <a:pt x="35" y="19"/>
                  </a:lnTo>
                  <a:lnTo>
                    <a:pt x="35" y="20"/>
                  </a:lnTo>
                  <a:lnTo>
                    <a:pt x="37" y="20"/>
                  </a:lnTo>
                  <a:lnTo>
                    <a:pt x="37" y="22"/>
                  </a:lnTo>
                  <a:lnTo>
                    <a:pt x="37" y="24"/>
                  </a:lnTo>
                  <a:lnTo>
                    <a:pt x="37" y="25"/>
                  </a:lnTo>
                  <a:lnTo>
                    <a:pt x="37" y="27"/>
                  </a:lnTo>
                  <a:lnTo>
                    <a:pt x="37" y="29"/>
                  </a:lnTo>
                  <a:lnTo>
                    <a:pt x="37" y="31"/>
                  </a:lnTo>
                  <a:lnTo>
                    <a:pt x="35" y="31"/>
                  </a:lnTo>
                  <a:lnTo>
                    <a:pt x="35" y="32"/>
                  </a:lnTo>
                  <a:lnTo>
                    <a:pt x="35" y="34"/>
                  </a:lnTo>
                  <a:lnTo>
                    <a:pt x="35" y="36"/>
                  </a:lnTo>
                  <a:lnTo>
                    <a:pt x="35" y="38"/>
                  </a:lnTo>
                  <a:lnTo>
                    <a:pt x="35" y="39"/>
                  </a:lnTo>
                  <a:lnTo>
                    <a:pt x="33" y="39"/>
                  </a:lnTo>
                  <a:lnTo>
                    <a:pt x="33" y="41"/>
                  </a:lnTo>
                  <a:lnTo>
                    <a:pt x="33" y="43"/>
                  </a:lnTo>
                  <a:lnTo>
                    <a:pt x="32" y="43"/>
                  </a:lnTo>
                  <a:lnTo>
                    <a:pt x="32" y="44"/>
                  </a:lnTo>
                  <a:lnTo>
                    <a:pt x="32" y="46"/>
                  </a:lnTo>
                  <a:lnTo>
                    <a:pt x="30" y="46"/>
                  </a:lnTo>
                  <a:lnTo>
                    <a:pt x="30" y="48"/>
                  </a:lnTo>
                  <a:lnTo>
                    <a:pt x="28" y="48"/>
                  </a:lnTo>
                  <a:lnTo>
                    <a:pt x="26" y="50"/>
                  </a:lnTo>
                  <a:lnTo>
                    <a:pt x="25" y="50"/>
                  </a:lnTo>
                  <a:lnTo>
                    <a:pt x="23" y="51"/>
                  </a:lnTo>
                  <a:lnTo>
                    <a:pt x="21" y="51"/>
                  </a:lnTo>
                  <a:lnTo>
                    <a:pt x="20" y="51"/>
                  </a:lnTo>
                  <a:lnTo>
                    <a:pt x="18" y="51"/>
                  </a:lnTo>
                  <a:lnTo>
                    <a:pt x="16" y="51"/>
                  </a:lnTo>
                  <a:lnTo>
                    <a:pt x="15" y="51"/>
                  </a:lnTo>
                  <a:lnTo>
                    <a:pt x="13" y="51"/>
                  </a:lnTo>
                  <a:lnTo>
                    <a:pt x="11" y="50"/>
                  </a:lnTo>
                  <a:lnTo>
                    <a:pt x="10" y="50"/>
                  </a:lnTo>
                  <a:lnTo>
                    <a:pt x="8" y="50"/>
                  </a:lnTo>
                  <a:lnTo>
                    <a:pt x="8" y="48"/>
                  </a:lnTo>
                  <a:lnTo>
                    <a:pt x="6" y="48"/>
                  </a:lnTo>
                  <a:lnTo>
                    <a:pt x="6" y="46"/>
                  </a:lnTo>
                  <a:lnTo>
                    <a:pt x="5" y="46"/>
                  </a:lnTo>
                  <a:lnTo>
                    <a:pt x="5" y="44"/>
                  </a:lnTo>
                  <a:lnTo>
                    <a:pt x="3" y="43"/>
                  </a:lnTo>
                  <a:lnTo>
                    <a:pt x="3" y="41"/>
                  </a:lnTo>
                  <a:lnTo>
                    <a:pt x="1" y="41"/>
                  </a:lnTo>
                  <a:lnTo>
                    <a:pt x="1" y="39"/>
                  </a:lnTo>
                  <a:lnTo>
                    <a:pt x="1" y="38"/>
                  </a:lnTo>
                  <a:lnTo>
                    <a:pt x="1" y="36"/>
                  </a:lnTo>
                  <a:lnTo>
                    <a:pt x="1" y="34"/>
                  </a:lnTo>
                  <a:lnTo>
                    <a:pt x="0" y="32"/>
                  </a:lnTo>
                  <a:lnTo>
                    <a:pt x="0" y="31"/>
                  </a:lnTo>
                  <a:lnTo>
                    <a:pt x="0" y="29"/>
                  </a:lnTo>
                  <a:lnTo>
                    <a:pt x="0" y="27"/>
                  </a:lnTo>
                  <a:lnTo>
                    <a:pt x="0" y="25"/>
                  </a:lnTo>
                  <a:close/>
                  <a:moveTo>
                    <a:pt x="6" y="25"/>
                  </a:moveTo>
                  <a:lnTo>
                    <a:pt x="6" y="27"/>
                  </a:lnTo>
                  <a:lnTo>
                    <a:pt x="6" y="29"/>
                  </a:lnTo>
                  <a:lnTo>
                    <a:pt x="6" y="31"/>
                  </a:lnTo>
                  <a:lnTo>
                    <a:pt x="8" y="32"/>
                  </a:lnTo>
                  <a:lnTo>
                    <a:pt x="8" y="34"/>
                  </a:lnTo>
                  <a:lnTo>
                    <a:pt x="8" y="36"/>
                  </a:lnTo>
                  <a:lnTo>
                    <a:pt x="8" y="38"/>
                  </a:lnTo>
                  <a:lnTo>
                    <a:pt x="8" y="39"/>
                  </a:lnTo>
                  <a:lnTo>
                    <a:pt x="10" y="39"/>
                  </a:lnTo>
                  <a:lnTo>
                    <a:pt x="10" y="41"/>
                  </a:lnTo>
                  <a:lnTo>
                    <a:pt x="10" y="43"/>
                  </a:lnTo>
                  <a:lnTo>
                    <a:pt x="11" y="43"/>
                  </a:lnTo>
                  <a:lnTo>
                    <a:pt x="11" y="44"/>
                  </a:lnTo>
                  <a:lnTo>
                    <a:pt x="13" y="44"/>
                  </a:lnTo>
                  <a:lnTo>
                    <a:pt x="13" y="46"/>
                  </a:lnTo>
                  <a:lnTo>
                    <a:pt x="15" y="46"/>
                  </a:lnTo>
                  <a:lnTo>
                    <a:pt x="16" y="46"/>
                  </a:lnTo>
                  <a:lnTo>
                    <a:pt x="18" y="46"/>
                  </a:lnTo>
                  <a:lnTo>
                    <a:pt x="20" y="46"/>
                  </a:lnTo>
                  <a:lnTo>
                    <a:pt x="21" y="46"/>
                  </a:lnTo>
                  <a:lnTo>
                    <a:pt x="21" y="44"/>
                  </a:lnTo>
                  <a:lnTo>
                    <a:pt x="23" y="44"/>
                  </a:lnTo>
                  <a:lnTo>
                    <a:pt x="25" y="44"/>
                  </a:lnTo>
                  <a:lnTo>
                    <a:pt x="25" y="43"/>
                  </a:lnTo>
                  <a:lnTo>
                    <a:pt x="26" y="43"/>
                  </a:lnTo>
                  <a:lnTo>
                    <a:pt x="26" y="41"/>
                  </a:lnTo>
                  <a:lnTo>
                    <a:pt x="26" y="39"/>
                  </a:lnTo>
                  <a:lnTo>
                    <a:pt x="28" y="39"/>
                  </a:lnTo>
                  <a:lnTo>
                    <a:pt x="28" y="38"/>
                  </a:lnTo>
                  <a:lnTo>
                    <a:pt x="28" y="36"/>
                  </a:lnTo>
                  <a:lnTo>
                    <a:pt x="28" y="34"/>
                  </a:lnTo>
                  <a:lnTo>
                    <a:pt x="28" y="32"/>
                  </a:lnTo>
                  <a:lnTo>
                    <a:pt x="28" y="31"/>
                  </a:lnTo>
                  <a:lnTo>
                    <a:pt x="28" y="29"/>
                  </a:lnTo>
                  <a:lnTo>
                    <a:pt x="28" y="27"/>
                  </a:lnTo>
                  <a:lnTo>
                    <a:pt x="28" y="25"/>
                  </a:lnTo>
                  <a:lnTo>
                    <a:pt x="28" y="24"/>
                  </a:lnTo>
                  <a:lnTo>
                    <a:pt x="28" y="22"/>
                  </a:lnTo>
                  <a:lnTo>
                    <a:pt x="28" y="20"/>
                  </a:lnTo>
                  <a:lnTo>
                    <a:pt x="28" y="19"/>
                  </a:lnTo>
                  <a:lnTo>
                    <a:pt x="28" y="17"/>
                  </a:lnTo>
                  <a:lnTo>
                    <a:pt x="28" y="15"/>
                  </a:lnTo>
                  <a:lnTo>
                    <a:pt x="28" y="13"/>
                  </a:lnTo>
                  <a:lnTo>
                    <a:pt x="28" y="12"/>
                  </a:lnTo>
                  <a:lnTo>
                    <a:pt x="26" y="12"/>
                  </a:lnTo>
                  <a:lnTo>
                    <a:pt x="26" y="10"/>
                  </a:lnTo>
                  <a:lnTo>
                    <a:pt x="26" y="8"/>
                  </a:lnTo>
                  <a:lnTo>
                    <a:pt x="25" y="8"/>
                  </a:lnTo>
                  <a:lnTo>
                    <a:pt x="25" y="6"/>
                  </a:lnTo>
                  <a:lnTo>
                    <a:pt x="23" y="6"/>
                  </a:lnTo>
                  <a:lnTo>
                    <a:pt x="21" y="6"/>
                  </a:lnTo>
                  <a:lnTo>
                    <a:pt x="21" y="5"/>
                  </a:lnTo>
                  <a:lnTo>
                    <a:pt x="20" y="5"/>
                  </a:lnTo>
                  <a:lnTo>
                    <a:pt x="18" y="5"/>
                  </a:lnTo>
                  <a:lnTo>
                    <a:pt x="16" y="5"/>
                  </a:lnTo>
                  <a:lnTo>
                    <a:pt x="15" y="5"/>
                  </a:lnTo>
                  <a:lnTo>
                    <a:pt x="15" y="6"/>
                  </a:lnTo>
                  <a:lnTo>
                    <a:pt x="13" y="6"/>
                  </a:lnTo>
                  <a:lnTo>
                    <a:pt x="11" y="6"/>
                  </a:lnTo>
                  <a:lnTo>
                    <a:pt x="11" y="8"/>
                  </a:lnTo>
                  <a:lnTo>
                    <a:pt x="10" y="8"/>
                  </a:lnTo>
                  <a:lnTo>
                    <a:pt x="10" y="10"/>
                  </a:lnTo>
                  <a:lnTo>
                    <a:pt x="10" y="12"/>
                  </a:lnTo>
                  <a:lnTo>
                    <a:pt x="8" y="12"/>
                  </a:lnTo>
                  <a:lnTo>
                    <a:pt x="8" y="13"/>
                  </a:lnTo>
                  <a:lnTo>
                    <a:pt x="8" y="15"/>
                  </a:lnTo>
                  <a:lnTo>
                    <a:pt x="8" y="17"/>
                  </a:lnTo>
                  <a:lnTo>
                    <a:pt x="8" y="19"/>
                  </a:lnTo>
                  <a:lnTo>
                    <a:pt x="6" y="20"/>
                  </a:lnTo>
                  <a:lnTo>
                    <a:pt x="6" y="22"/>
                  </a:lnTo>
                  <a:lnTo>
                    <a:pt x="6" y="24"/>
                  </a:lnTo>
                  <a:lnTo>
                    <a:pt x="6" y="25"/>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411" name="Freeform 341"/>
            <p:cNvSpPr>
              <a:spLocks noEditPoints="1"/>
            </p:cNvSpPr>
            <p:nvPr/>
          </p:nvSpPr>
          <p:spPr bwMode="auto">
            <a:xfrm>
              <a:off x="1199" y="2671"/>
              <a:ext cx="36" cy="51"/>
            </a:xfrm>
            <a:custGeom>
              <a:avLst/>
              <a:gdLst>
                <a:gd name="T0" fmla="*/ 0 w 36"/>
                <a:gd name="T1" fmla="*/ 22 h 51"/>
                <a:gd name="T2" fmla="*/ 0 w 36"/>
                <a:gd name="T3" fmla="*/ 17 h 51"/>
                <a:gd name="T4" fmla="*/ 2 w 36"/>
                <a:gd name="T5" fmla="*/ 13 h 51"/>
                <a:gd name="T6" fmla="*/ 2 w 36"/>
                <a:gd name="T7" fmla="*/ 8 h 51"/>
                <a:gd name="T8" fmla="*/ 5 w 36"/>
                <a:gd name="T9" fmla="*/ 6 h 51"/>
                <a:gd name="T10" fmla="*/ 9 w 36"/>
                <a:gd name="T11" fmla="*/ 3 h 51"/>
                <a:gd name="T12" fmla="*/ 12 w 36"/>
                <a:gd name="T13" fmla="*/ 1 h 51"/>
                <a:gd name="T14" fmla="*/ 15 w 36"/>
                <a:gd name="T15" fmla="*/ 0 h 51"/>
                <a:gd name="T16" fmla="*/ 20 w 36"/>
                <a:gd name="T17" fmla="*/ 0 h 51"/>
                <a:gd name="T18" fmla="*/ 24 w 36"/>
                <a:gd name="T19" fmla="*/ 1 h 51"/>
                <a:gd name="T20" fmla="*/ 27 w 36"/>
                <a:gd name="T21" fmla="*/ 3 h 51"/>
                <a:gd name="T22" fmla="*/ 31 w 36"/>
                <a:gd name="T23" fmla="*/ 5 h 51"/>
                <a:gd name="T24" fmla="*/ 32 w 36"/>
                <a:gd name="T25" fmla="*/ 8 h 51"/>
                <a:gd name="T26" fmla="*/ 34 w 36"/>
                <a:gd name="T27" fmla="*/ 12 h 51"/>
                <a:gd name="T28" fmla="*/ 36 w 36"/>
                <a:gd name="T29" fmla="*/ 15 h 51"/>
                <a:gd name="T30" fmla="*/ 36 w 36"/>
                <a:gd name="T31" fmla="*/ 20 h 51"/>
                <a:gd name="T32" fmla="*/ 36 w 36"/>
                <a:gd name="T33" fmla="*/ 25 h 51"/>
                <a:gd name="T34" fmla="*/ 36 w 36"/>
                <a:gd name="T35" fmla="*/ 31 h 51"/>
                <a:gd name="T36" fmla="*/ 36 w 36"/>
                <a:gd name="T37" fmla="*/ 36 h 51"/>
                <a:gd name="T38" fmla="*/ 34 w 36"/>
                <a:gd name="T39" fmla="*/ 39 h 51"/>
                <a:gd name="T40" fmla="*/ 32 w 36"/>
                <a:gd name="T41" fmla="*/ 43 h 51"/>
                <a:gd name="T42" fmla="*/ 31 w 36"/>
                <a:gd name="T43" fmla="*/ 46 h 51"/>
                <a:gd name="T44" fmla="*/ 27 w 36"/>
                <a:gd name="T45" fmla="*/ 48 h 51"/>
                <a:gd name="T46" fmla="*/ 24 w 36"/>
                <a:gd name="T47" fmla="*/ 50 h 51"/>
                <a:gd name="T48" fmla="*/ 20 w 36"/>
                <a:gd name="T49" fmla="*/ 51 h 51"/>
                <a:gd name="T50" fmla="*/ 15 w 36"/>
                <a:gd name="T51" fmla="*/ 51 h 51"/>
                <a:gd name="T52" fmla="*/ 12 w 36"/>
                <a:gd name="T53" fmla="*/ 50 h 51"/>
                <a:gd name="T54" fmla="*/ 9 w 36"/>
                <a:gd name="T55" fmla="*/ 48 h 51"/>
                <a:gd name="T56" fmla="*/ 5 w 36"/>
                <a:gd name="T57" fmla="*/ 46 h 51"/>
                <a:gd name="T58" fmla="*/ 4 w 36"/>
                <a:gd name="T59" fmla="*/ 43 h 51"/>
                <a:gd name="T60" fmla="*/ 2 w 36"/>
                <a:gd name="T61" fmla="*/ 39 h 51"/>
                <a:gd name="T62" fmla="*/ 0 w 36"/>
                <a:gd name="T63" fmla="*/ 36 h 51"/>
                <a:gd name="T64" fmla="*/ 0 w 36"/>
                <a:gd name="T65" fmla="*/ 31 h 51"/>
                <a:gd name="T66" fmla="*/ 0 w 36"/>
                <a:gd name="T67" fmla="*/ 25 h 51"/>
                <a:gd name="T68" fmla="*/ 7 w 36"/>
                <a:gd name="T69" fmla="*/ 29 h 51"/>
                <a:gd name="T70" fmla="*/ 7 w 36"/>
                <a:gd name="T71" fmla="*/ 34 h 51"/>
                <a:gd name="T72" fmla="*/ 9 w 36"/>
                <a:gd name="T73" fmla="*/ 38 h 51"/>
                <a:gd name="T74" fmla="*/ 10 w 36"/>
                <a:gd name="T75" fmla="*/ 41 h 51"/>
                <a:gd name="T76" fmla="*/ 14 w 36"/>
                <a:gd name="T77" fmla="*/ 44 h 51"/>
                <a:gd name="T78" fmla="*/ 17 w 36"/>
                <a:gd name="T79" fmla="*/ 46 h 51"/>
                <a:gd name="T80" fmla="*/ 22 w 36"/>
                <a:gd name="T81" fmla="*/ 46 h 51"/>
                <a:gd name="T82" fmla="*/ 24 w 36"/>
                <a:gd name="T83" fmla="*/ 43 h 51"/>
                <a:gd name="T84" fmla="*/ 27 w 36"/>
                <a:gd name="T85" fmla="*/ 41 h 51"/>
                <a:gd name="T86" fmla="*/ 27 w 36"/>
                <a:gd name="T87" fmla="*/ 36 h 51"/>
                <a:gd name="T88" fmla="*/ 29 w 36"/>
                <a:gd name="T89" fmla="*/ 32 h 51"/>
                <a:gd name="T90" fmla="*/ 29 w 36"/>
                <a:gd name="T91" fmla="*/ 27 h 51"/>
                <a:gd name="T92" fmla="*/ 29 w 36"/>
                <a:gd name="T93" fmla="*/ 22 h 51"/>
                <a:gd name="T94" fmla="*/ 29 w 36"/>
                <a:gd name="T95" fmla="*/ 17 h 51"/>
                <a:gd name="T96" fmla="*/ 27 w 36"/>
                <a:gd name="T97" fmla="*/ 13 h 51"/>
                <a:gd name="T98" fmla="*/ 26 w 36"/>
                <a:gd name="T99" fmla="*/ 10 h 51"/>
                <a:gd name="T100" fmla="*/ 24 w 36"/>
                <a:gd name="T101" fmla="*/ 6 h 51"/>
                <a:gd name="T102" fmla="*/ 19 w 36"/>
                <a:gd name="T103" fmla="*/ 5 h 51"/>
                <a:gd name="T104" fmla="*/ 14 w 36"/>
                <a:gd name="T105" fmla="*/ 5 h 51"/>
                <a:gd name="T106" fmla="*/ 10 w 36"/>
                <a:gd name="T107" fmla="*/ 8 h 51"/>
                <a:gd name="T108" fmla="*/ 9 w 36"/>
                <a:gd name="T109" fmla="*/ 12 h 51"/>
                <a:gd name="T110" fmla="*/ 7 w 36"/>
                <a:gd name="T111" fmla="*/ 15 h 51"/>
                <a:gd name="T112" fmla="*/ 7 w 36"/>
                <a:gd name="T113" fmla="*/ 20 h 51"/>
                <a:gd name="T114" fmla="*/ 7 w 36"/>
                <a:gd name="T115" fmla="*/ 25 h 51"/>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36"/>
                <a:gd name="T175" fmla="*/ 0 h 51"/>
                <a:gd name="T176" fmla="*/ 36 w 36"/>
                <a:gd name="T177" fmla="*/ 51 h 51"/>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36" h="51">
                  <a:moveTo>
                    <a:pt x="0" y="25"/>
                  </a:moveTo>
                  <a:lnTo>
                    <a:pt x="0" y="24"/>
                  </a:lnTo>
                  <a:lnTo>
                    <a:pt x="0" y="22"/>
                  </a:lnTo>
                  <a:lnTo>
                    <a:pt x="0" y="20"/>
                  </a:lnTo>
                  <a:lnTo>
                    <a:pt x="0" y="19"/>
                  </a:lnTo>
                  <a:lnTo>
                    <a:pt x="0" y="17"/>
                  </a:lnTo>
                  <a:lnTo>
                    <a:pt x="0" y="15"/>
                  </a:lnTo>
                  <a:lnTo>
                    <a:pt x="0" y="13"/>
                  </a:lnTo>
                  <a:lnTo>
                    <a:pt x="2" y="13"/>
                  </a:lnTo>
                  <a:lnTo>
                    <a:pt x="2" y="12"/>
                  </a:lnTo>
                  <a:lnTo>
                    <a:pt x="2" y="10"/>
                  </a:lnTo>
                  <a:lnTo>
                    <a:pt x="2" y="8"/>
                  </a:lnTo>
                  <a:lnTo>
                    <a:pt x="4" y="8"/>
                  </a:lnTo>
                  <a:lnTo>
                    <a:pt x="4" y="6"/>
                  </a:lnTo>
                  <a:lnTo>
                    <a:pt x="5" y="6"/>
                  </a:lnTo>
                  <a:lnTo>
                    <a:pt x="5" y="5"/>
                  </a:lnTo>
                  <a:lnTo>
                    <a:pt x="7" y="3"/>
                  </a:lnTo>
                  <a:lnTo>
                    <a:pt x="9" y="3"/>
                  </a:lnTo>
                  <a:lnTo>
                    <a:pt x="9" y="1"/>
                  </a:lnTo>
                  <a:lnTo>
                    <a:pt x="10" y="1"/>
                  </a:lnTo>
                  <a:lnTo>
                    <a:pt x="12" y="1"/>
                  </a:lnTo>
                  <a:lnTo>
                    <a:pt x="12" y="0"/>
                  </a:lnTo>
                  <a:lnTo>
                    <a:pt x="14" y="0"/>
                  </a:lnTo>
                  <a:lnTo>
                    <a:pt x="15" y="0"/>
                  </a:lnTo>
                  <a:lnTo>
                    <a:pt x="17" y="0"/>
                  </a:lnTo>
                  <a:lnTo>
                    <a:pt x="19" y="0"/>
                  </a:lnTo>
                  <a:lnTo>
                    <a:pt x="20" y="0"/>
                  </a:lnTo>
                  <a:lnTo>
                    <a:pt x="22" y="0"/>
                  </a:lnTo>
                  <a:lnTo>
                    <a:pt x="24" y="0"/>
                  </a:lnTo>
                  <a:lnTo>
                    <a:pt x="24" y="1"/>
                  </a:lnTo>
                  <a:lnTo>
                    <a:pt x="26" y="1"/>
                  </a:lnTo>
                  <a:lnTo>
                    <a:pt x="27" y="1"/>
                  </a:lnTo>
                  <a:lnTo>
                    <a:pt x="27" y="3"/>
                  </a:lnTo>
                  <a:lnTo>
                    <a:pt x="29" y="3"/>
                  </a:lnTo>
                  <a:lnTo>
                    <a:pt x="29" y="5"/>
                  </a:lnTo>
                  <a:lnTo>
                    <a:pt x="31" y="5"/>
                  </a:lnTo>
                  <a:lnTo>
                    <a:pt x="31" y="6"/>
                  </a:lnTo>
                  <a:lnTo>
                    <a:pt x="32" y="6"/>
                  </a:lnTo>
                  <a:lnTo>
                    <a:pt x="32" y="8"/>
                  </a:lnTo>
                  <a:lnTo>
                    <a:pt x="32" y="10"/>
                  </a:lnTo>
                  <a:lnTo>
                    <a:pt x="34" y="10"/>
                  </a:lnTo>
                  <a:lnTo>
                    <a:pt x="34" y="12"/>
                  </a:lnTo>
                  <a:lnTo>
                    <a:pt x="34" y="13"/>
                  </a:lnTo>
                  <a:lnTo>
                    <a:pt x="34" y="15"/>
                  </a:lnTo>
                  <a:lnTo>
                    <a:pt x="36" y="15"/>
                  </a:lnTo>
                  <a:lnTo>
                    <a:pt x="36" y="17"/>
                  </a:lnTo>
                  <a:lnTo>
                    <a:pt x="36" y="19"/>
                  </a:lnTo>
                  <a:lnTo>
                    <a:pt x="36" y="20"/>
                  </a:lnTo>
                  <a:lnTo>
                    <a:pt x="36" y="22"/>
                  </a:lnTo>
                  <a:lnTo>
                    <a:pt x="36" y="24"/>
                  </a:lnTo>
                  <a:lnTo>
                    <a:pt x="36" y="25"/>
                  </a:lnTo>
                  <a:lnTo>
                    <a:pt x="36" y="27"/>
                  </a:lnTo>
                  <a:lnTo>
                    <a:pt x="36" y="29"/>
                  </a:lnTo>
                  <a:lnTo>
                    <a:pt x="36" y="31"/>
                  </a:lnTo>
                  <a:lnTo>
                    <a:pt x="36" y="32"/>
                  </a:lnTo>
                  <a:lnTo>
                    <a:pt x="36" y="34"/>
                  </a:lnTo>
                  <a:lnTo>
                    <a:pt x="36" y="36"/>
                  </a:lnTo>
                  <a:lnTo>
                    <a:pt x="34" y="36"/>
                  </a:lnTo>
                  <a:lnTo>
                    <a:pt x="34" y="38"/>
                  </a:lnTo>
                  <a:lnTo>
                    <a:pt x="34" y="39"/>
                  </a:lnTo>
                  <a:lnTo>
                    <a:pt x="34" y="41"/>
                  </a:lnTo>
                  <a:lnTo>
                    <a:pt x="32" y="41"/>
                  </a:lnTo>
                  <a:lnTo>
                    <a:pt x="32" y="43"/>
                  </a:lnTo>
                  <a:lnTo>
                    <a:pt x="32" y="44"/>
                  </a:lnTo>
                  <a:lnTo>
                    <a:pt x="31" y="44"/>
                  </a:lnTo>
                  <a:lnTo>
                    <a:pt x="31" y="46"/>
                  </a:lnTo>
                  <a:lnTo>
                    <a:pt x="29" y="46"/>
                  </a:lnTo>
                  <a:lnTo>
                    <a:pt x="29" y="48"/>
                  </a:lnTo>
                  <a:lnTo>
                    <a:pt x="27" y="48"/>
                  </a:lnTo>
                  <a:lnTo>
                    <a:pt x="27" y="50"/>
                  </a:lnTo>
                  <a:lnTo>
                    <a:pt x="26" y="50"/>
                  </a:lnTo>
                  <a:lnTo>
                    <a:pt x="24" y="50"/>
                  </a:lnTo>
                  <a:lnTo>
                    <a:pt x="24" y="51"/>
                  </a:lnTo>
                  <a:lnTo>
                    <a:pt x="22" y="51"/>
                  </a:lnTo>
                  <a:lnTo>
                    <a:pt x="20" y="51"/>
                  </a:lnTo>
                  <a:lnTo>
                    <a:pt x="19" y="51"/>
                  </a:lnTo>
                  <a:lnTo>
                    <a:pt x="17" y="51"/>
                  </a:lnTo>
                  <a:lnTo>
                    <a:pt x="15" y="51"/>
                  </a:lnTo>
                  <a:lnTo>
                    <a:pt x="14" y="51"/>
                  </a:lnTo>
                  <a:lnTo>
                    <a:pt x="12" y="51"/>
                  </a:lnTo>
                  <a:lnTo>
                    <a:pt x="12" y="50"/>
                  </a:lnTo>
                  <a:lnTo>
                    <a:pt x="10" y="50"/>
                  </a:lnTo>
                  <a:lnTo>
                    <a:pt x="9" y="50"/>
                  </a:lnTo>
                  <a:lnTo>
                    <a:pt x="9" y="48"/>
                  </a:lnTo>
                  <a:lnTo>
                    <a:pt x="7" y="48"/>
                  </a:lnTo>
                  <a:lnTo>
                    <a:pt x="5" y="48"/>
                  </a:lnTo>
                  <a:lnTo>
                    <a:pt x="5" y="46"/>
                  </a:lnTo>
                  <a:lnTo>
                    <a:pt x="5" y="44"/>
                  </a:lnTo>
                  <a:lnTo>
                    <a:pt x="4" y="44"/>
                  </a:lnTo>
                  <a:lnTo>
                    <a:pt x="4" y="43"/>
                  </a:lnTo>
                  <a:lnTo>
                    <a:pt x="2" y="43"/>
                  </a:lnTo>
                  <a:lnTo>
                    <a:pt x="2" y="41"/>
                  </a:lnTo>
                  <a:lnTo>
                    <a:pt x="2" y="39"/>
                  </a:lnTo>
                  <a:lnTo>
                    <a:pt x="2" y="38"/>
                  </a:lnTo>
                  <a:lnTo>
                    <a:pt x="0" y="38"/>
                  </a:lnTo>
                  <a:lnTo>
                    <a:pt x="0" y="36"/>
                  </a:lnTo>
                  <a:lnTo>
                    <a:pt x="0" y="34"/>
                  </a:lnTo>
                  <a:lnTo>
                    <a:pt x="0" y="32"/>
                  </a:lnTo>
                  <a:lnTo>
                    <a:pt x="0" y="31"/>
                  </a:lnTo>
                  <a:lnTo>
                    <a:pt x="0" y="29"/>
                  </a:lnTo>
                  <a:lnTo>
                    <a:pt x="0" y="27"/>
                  </a:lnTo>
                  <a:lnTo>
                    <a:pt x="0" y="25"/>
                  </a:lnTo>
                  <a:close/>
                  <a:moveTo>
                    <a:pt x="7" y="25"/>
                  </a:moveTo>
                  <a:lnTo>
                    <a:pt x="7" y="27"/>
                  </a:lnTo>
                  <a:lnTo>
                    <a:pt x="7" y="29"/>
                  </a:lnTo>
                  <a:lnTo>
                    <a:pt x="7" y="31"/>
                  </a:lnTo>
                  <a:lnTo>
                    <a:pt x="7" y="32"/>
                  </a:lnTo>
                  <a:lnTo>
                    <a:pt x="7" y="34"/>
                  </a:lnTo>
                  <a:lnTo>
                    <a:pt x="7" y="36"/>
                  </a:lnTo>
                  <a:lnTo>
                    <a:pt x="7" y="38"/>
                  </a:lnTo>
                  <a:lnTo>
                    <a:pt x="9" y="38"/>
                  </a:lnTo>
                  <a:lnTo>
                    <a:pt x="9" y="39"/>
                  </a:lnTo>
                  <a:lnTo>
                    <a:pt x="9" y="41"/>
                  </a:lnTo>
                  <a:lnTo>
                    <a:pt x="10" y="41"/>
                  </a:lnTo>
                  <a:lnTo>
                    <a:pt x="10" y="43"/>
                  </a:lnTo>
                  <a:lnTo>
                    <a:pt x="12" y="44"/>
                  </a:lnTo>
                  <a:lnTo>
                    <a:pt x="14" y="44"/>
                  </a:lnTo>
                  <a:lnTo>
                    <a:pt x="14" y="46"/>
                  </a:lnTo>
                  <a:lnTo>
                    <a:pt x="15" y="46"/>
                  </a:lnTo>
                  <a:lnTo>
                    <a:pt x="17" y="46"/>
                  </a:lnTo>
                  <a:lnTo>
                    <a:pt x="19" y="46"/>
                  </a:lnTo>
                  <a:lnTo>
                    <a:pt x="20" y="46"/>
                  </a:lnTo>
                  <a:lnTo>
                    <a:pt x="22" y="46"/>
                  </a:lnTo>
                  <a:lnTo>
                    <a:pt x="22" y="44"/>
                  </a:lnTo>
                  <a:lnTo>
                    <a:pt x="24" y="44"/>
                  </a:lnTo>
                  <a:lnTo>
                    <a:pt x="24" y="43"/>
                  </a:lnTo>
                  <a:lnTo>
                    <a:pt x="26" y="43"/>
                  </a:lnTo>
                  <a:lnTo>
                    <a:pt x="26" y="41"/>
                  </a:lnTo>
                  <a:lnTo>
                    <a:pt x="27" y="41"/>
                  </a:lnTo>
                  <a:lnTo>
                    <a:pt x="27" y="39"/>
                  </a:lnTo>
                  <a:lnTo>
                    <a:pt x="27" y="38"/>
                  </a:lnTo>
                  <a:lnTo>
                    <a:pt x="27" y="36"/>
                  </a:lnTo>
                  <a:lnTo>
                    <a:pt x="29" y="36"/>
                  </a:lnTo>
                  <a:lnTo>
                    <a:pt x="29" y="34"/>
                  </a:lnTo>
                  <a:lnTo>
                    <a:pt x="29" y="32"/>
                  </a:lnTo>
                  <a:lnTo>
                    <a:pt x="29" y="31"/>
                  </a:lnTo>
                  <a:lnTo>
                    <a:pt x="29" y="29"/>
                  </a:lnTo>
                  <a:lnTo>
                    <a:pt x="29" y="27"/>
                  </a:lnTo>
                  <a:lnTo>
                    <a:pt x="29" y="25"/>
                  </a:lnTo>
                  <a:lnTo>
                    <a:pt x="29" y="24"/>
                  </a:lnTo>
                  <a:lnTo>
                    <a:pt x="29" y="22"/>
                  </a:lnTo>
                  <a:lnTo>
                    <a:pt x="29" y="20"/>
                  </a:lnTo>
                  <a:lnTo>
                    <a:pt x="29" y="19"/>
                  </a:lnTo>
                  <a:lnTo>
                    <a:pt x="29" y="17"/>
                  </a:lnTo>
                  <a:lnTo>
                    <a:pt x="29" y="15"/>
                  </a:lnTo>
                  <a:lnTo>
                    <a:pt x="27" y="15"/>
                  </a:lnTo>
                  <a:lnTo>
                    <a:pt x="27" y="13"/>
                  </a:lnTo>
                  <a:lnTo>
                    <a:pt x="27" y="12"/>
                  </a:lnTo>
                  <a:lnTo>
                    <a:pt x="27" y="10"/>
                  </a:lnTo>
                  <a:lnTo>
                    <a:pt x="26" y="10"/>
                  </a:lnTo>
                  <a:lnTo>
                    <a:pt x="26" y="8"/>
                  </a:lnTo>
                  <a:lnTo>
                    <a:pt x="24" y="8"/>
                  </a:lnTo>
                  <a:lnTo>
                    <a:pt x="24" y="6"/>
                  </a:lnTo>
                  <a:lnTo>
                    <a:pt x="22" y="6"/>
                  </a:lnTo>
                  <a:lnTo>
                    <a:pt x="20" y="5"/>
                  </a:lnTo>
                  <a:lnTo>
                    <a:pt x="19" y="5"/>
                  </a:lnTo>
                  <a:lnTo>
                    <a:pt x="17" y="5"/>
                  </a:lnTo>
                  <a:lnTo>
                    <a:pt x="15" y="5"/>
                  </a:lnTo>
                  <a:lnTo>
                    <a:pt x="14" y="5"/>
                  </a:lnTo>
                  <a:lnTo>
                    <a:pt x="14" y="6"/>
                  </a:lnTo>
                  <a:lnTo>
                    <a:pt x="12" y="6"/>
                  </a:lnTo>
                  <a:lnTo>
                    <a:pt x="10" y="8"/>
                  </a:lnTo>
                  <a:lnTo>
                    <a:pt x="10" y="10"/>
                  </a:lnTo>
                  <a:lnTo>
                    <a:pt x="9" y="10"/>
                  </a:lnTo>
                  <a:lnTo>
                    <a:pt x="9" y="12"/>
                  </a:lnTo>
                  <a:lnTo>
                    <a:pt x="9" y="13"/>
                  </a:lnTo>
                  <a:lnTo>
                    <a:pt x="7" y="13"/>
                  </a:lnTo>
                  <a:lnTo>
                    <a:pt x="7" y="15"/>
                  </a:lnTo>
                  <a:lnTo>
                    <a:pt x="7" y="17"/>
                  </a:lnTo>
                  <a:lnTo>
                    <a:pt x="7" y="19"/>
                  </a:lnTo>
                  <a:lnTo>
                    <a:pt x="7" y="20"/>
                  </a:lnTo>
                  <a:lnTo>
                    <a:pt x="7" y="22"/>
                  </a:lnTo>
                  <a:lnTo>
                    <a:pt x="7" y="24"/>
                  </a:lnTo>
                  <a:lnTo>
                    <a:pt x="7" y="25"/>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412" name="Freeform 342"/>
            <p:cNvSpPr>
              <a:spLocks/>
            </p:cNvSpPr>
            <p:nvPr/>
          </p:nvSpPr>
          <p:spPr bwMode="auto">
            <a:xfrm>
              <a:off x="1225" y="2520"/>
              <a:ext cx="33" cy="38"/>
            </a:xfrm>
            <a:custGeom>
              <a:avLst/>
              <a:gdLst>
                <a:gd name="T0" fmla="*/ 33 w 33"/>
                <a:gd name="T1" fmla="*/ 24 h 38"/>
                <a:gd name="T2" fmla="*/ 33 w 33"/>
                <a:gd name="T3" fmla="*/ 28 h 38"/>
                <a:gd name="T4" fmla="*/ 31 w 33"/>
                <a:gd name="T5" fmla="*/ 29 h 38"/>
                <a:gd name="T6" fmla="*/ 30 w 33"/>
                <a:gd name="T7" fmla="*/ 33 h 38"/>
                <a:gd name="T8" fmla="*/ 26 w 33"/>
                <a:gd name="T9" fmla="*/ 35 h 38"/>
                <a:gd name="T10" fmla="*/ 25 w 33"/>
                <a:gd name="T11" fmla="*/ 36 h 38"/>
                <a:gd name="T12" fmla="*/ 21 w 33"/>
                <a:gd name="T13" fmla="*/ 36 h 38"/>
                <a:gd name="T14" fmla="*/ 20 w 33"/>
                <a:gd name="T15" fmla="*/ 38 h 38"/>
                <a:gd name="T16" fmla="*/ 16 w 33"/>
                <a:gd name="T17" fmla="*/ 38 h 38"/>
                <a:gd name="T18" fmla="*/ 13 w 33"/>
                <a:gd name="T19" fmla="*/ 38 h 38"/>
                <a:gd name="T20" fmla="*/ 11 w 33"/>
                <a:gd name="T21" fmla="*/ 36 h 38"/>
                <a:gd name="T22" fmla="*/ 8 w 33"/>
                <a:gd name="T23" fmla="*/ 36 h 38"/>
                <a:gd name="T24" fmla="*/ 6 w 33"/>
                <a:gd name="T25" fmla="*/ 35 h 38"/>
                <a:gd name="T26" fmla="*/ 3 w 33"/>
                <a:gd name="T27" fmla="*/ 33 h 38"/>
                <a:gd name="T28" fmla="*/ 1 w 33"/>
                <a:gd name="T29" fmla="*/ 29 h 38"/>
                <a:gd name="T30" fmla="*/ 1 w 33"/>
                <a:gd name="T31" fmla="*/ 26 h 38"/>
                <a:gd name="T32" fmla="*/ 0 w 33"/>
                <a:gd name="T33" fmla="*/ 24 h 38"/>
                <a:gd name="T34" fmla="*/ 0 w 33"/>
                <a:gd name="T35" fmla="*/ 21 h 38"/>
                <a:gd name="T36" fmla="*/ 0 w 33"/>
                <a:gd name="T37" fmla="*/ 17 h 38"/>
                <a:gd name="T38" fmla="*/ 0 w 33"/>
                <a:gd name="T39" fmla="*/ 14 h 38"/>
                <a:gd name="T40" fmla="*/ 0 w 33"/>
                <a:gd name="T41" fmla="*/ 10 h 38"/>
                <a:gd name="T42" fmla="*/ 1 w 33"/>
                <a:gd name="T43" fmla="*/ 9 h 38"/>
                <a:gd name="T44" fmla="*/ 3 w 33"/>
                <a:gd name="T45" fmla="*/ 7 h 38"/>
                <a:gd name="T46" fmla="*/ 5 w 33"/>
                <a:gd name="T47" fmla="*/ 5 h 38"/>
                <a:gd name="T48" fmla="*/ 6 w 33"/>
                <a:gd name="T49" fmla="*/ 4 h 38"/>
                <a:gd name="T50" fmla="*/ 8 w 33"/>
                <a:gd name="T51" fmla="*/ 2 h 38"/>
                <a:gd name="T52" fmla="*/ 10 w 33"/>
                <a:gd name="T53" fmla="*/ 0 h 38"/>
                <a:gd name="T54" fmla="*/ 13 w 33"/>
                <a:gd name="T55" fmla="*/ 0 h 38"/>
                <a:gd name="T56" fmla="*/ 16 w 33"/>
                <a:gd name="T57" fmla="*/ 0 h 38"/>
                <a:gd name="T58" fmla="*/ 20 w 33"/>
                <a:gd name="T59" fmla="*/ 0 h 38"/>
                <a:gd name="T60" fmla="*/ 23 w 33"/>
                <a:gd name="T61" fmla="*/ 0 h 38"/>
                <a:gd name="T62" fmla="*/ 26 w 33"/>
                <a:gd name="T63" fmla="*/ 2 h 38"/>
                <a:gd name="T64" fmla="*/ 28 w 33"/>
                <a:gd name="T65" fmla="*/ 4 h 38"/>
                <a:gd name="T66" fmla="*/ 30 w 33"/>
                <a:gd name="T67" fmla="*/ 5 h 38"/>
                <a:gd name="T68" fmla="*/ 31 w 33"/>
                <a:gd name="T69" fmla="*/ 7 h 38"/>
                <a:gd name="T70" fmla="*/ 33 w 33"/>
                <a:gd name="T71" fmla="*/ 9 h 38"/>
                <a:gd name="T72" fmla="*/ 26 w 33"/>
                <a:gd name="T73" fmla="*/ 12 h 38"/>
                <a:gd name="T74" fmla="*/ 26 w 33"/>
                <a:gd name="T75" fmla="*/ 9 h 38"/>
                <a:gd name="T76" fmla="*/ 25 w 33"/>
                <a:gd name="T77" fmla="*/ 7 h 38"/>
                <a:gd name="T78" fmla="*/ 23 w 33"/>
                <a:gd name="T79" fmla="*/ 5 h 38"/>
                <a:gd name="T80" fmla="*/ 20 w 33"/>
                <a:gd name="T81" fmla="*/ 5 h 38"/>
                <a:gd name="T82" fmla="*/ 16 w 33"/>
                <a:gd name="T83" fmla="*/ 5 h 38"/>
                <a:gd name="T84" fmla="*/ 13 w 33"/>
                <a:gd name="T85" fmla="*/ 5 h 38"/>
                <a:gd name="T86" fmla="*/ 11 w 33"/>
                <a:gd name="T87" fmla="*/ 7 h 38"/>
                <a:gd name="T88" fmla="*/ 10 w 33"/>
                <a:gd name="T89" fmla="*/ 9 h 38"/>
                <a:gd name="T90" fmla="*/ 8 w 33"/>
                <a:gd name="T91" fmla="*/ 10 h 38"/>
                <a:gd name="T92" fmla="*/ 6 w 33"/>
                <a:gd name="T93" fmla="*/ 12 h 38"/>
                <a:gd name="T94" fmla="*/ 6 w 33"/>
                <a:gd name="T95" fmla="*/ 16 h 38"/>
                <a:gd name="T96" fmla="*/ 6 w 33"/>
                <a:gd name="T97" fmla="*/ 19 h 38"/>
                <a:gd name="T98" fmla="*/ 6 w 33"/>
                <a:gd name="T99" fmla="*/ 23 h 38"/>
                <a:gd name="T100" fmla="*/ 6 w 33"/>
                <a:gd name="T101" fmla="*/ 26 h 38"/>
                <a:gd name="T102" fmla="*/ 8 w 33"/>
                <a:gd name="T103" fmla="*/ 28 h 38"/>
                <a:gd name="T104" fmla="*/ 11 w 33"/>
                <a:gd name="T105" fmla="*/ 31 h 38"/>
                <a:gd name="T106" fmla="*/ 15 w 33"/>
                <a:gd name="T107" fmla="*/ 33 h 38"/>
                <a:gd name="T108" fmla="*/ 18 w 33"/>
                <a:gd name="T109" fmla="*/ 33 h 38"/>
                <a:gd name="T110" fmla="*/ 21 w 33"/>
                <a:gd name="T111" fmla="*/ 33 h 38"/>
                <a:gd name="T112" fmla="*/ 23 w 33"/>
                <a:gd name="T113" fmla="*/ 31 h 38"/>
                <a:gd name="T114" fmla="*/ 25 w 33"/>
                <a:gd name="T115" fmla="*/ 29 h 38"/>
                <a:gd name="T116" fmla="*/ 26 w 33"/>
                <a:gd name="T117" fmla="*/ 28 h 38"/>
                <a:gd name="T118" fmla="*/ 26 w 33"/>
                <a:gd name="T119" fmla="*/ 24 h 38"/>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3"/>
                <a:gd name="T181" fmla="*/ 0 h 38"/>
                <a:gd name="T182" fmla="*/ 33 w 33"/>
                <a:gd name="T183" fmla="*/ 38 h 38"/>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3" h="38">
                  <a:moveTo>
                    <a:pt x="28" y="24"/>
                  </a:moveTo>
                  <a:lnTo>
                    <a:pt x="33" y="24"/>
                  </a:lnTo>
                  <a:lnTo>
                    <a:pt x="33" y="26"/>
                  </a:lnTo>
                  <a:lnTo>
                    <a:pt x="33" y="28"/>
                  </a:lnTo>
                  <a:lnTo>
                    <a:pt x="33" y="29"/>
                  </a:lnTo>
                  <a:lnTo>
                    <a:pt x="31" y="29"/>
                  </a:lnTo>
                  <a:lnTo>
                    <a:pt x="31" y="31"/>
                  </a:lnTo>
                  <a:lnTo>
                    <a:pt x="30" y="33"/>
                  </a:lnTo>
                  <a:lnTo>
                    <a:pt x="28" y="35"/>
                  </a:lnTo>
                  <a:lnTo>
                    <a:pt x="26" y="35"/>
                  </a:lnTo>
                  <a:lnTo>
                    <a:pt x="26" y="36"/>
                  </a:lnTo>
                  <a:lnTo>
                    <a:pt x="25" y="36"/>
                  </a:lnTo>
                  <a:lnTo>
                    <a:pt x="23" y="36"/>
                  </a:lnTo>
                  <a:lnTo>
                    <a:pt x="21" y="36"/>
                  </a:lnTo>
                  <a:lnTo>
                    <a:pt x="21" y="38"/>
                  </a:lnTo>
                  <a:lnTo>
                    <a:pt x="20" y="38"/>
                  </a:lnTo>
                  <a:lnTo>
                    <a:pt x="18" y="38"/>
                  </a:lnTo>
                  <a:lnTo>
                    <a:pt x="16" y="38"/>
                  </a:lnTo>
                  <a:lnTo>
                    <a:pt x="15" y="38"/>
                  </a:lnTo>
                  <a:lnTo>
                    <a:pt x="13" y="38"/>
                  </a:lnTo>
                  <a:lnTo>
                    <a:pt x="13" y="36"/>
                  </a:lnTo>
                  <a:lnTo>
                    <a:pt x="11" y="36"/>
                  </a:lnTo>
                  <a:lnTo>
                    <a:pt x="10" y="36"/>
                  </a:lnTo>
                  <a:lnTo>
                    <a:pt x="8" y="36"/>
                  </a:lnTo>
                  <a:lnTo>
                    <a:pt x="8" y="35"/>
                  </a:lnTo>
                  <a:lnTo>
                    <a:pt x="6" y="35"/>
                  </a:lnTo>
                  <a:lnTo>
                    <a:pt x="5" y="33"/>
                  </a:lnTo>
                  <a:lnTo>
                    <a:pt x="3" y="33"/>
                  </a:lnTo>
                  <a:lnTo>
                    <a:pt x="3" y="31"/>
                  </a:lnTo>
                  <a:lnTo>
                    <a:pt x="1" y="29"/>
                  </a:lnTo>
                  <a:lnTo>
                    <a:pt x="1" y="28"/>
                  </a:lnTo>
                  <a:lnTo>
                    <a:pt x="1" y="26"/>
                  </a:lnTo>
                  <a:lnTo>
                    <a:pt x="0" y="26"/>
                  </a:lnTo>
                  <a:lnTo>
                    <a:pt x="0" y="24"/>
                  </a:lnTo>
                  <a:lnTo>
                    <a:pt x="0" y="23"/>
                  </a:lnTo>
                  <a:lnTo>
                    <a:pt x="0" y="21"/>
                  </a:lnTo>
                  <a:lnTo>
                    <a:pt x="0" y="19"/>
                  </a:lnTo>
                  <a:lnTo>
                    <a:pt x="0" y="17"/>
                  </a:lnTo>
                  <a:lnTo>
                    <a:pt x="0" y="16"/>
                  </a:lnTo>
                  <a:lnTo>
                    <a:pt x="0" y="14"/>
                  </a:lnTo>
                  <a:lnTo>
                    <a:pt x="0" y="12"/>
                  </a:lnTo>
                  <a:lnTo>
                    <a:pt x="0" y="10"/>
                  </a:lnTo>
                  <a:lnTo>
                    <a:pt x="1" y="10"/>
                  </a:lnTo>
                  <a:lnTo>
                    <a:pt x="1" y="9"/>
                  </a:lnTo>
                  <a:lnTo>
                    <a:pt x="1" y="7"/>
                  </a:lnTo>
                  <a:lnTo>
                    <a:pt x="3" y="7"/>
                  </a:lnTo>
                  <a:lnTo>
                    <a:pt x="3" y="5"/>
                  </a:lnTo>
                  <a:lnTo>
                    <a:pt x="5" y="5"/>
                  </a:lnTo>
                  <a:lnTo>
                    <a:pt x="5" y="4"/>
                  </a:lnTo>
                  <a:lnTo>
                    <a:pt x="6" y="4"/>
                  </a:lnTo>
                  <a:lnTo>
                    <a:pt x="6" y="2"/>
                  </a:lnTo>
                  <a:lnTo>
                    <a:pt x="8" y="2"/>
                  </a:lnTo>
                  <a:lnTo>
                    <a:pt x="10" y="2"/>
                  </a:lnTo>
                  <a:lnTo>
                    <a:pt x="10" y="0"/>
                  </a:lnTo>
                  <a:lnTo>
                    <a:pt x="11" y="0"/>
                  </a:lnTo>
                  <a:lnTo>
                    <a:pt x="13" y="0"/>
                  </a:lnTo>
                  <a:lnTo>
                    <a:pt x="15" y="0"/>
                  </a:lnTo>
                  <a:lnTo>
                    <a:pt x="16" y="0"/>
                  </a:lnTo>
                  <a:lnTo>
                    <a:pt x="18" y="0"/>
                  </a:lnTo>
                  <a:lnTo>
                    <a:pt x="20" y="0"/>
                  </a:lnTo>
                  <a:lnTo>
                    <a:pt x="21" y="0"/>
                  </a:lnTo>
                  <a:lnTo>
                    <a:pt x="23" y="0"/>
                  </a:lnTo>
                  <a:lnTo>
                    <a:pt x="25" y="0"/>
                  </a:lnTo>
                  <a:lnTo>
                    <a:pt x="26" y="2"/>
                  </a:lnTo>
                  <a:lnTo>
                    <a:pt x="28" y="2"/>
                  </a:lnTo>
                  <a:lnTo>
                    <a:pt x="28" y="4"/>
                  </a:lnTo>
                  <a:lnTo>
                    <a:pt x="30" y="4"/>
                  </a:lnTo>
                  <a:lnTo>
                    <a:pt x="30" y="5"/>
                  </a:lnTo>
                  <a:lnTo>
                    <a:pt x="31" y="5"/>
                  </a:lnTo>
                  <a:lnTo>
                    <a:pt x="31" y="7"/>
                  </a:lnTo>
                  <a:lnTo>
                    <a:pt x="33" y="7"/>
                  </a:lnTo>
                  <a:lnTo>
                    <a:pt x="33" y="9"/>
                  </a:lnTo>
                  <a:lnTo>
                    <a:pt x="33" y="10"/>
                  </a:lnTo>
                  <a:lnTo>
                    <a:pt x="26" y="12"/>
                  </a:lnTo>
                  <a:lnTo>
                    <a:pt x="26" y="10"/>
                  </a:lnTo>
                  <a:lnTo>
                    <a:pt x="26" y="9"/>
                  </a:lnTo>
                  <a:lnTo>
                    <a:pt x="25" y="9"/>
                  </a:lnTo>
                  <a:lnTo>
                    <a:pt x="25" y="7"/>
                  </a:lnTo>
                  <a:lnTo>
                    <a:pt x="23" y="7"/>
                  </a:lnTo>
                  <a:lnTo>
                    <a:pt x="23" y="5"/>
                  </a:lnTo>
                  <a:lnTo>
                    <a:pt x="21" y="5"/>
                  </a:lnTo>
                  <a:lnTo>
                    <a:pt x="20" y="5"/>
                  </a:lnTo>
                  <a:lnTo>
                    <a:pt x="18" y="5"/>
                  </a:lnTo>
                  <a:lnTo>
                    <a:pt x="16" y="5"/>
                  </a:lnTo>
                  <a:lnTo>
                    <a:pt x="15" y="5"/>
                  </a:lnTo>
                  <a:lnTo>
                    <a:pt x="13" y="5"/>
                  </a:lnTo>
                  <a:lnTo>
                    <a:pt x="11" y="5"/>
                  </a:lnTo>
                  <a:lnTo>
                    <a:pt x="11" y="7"/>
                  </a:lnTo>
                  <a:lnTo>
                    <a:pt x="10" y="7"/>
                  </a:lnTo>
                  <a:lnTo>
                    <a:pt x="10" y="9"/>
                  </a:lnTo>
                  <a:lnTo>
                    <a:pt x="8" y="9"/>
                  </a:lnTo>
                  <a:lnTo>
                    <a:pt x="8" y="10"/>
                  </a:lnTo>
                  <a:lnTo>
                    <a:pt x="8" y="12"/>
                  </a:lnTo>
                  <a:lnTo>
                    <a:pt x="6" y="12"/>
                  </a:lnTo>
                  <a:lnTo>
                    <a:pt x="6" y="14"/>
                  </a:lnTo>
                  <a:lnTo>
                    <a:pt x="6" y="16"/>
                  </a:lnTo>
                  <a:lnTo>
                    <a:pt x="6" y="17"/>
                  </a:lnTo>
                  <a:lnTo>
                    <a:pt x="6" y="19"/>
                  </a:lnTo>
                  <a:lnTo>
                    <a:pt x="6" y="21"/>
                  </a:lnTo>
                  <a:lnTo>
                    <a:pt x="6" y="23"/>
                  </a:lnTo>
                  <a:lnTo>
                    <a:pt x="6" y="24"/>
                  </a:lnTo>
                  <a:lnTo>
                    <a:pt x="6" y="26"/>
                  </a:lnTo>
                  <a:lnTo>
                    <a:pt x="8" y="26"/>
                  </a:lnTo>
                  <a:lnTo>
                    <a:pt x="8" y="28"/>
                  </a:lnTo>
                  <a:lnTo>
                    <a:pt x="10" y="29"/>
                  </a:lnTo>
                  <a:lnTo>
                    <a:pt x="11" y="31"/>
                  </a:lnTo>
                  <a:lnTo>
                    <a:pt x="13" y="31"/>
                  </a:lnTo>
                  <a:lnTo>
                    <a:pt x="15" y="33"/>
                  </a:lnTo>
                  <a:lnTo>
                    <a:pt x="16" y="33"/>
                  </a:lnTo>
                  <a:lnTo>
                    <a:pt x="18" y="33"/>
                  </a:lnTo>
                  <a:lnTo>
                    <a:pt x="20" y="33"/>
                  </a:lnTo>
                  <a:lnTo>
                    <a:pt x="21" y="33"/>
                  </a:lnTo>
                  <a:lnTo>
                    <a:pt x="21" y="31"/>
                  </a:lnTo>
                  <a:lnTo>
                    <a:pt x="23" y="31"/>
                  </a:lnTo>
                  <a:lnTo>
                    <a:pt x="25" y="31"/>
                  </a:lnTo>
                  <a:lnTo>
                    <a:pt x="25" y="29"/>
                  </a:lnTo>
                  <a:lnTo>
                    <a:pt x="25" y="28"/>
                  </a:lnTo>
                  <a:lnTo>
                    <a:pt x="26" y="28"/>
                  </a:lnTo>
                  <a:lnTo>
                    <a:pt x="26" y="26"/>
                  </a:lnTo>
                  <a:lnTo>
                    <a:pt x="26" y="24"/>
                  </a:lnTo>
                  <a:lnTo>
                    <a:pt x="28" y="24"/>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413" name="Freeform 343"/>
            <p:cNvSpPr>
              <a:spLocks noEditPoints="1"/>
            </p:cNvSpPr>
            <p:nvPr/>
          </p:nvSpPr>
          <p:spPr bwMode="auto">
            <a:xfrm>
              <a:off x="1261" y="2506"/>
              <a:ext cx="36" cy="52"/>
            </a:xfrm>
            <a:custGeom>
              <a:avLst/>
              <a:gdLst>
                <a:gd name="T0" fmla="*/ 29 w 36"/>
                <a:gd name="T1" fmla="*/ 47 h 52"/>
                <a:gd name="T2" fmla="*/ 27 w 36"/>
                <a:gd name="T3" fmla="*/ 49 h 52"/>
                <a:gd name="T4" fmla="*/ 24 w 36"/>
                <a:gd name="T5" fmla="*/ 50 h 52"/>
                <a:gd name="T6" fmla="*/ 22 w 36"/>
                <a:gd name="T7" fmla="*/ 52 h 52"/>
                <a:gd name="T8" fmla="*/ 19 w 36"/>
                <a:gd name="T9" fmla="*/ 52 h 52"/>
                <a:gd name="T10" fmla="*/ 16 w 36"/>
                <a:gd name="T11" fmla="*/ 52 h 52"/>
                <a:gd name="T12" fmla="*/ 14 w 36"/>
                <a:gd name="T13" fmla="*/ 50 h 52"/>
                <a:gd name="T14" fmla="*/ 11 w 36"/>
                <a:gd name="T15" fmla="*/ 50 h 52"/>
                <a:gd name="T16" fmla="*/ 9 w 36"/>
                <a:gd name="T17" fmla="*/ 49 h 52"/>
                <a:gd name="T18" fmla="*/ 7 w 36"/>
                <a:gd name="T19" fmla="*/ 47 h 52"/>
                <a:gd name="T20" fmla="*/ 6 w 36"/>
                <a:gd name="T21" fmla="*/ 45 h 52"/>
                <a:gd name="T22" fmla="*/ 4 w 36"/>
                <a:gd name="T23" fmla="*/ 43 h 52"/>
                <a:gd name="T24" fmla="*/ 2 w 36"/>
                <a:gd name="T25" fmla="*/ 42 h 52"/>
                <a:gd name="T26" fmla="*/ 2 w 36"/>
                <a:gd name="T27" fmla="*/ 38 h 52"/>
                <a:gd name="T28" fmla="*/ 2 w 36"/>
                <a:gd name="T29" fmla="*/ 35 h 52"/>
                <a:gd name="T30" fmla="*/ 0 w 36"/>
                <a:gd name="T31" fmla="*/ 33 h 52"/>
                <a:gd name="T32" fmla="*/ 2 w 36"/>
                <a:gd name="T33" fmla="*/ 30 h 52"/>
                <a:gd name="T34" fmla="*/ 2 w 36"/>
                <a:gd name="T35" fmla="*/ 26 h 52"/>
                <a:gd name="T36" fmla="*/ 2 w 36"/>
                <a:gd name="T37" fmla="*/ 23 h 52"/>
                <a:gd name="T38" fmla="*/ 4 w 36"/>
                <a:gd name="T39" fmla="*/ 21 h 52"/>
                <a:gd name="T40" fmla="*/ 6 w 36"/>
                <a:gd name="T41" fmla="*/ 18 h 52"/>
                <a:gd name="T42" fmla="*/ 9 w 36"/>
                <a:gd name="T43" fmla="*/ 16 h 52"/>
                <a:gd name="T44" fmla="*/ 11 w 36"/>
                <a:gd name="T45" fmla="*/ 14 h 52"/>
                <a:gd name="T46" fmla="*/ 14 w 36"/>
                <a:gd name="T47" fmla="*/ 14 h 52"/>
                <a:gd name="T48" fmla="*/ 17 w 36"/>
                <a:gd name="T49" fmla="*/ 14 h 52"/>
                <a:gd name="T50" fmla="*/ 21 w 36"/>
                <a:gd name="T51" fmla="*/ 14 h 52"/>
                <a:gd name="T52" fmla="*/ 24 w 36"/>
                <a:gd name="T53" fmla="*/ 14 h 52"/>
                <a:gd name="T54" fmla="*/ 26 w 36"/>
                <a:gd name="T55" fmla="*/ 16 h 52"/>
                <a:gd name="T56" fmla="*/ 27 w 36"/>
                <a:gd name="T57" fmla="*/ 18 h 52"/>
                <a:gd name="T58" fmla="*/ 29 w 36"/>
                <a:gd name="T59" fmla="*/ 19 h 52"/>
                <a:gd name="T60" fmla="*/ 36 w 36"/>
                <a:gd name="T61" fmla="*/ 0 h 52"/>
                <a:gd name="T62" fmla="*/ 29 w 36"/>
                <a:gd name="T63" fmla="*/ 50 h 52"/>
                <a:gd name="T64" fmla="*/ 9 w 36"/>
                <a:gd name="T65" fmla="*/ 35 h 52"/>
                <a:gd name="T66" fmla="*/ 9 w 36"/>
                <a:gd name="T67" fmla="*/ 38 h 52"/>
                <a:gd name="T68" fmla="*/ 11 w 36"/>
                <a:gd name="T69" fmla="*/ 40 h 52"/>
                <a:gd name="T70" fmla="*/ 11 w 36"/>
                <a:gd name="T71" fmla="*/ 43 h 52"/>
                <a:gd name="T72" fmla="*/ 12 w 36"/>
                <a:gd name="T73" fmla="*/ 45 h 52"/>
                <a:gd name="T74" fmla="*/ 16 w 36"/>
                <a:gd name="T75" fmla="*/ 45 h 52"/>
                <a:gd name="T76" fmla="*/ 17 w 36"/>
                <a:gd name="T77" fmla="*/ 47 h 52"/>
                <a:gd name="T78" fmla="*/ 21 w 36"/>
                <a:gd name="T79" fmla="*/ 47 h 52"/>
                <a:gd name="T80" fmla="*/ 22 w 36"/>
                <a:gd name="T81" fmla="*/ 45 h 52"/>
                <a:gd name="T82" fmla="*/ 26 w 36"/>
                <a:gd name="T83" fmla="*/ 45 h 52"/>
                <a:gd name="T84" fmla="*/ 27 w 36"/>
                <a:gd name="T85" fmla="*/ 43 h 52"/>
                <a:gd name="T86" fmla="*/ 29 w 36"/>
                <a:gd name="T87" fmla="*/ 40 h 52"/>
                <a:gd name="T88" fmla="*/ 29 w 36"/>
                <a:gd name="T89" fmla="*/ 37 h 52"/>
                <a:gd name="T90" fmla="*/ 29 w 36"/>
                <a:gd name="T91" fmla="*/ 33 h 52"/>
                <a:gd name="T92" fmla="*/ 29 w 36"/>
                <a:gd name="T93" fmla="*/ 30 h 52"/>
                <a:gd name="T94" fmla="*/ 29 w 36"/>
                <a:gd name="T95" fmla="*/ 26 h 52"/>
                <a:gd name="T96" fmla="*/ 27 w 36"/>
                <a:gd name="T97" fmla="*/ 24 h 52"/>
                <a:gd name="T98" fmla="*/ 26 w 36"/>
                <a:gd name="T99" fmla="*/ 21 h 52"/>
                <a:gd name="T100" fmla="*/ 24 w 36"/>
                <a:gd name="T101" fmla="*/ 19 h 52"/>
                <a:gd name="T102" fmla="*/ 21 w 36"/>
                <a:gd name="T103" fmla="*/ 19 h 52"/>
                <a:gd name="T104" fmla="*/ 17 w 36"/>
                <a:gd name="T105" fmla="*/ 19 h 52"/>
                <a:gd name="T106" fmla="*/ 14 w 36"/>
                <a:gd name="T107" fmla="*/ 19 h 52"/>
                <a:gd name="T108" fmla="*/ 12 w 36"/>
                <a:gd name="T109" fmla="*/ 21 h 52"/>
                <a:gd name="T110" fmla="*/ 11 w 36"/>
                <a:gd name="T111" fmla="*/ 24 h 52"/>
                <a:gd name="T112" fmla="*/ 9 w 36"/>
                <a:gd name="T113" fmla="*/ 26 h 52"/>
                <a:gd name="T114" fmla="*/ 9 w 36"/>
                <a:gd name="T115" fmla="*/ 30 h 52"/>
                <a:gd name="T116" fmla="*/ 9 w 36"/>
                <a:gd name="T117" fmla="*/ 33 h 52"/>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6"/>
                <a:gd name="T178" fmla="*/ 0 h 52"/>
                <a:gd name="T179" fmla="*/ 36 w 36"/>
                <a:gd name="T180" fmla="*/ 52 h 52"/>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6" h="52">
                  <a:moveTo>
                    <a:pt x="29" y="50"/>
                  </a:moveTo>
                  <a:lnTo>
                    <a:pt x="29" y="47"/>
                  </a:lnTo>
                  <a:lnTo>
                    <a:pt x="29" y="49"/>
                  </a:lnTo>
                  <a:lnTo>
                    <a:pt x="27" y="49"/>
                  </a:lnTo>
                  <a:lnTo>
                    <a:pt x="26" y="50"/>
                  </a:lnTo>
                  <a:lnTo>
                    <a:pt x="24" y="50"/>
                  </a:lnTo>
                  <a:lnTo>
                    <a:pt x="22" y="50"/>
                  </a:lnTo>
                  <a:lnTo>
                    <a:pt x="22" y="52"/>
                  </a:lnTo>
                  <a:lnTo>
                    <a:pt x="21" y="52"/>
                  </a:lnTo>
                  <a:lnTo>
                    <a:pt x="19" y="52"/>
                  </a:lnTo>
                  <a:lnTo>
                    <a:pt x="17" y="52"/>
                  </a:lnTo>
                  <a:lnTo>
                    <a:pt x="16" y="52"/>
                  </a:lnTo>
                  <a:lnTo>
                    <a:pt x="14" y="52"/>
                  </a:lnTo>
                  <a:lnTo>
                    <a:pt x="14" y="50"/>
                  </a:lnTo>
                  <a:lnTo>
                    <a:pt x="12" y="50"/>
                  </a:lnTo>
                  <a:lnTo>
                    <a:pt x="11" y="50"/>
                  </a:lnTo>
                  <a:lnTo>
                    <a:pt x="11" y="49"/>
                  </a:lnTo>
                  <a:lnTo>
                    <a:pt x="9" y="49"/>
                  </a:lnTo>
                  <a:lnTo>
                    <a:pt x="7" y="49"/>
                  </a:lnTo>
                  <a:lnTo>
                    <a:pt x="7" y="47"/>
                  </a:lnTo>
                  <a:lnTo>
                    <a:pt x="6" y="47"/>
                  </a:lnTo>
                  <a:lnTo>
                    <a:pt x="6" y="45"/>
                  </a:lnTo>
                  <a:lnTo>
                    <a:pt x="4" y="45"/>
                  </a:lnTo>
                  <a:lnTo>
                    <a:pt x="4" y="43"/>
                  </a:lnTo>
                  <a:lnTo>
                    <a:pt x="4" y="42"/>
                  </a:lnTo>
                  <a:lnTo>
                    <a:pt x="2" y="42"/>
                  </a:lnTo>
                  <a:lnTo>
                    <a:pt x="2" y="40"/>
                  </a:lnTo>
                  <a:lnTo>
                    <a:pt x="2" y="38"/>
                  </a:lnTo>
                  <a:lnTo>
                    <a:pt x="2" y="37"/>
                  </a:lnTo>
                  <a:lnTo>
                    <a:pt x="2" y="35"/>
                  </a:lnTo>
                  <a:lnTo>
                    <a:pt x="2" y="33"/>
                  </a:lnTo>
                  <a:lnTo>
                    <a:pt x="0" y="33"/>
                  </a:lnTo>
                  <a:lnTo>
                    <a:pt x="2" y="31"/>
                  </a:lnTo>
                  <a:lnTo>
                    <a:pt x="2" y="30"/>
                  </a:lnTo>
                  <a:lnTo>
                    <a:pt x="2" y="28"/>
                  </a:lnTo>
                  <a:lnTo>
                    <a:pt x="2" y="26"/>
                  </a:lnTo>
                  <a:lnTo>
                    <a:pt x="2" y="24"/>
                  </a:lnTo>
                  <a:lnTo>
                    <a:pt x="2" y="23"/>
                  </a:lnTo>
                  <a:lnTo>
                    <a:pt x="4" y="23"/>
                  </a:lnTo>
                  <a:lnTo>
                    <a:pt x="4" y="21"/>
                  </a:lnTo>
                  <a:lnTo>
                    <a:pt x="6" y="19"/>
                  </a:lnTo>
                  <a:lnTo>
                    <a:pt x="6" y="18"/>
                  </a:lnTo>
                  <a:lnTo>
                    <a:pt x="7" y="18"/>
                  </a:lnTo>
                  <a:lnTo>
                    <a:pt x="9" y="16"/>
                  </a:lnTo>
                  <a:lnTo>
                    <a:pt x="11" y="16"/>
                  </a:lnTo>
                  <a:lnTo>
                    <a:pt x="11" y="14"/>
                  </a:lnTo>
                  <a:lnTo>
                    <a:pt x="12" y="14"/>
                  </a:lnTo>
                  <a:lnTo>
                    <a:pt x="14" y="14"/>
                  </a:lnTo>
                  <a:lnTo>
                    <a:pt x="16" y="14"/>
                  </a:lnTo>
                  <a:lnTo>
                    <a:pt x="17" y="14"/>
                  </a:lnTo>
                  <a:lnTo>
                    <a:pt x="19" y="14"/>
                  </a:lnTo>
                  <a:lnTo>
                    <a:pt x="21" y="14"/>
                  </a:lnTo>
                  <a:lnTo>
                    <a:pt x="22" y="14"/>
                  </a:lnTo>
                  <a:lnTo>
                    <a:pt x="24" y="14"/>
                  </a:lnTo>
                  <a:lnTo>
                    <a:pt x="26" y="14"/>
                  </a:lnTo>
                  <a:lnTo>
                    <a:pt x="26" y="16"/>
                  </a:lnTo>
                  <a:lnTo>
                    <a:pt x="27" y="16"/>
                  </a:lnTo>
                  <a:lnTo>
                    <a:pt x="27" y="18"/>
                  </a:lnTo>
                  <a:lnTo>
                    <a:pt x="29" y="18"/>
                  </a:lnTo>
                  <a:lnTo>
                    <a:pt x="29" y="19"/>
                  </a:lnTo>
                  <a:lnTo>
                    <a:pt x="29" y="0"/>
                  </a:lnTo>
                  <a:lnTo>
                    <a:pt x="36" y="0"/>
                  </a:lnTo>
                  <a:lnTo>
                    <a:pt x="36" y="50"/>
                  </a:lnTo>
                  <a:lnTo>
                    <a:pt x="29" y="50"/>
                  </a:lnTo>
                  <a:close/>
                  <a:moveTo>
                    <a:pt x="9" y="33"/>
                  </a:moveTo>
                  <a:lnTo>
                    <a:pt x="9" y="35"/>
                  </a:lnTo>
                  <a:lnTo>
                    <a:pt x="9" y="37"/>
                  </a:lnTo>
                  <a:lnTo>
                    <a:pt x="9" y="38"/>
                  </a:lnTo>
                  <a:lnTo>
                    <a:pt x="9" y="40"/>
                  </a:lnTo>
                  <a:lnTo>
                    <a:pt x="11" y="40"/>
                  </a:lnTo>
                  <a:lnTo>
                    <a:pt x="11" y="42"/>
                  </a:lnTo>
                  <a:lnTo>
                    <a:pt x="11" y="43"/>
                  </a:lnTo>
                  <a:lnTo>
                    <a:pt x="12" y="43"/>
                  </a:lnTo>
                  <a:lnTo>
                    <a:pt x="12" y="45"/>
                  </a:lnTo>
                  <a:lnTo>
                    <a:pt x="14" y="45"/>
                  </a:lnTo>
                  <a:lnTo>
                    <a:pt x="16" y="45"/>
                  </a:lnTo>
                  <a:lnTo>
                    <a:pt x="16" y="47"/>
                  </a:lnTo>
                  <a:lnTo>
                    <a:pt x="17" y="47"/>
                  </a:lnTo>
                  <a:lnTo>
                    <a:pt x="19" y="47"/>
                  </a:lnTo>
                  <a:lnTo>
                    <a:pt x="21" y="47"/>
                  </a:lnTo>
                  <a:lnTo>
                    <a:pt x="22" y="47"/>
                  </a:lnTo>
                  <a:lnTo>
                    <a:pt x="22" y="45"/>
                  </a:lnTo>
                  <a:lnTo>
                    <a:pt x="24" y="45"/>
                  </a:lnTo>
                  <a:lnTo>
                    <a:pt x="26" y="45"/>
                  </a:lnTo>
                  <a:lnTo>
                    <a:pt x="26" y="43"/>
                  </a:lnTo>
                  <a:lnTo>
                    <a:pt x="27" y="43"/>
                  </a:lnTo>
                  <a:lnTo>
                    <a:pt x="27" y="42"/>
                  </a:lnTo>
                  <a:lnTo>
                    <a:pt x="29" y="40"/>
                  </a:lnTo>
                  <a:lnTo>
                    <a:pt x="29" y="38"/>
                  </a:lnTo>
                  <a:lnTo>
                    <a:pt x="29" y="37"/>
                  </a:lnTo>
                  <a:lnTo>
                    <a:pt x="29" y="35"/>
                  </a:lnTo>
                  <a:lnTo>
                    <a:pt x="29" y="33"/>
                  </a:lnTo>
                  <a:lnTo>
                    <a:pt x="29" y="31"/>
                  </a:lnTo>
                  <a:lnTo>
                    <a:pt x="29" y="30"/>
                  </a:lnTo>
                  <a:lnTo>
                    <a:pt x="29" y="28"/>
                  </a:lnTo>
                  <a:lnTo>
                    <a:pt x="29" y="26"/>
                  </a:lnTo>
                  <a:lnTo>
                    <a:pt x="29" y="24"/>
                  </a:lnTo>
                  <a:lnTo>
                    <a:pt x="27" y="24"/>
                  </a:lnTo>
                  <a:lnTo>
                    <a:pt x="27" y="23"/>
                  </a:lnTo>
                  <a:lnTo>
                    <a:pt x="26" y="21"/>
                  </a:lnTo>
                  <a:lnTo>
                    <a:pt x="24" y="21"/>
                  </a:lnTo>
                  <a:lnTo>
                    <a:pt x="24" y="19"/>
                  </a:lnTo>
                  <a:lnTo>
                    <a:pt x="22" y="19"/>
                  </a:lnTo>
                  <a:lnTo>
                    <a:pt x="21" y="19"/>
                  </a:lnTo>
                  <a:lnTo>
                    <a:pt x="19" y="19"/>
                  </a:lnTo>
                  <a:lnTo>
                    <a:pt x="17" y="19"/>
                  </a:lnTo>
                  <a:lnTo>
                    <a:pt x="16" y="19"/>
                  </a:lnTo>
                  <a:lnTo>
                    <a:pt x="14" y="19"/>
                  </a:lnTo>
                  <a:lnTo>
                    <a:pt x="14" y="21"/>
                  </a:lnTo>
                  <a:lnTo>
                    <a:pt x="12" y="21"/>
                  </a:lnTo>
                  <a:lnTo>
                    <a:pt x="11" y="23"/>
                  </a:lnTo>
                  <a:lnTo>
                    <a:pt x="11" y="24"/>
                  </a:lnTo>
                  <a:lnTo>
                    <a:pt x="9" y="24"/>
                  </a:lnTo>
                  <a:lnTo>
                    <a:pt x="9" y="26"/>
                  </a:lnTo>
                  <a:lnTo>
                    <a:pt x="9" y="28"/>
                  </a:lnTo>
                  <a:lnTo>
                    <a:pt x="9" y="30"/>
                  </a:lnTo>
                  <a:lnTo>
                    <a:pt x="9" y="31"/>
                  </a:lnTo>
                  <a:lnTo>
                    <a:pt x="9" y="33"/>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414" name="Freeform 344"/>
            <p:cNvSpPr>
              <a:spLocks noEditPoints="1"/>
            </p:cNvSpPr>
            <p:nvPr/>
          </p:nvSpPr>
          <p:spPr bwMode="auto">
            <a:xfrm>
              <a:off x="1125" y="2565"/>
              <a:ext cx="37" cy="40"/>
            </a:xfrm>
            <a:custGeom>
              <a:avLst/>
              <a:gdLst>
                <a:gd name="T0" fmla="*/ 36 w 37"/>
                <a:gd name="T1" fmla="*/ 28 h 40"/>
                <a:gd name="T2" fmla="*/ 34 w 37"/>
                <a:gd name="T3" fmla="*/ 31 h 40"/>
                <a:gd name="T4" fmla="*/ 32 w 37"/>
                <a:gd name="T5" fmla="*/ 35 h 40"/>
                <a:gd name="T6" fmla="*/ 29 w 37"/>
                <a:gd name="T7" fmla="*/ 36 h 40"/>
                <a:gd name="T8" fmla="*/ 26 w 37"/>
                <a:gd name="T9" fmla="*/ 38 h 40"/>
                <a:gd name="T10" fmla="*/ 22 w 37"/>
                <a:gd name="T11" fmla="*/ 40 h 40"/>
                <a:gd name="T12" fmla="*/ 17 w 37"/>
                <a:gd name="T13" fmla="*/ 40 h 40"/>
                <a:gd name="T14" fmla="*/ 12 w 37"/>
                <a:gd name="T15" fmla="*/ 38 h 40"/>
                <a:gd name="T16" fmla="*/ 9 w 37"/>
                <a:gd name="T17" fmla="*/ 36 h 40"/>
                <a:gd name="T18" fmla="*/ 5 w 37"/>
                <a:gd name="T19" fmla="*/ 35 h 40"/>
                <a:gd name="T20" fmla="*/ 4 w 37"/>
                <a:gd name="T21" fmla="*/ 31 h 40"/>
                <a:gd name="T22" fmla="*/ 2 w 37"/>
                <a:gd name="T23" fmla="*/ 28 h 40"/>
                <a:gd name="T24" fmla="*/ 0 w 37"/>
                <a:gd name="T25" fmla="*/ 24 h 40"/>
                <a:gd name="T26" fmla="*/ 0 w 37"/>
                <a:gd name="T27" fmla="*/ 19 h 40"/>
                <a:gd name="T28" fmla="*/ 0 w 37"/>
                <a:gd name="T29" fmla="*/ 14 h 40"/>
                <a:gd name="T30" fmla="*/ 2 w 37"/>
                <a:gd name="T31" fmla="*/ 10 h 40"/>
                <a:gd name="T32" fmla="*/ 4 w 37"/>
                <a:gd name="T33" fmla="*/ 7 h 40"/>
                <a:gd name="T34" fmla="*/ 7 w 37"/>
                <a:gd name="T35" fmla="*/ 5 h 40"/>
                <a:gd name="T36" fmla="*/ 10 w 37"/>
                <a:gd name="T37" fmla="*/ 3 h 40"/>
                <a:gd name="T38" fmla="*/ 14 w 37"/>
                <a:gd name="T39" fmla="*/ 2 h 40"/>
                <a:gd name="T40" fmla="*/ 17 w 37"/>
                <a:gd name="T41" fmla="*/ 0 h 40"/>
                <a:gd name="T42" fmla="*/ 22 w 37"/>
                <a:gd name="T43" fmla="*/ 0 h 40"/>
                <a:gd name="T44" fmla="*/ 26 w 37"/>
                <a:gd name="T45" fmla="*/ 2 h 40"/>
                <a:gd name="T46" fmla="*/ 29 w 37"/>
                <a:gd name="T47" fmla="*/ 3 h 40"/>
                <a:gd name="T48" fmla="*/ 32 w 37"/>
                <a:gd name="T49" fmla="*/ 5 h 40"/>
                <a:gd name="T50" fmla="*/ 34 w 37"/>
                <a:gd name="T51" fmla="*/ 9 h 40"/>
                <a:gd name="T52" fmla="*/ 36 w 37"/>
                <a:gd name="T53" fmla="*/ 12 h 40"/>
                <a:gd name="T54" fmla="*/ 37 w 37"/>
                <a:gd name="T55" fmla="*/ 16 h 40"/>
                <a:gd name="T56" fmla="*/ 37 w 37"/>
                <a:gd name="T57" fmla="*/ 21 h 40"/>
                <a:gd name="T58" fmla="*/ 7 w 37"/>
                <a:gd name="T59" fmla="*/ 24 h 40"/>
                <a:gd name="T60" fmla="*/ 9 w 37"/>
                <a:gd name="T61" fmla="*/ 28 h 40"/>
                <a:gd name="T62" fmla="*/ 10 w 37"/>
                <a:gd name="T63" fmla="*/ 31 h 40"/>
                <a:gd name="T64" fmla="*/ 14 w 37"/>
                <a:gd name="T65" fmla="*/ 33 h 40"/>
                <a:gd name="T66" fmla="*/ 17 w 37"/>
                <a:gd name="T67" fmla="*/ 35 h 40"/>
                <a:gd name="T68" fmla="*/ 22 w 37"/>
                <a:gd name="T69" fmla="*/ 35 h 40"/>
                <a:gd name="T70" fmla="*/ 26 w 37"/>
                <a:gd name="T71" fmla="*/ 33 h 40"/>
                <a:gd name="T72" fmla="*/ 27 w 37"/>
                <a:gd name="T73" fmla="*/ 29 h 40"/>
                <a:gd name="T74" fmla="*/ 29 w 37"/>
                <a:gd name="T75" fmla="*/ 26 h 40"/>
                <a:gd name="T76" fmla="*/ 29 w 37"/>
                <a:gd name="T77" fmla="*/ 16 h 40"/>
                <a:gd name="T78" fmla="*/ 29 w 37"/>
                <a:gd name="T79" fmla="*/ 10 h 40"/>
                <a:gd name="T80" fmla="*/ 26 w 37"/>
                <a:gd name="T81" fmla="*/ 9 h 40"/>
                <a:gd name="T82" fmla="*/ 22 w 37"/>
                <a:gd name="T83" fmla="*/ 7 h 40"/>
                <a:gd name="T84" fmla="*/ 17 w 37"/>
                <a:gd name="T85" fmla="*/ 5 h 40"/>
                <a:gd name="T86" fmla="*/ 12 w 37"/>
                <a:gd name="T87" fmla="*/ 7 h 40"/>
                <a:gd name="T88" fmla="*/ 10 w 37"/>
                <a:gd name="T89" fmla="*/ 10 h 40"/>
                <a:gd name="T90" fmla="*/ 9 w 37"/>
                <a:gd name="T91" fmla="*/ 14 h 40"/>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37"/>
                <a:gd name="T139" fmla="*/ 0 h 40"/>
                <a:gd name="T140" fmla="*/ 37 w 37"/>
                <a:gd name="T141" fmla="*/ 40 h 40"/>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37" h="40">
                  <a:moveTo>
                    <a:pt x="29" y="26"/>
                  </a:moveTo>
                  <a:lnTo>
                    <a:pt x="37" y="28"/>
                  </a:lnTo>
                  <a:lnTo>
                    <a:pt x="36" y="28"/>
                  </a:lnTo>
                  <a:lnTo>
                    <a:pt x="36" y="29"/>
                  </a:lnTo>
                  <a:lnTo>
                    <a:pt x="36" y="31"/>
                  </a:lnTo>
                  <a:lnTo>
                    <a:pt x="34" y="31"/>
                  </a:lnTo>
                  <a:lnTo>
                    <a:pt x="34" y="33"/>
                  </a:lnTo>
                  <a:lnTo>
                    <a:pt x="34" y="35"/>
                  </a:lnTo>
                  <a:lnTo>
                    <a:pt x="32" y="35"/>
                  </a:lnTo>
                  <a:lnTo>
                    <a:pt x="31" y="35"/>
                  </a:lnTo>
                  <a:lnTo>
                    <a:pt x="31" y="36"/>
                  </a:lnTo>
                  <a:lnTo>
                    <a:pt x="29" y="36"/>
                  </a:lnTo>
                  <a:lnTo>
                    <a:pt x="29" y="38"/>
                  </a:lnTo>
                  <a:lnTo>
                    <a:pt x="27" y="38"/>
                  </a:lnTo>
                  <a:lnTo>
                    <a:pt x="26" y="38"/>
                  </a:lnTo>
                  <a:lnTo>
                    <a:pt x="24" y="38"/>
                  </a:lnTo>
                  <a:lnTo>
                    <a:pt x="22" y="38"/>
                  </a:lnTo>
                  <a:lnTo>
                    <a:pt x="22" y="40"/>
                  </a:lnTo>
                  <a:lnTo>
                    <a:pt x="21" y="40"/>
                  </a:lnTo>
                  <a:lnTo>
                    <a:pt x="19" y="40"/>
                  </a:lnTo>
                  <a:lnTo>
                    <a:pt x="17" y="40"/>
                  </a:lnTo>
                  <a:lnTo>
                    <a:pt x="15" y="38"/>
                  </a:lnTo>
                  <a:lnTo>
                    <a:pt x="14" y="38"/>
                  </a:lnTo>
                  <a:lnTo>
                    <a:pt x="12" y="38"/>
                  </a:lnTo>
                  <a:lnTo>
                    <a:pt x="10" y="38"/>
                  </a:lnTo>
                  <a:lnTo>
                    <a:pt x="10" y="36"/>
                  </a:lnTo>
                  <a:lnTo>
                    <a:pt x="9" y="36"/>
                  </a:lnTo>
                  <a:lnTo>
                    <a:pt x="7" y="36"/>
                  </a:lnTo>
                  <a:lnTo>
                    <a:pt x="7" y="35"/>
                  </a:lnTo>
                  <a:lnTo>
                    <a:pt x="5" y="35"/>
                  </a:lnTo>
                  <a:lnTo>
                    <a:pt x="5" y="33"/>
                  </a:lnTo>
                  <a:lnTo>
                    <a:pt x="4" y="33"/>
                  </a:lnTo>
                  <a:lnTo>
                    <a:pt x="4" y="31"/>
                  </a:lnTo>
                  <a:lnTo>
                    <a:pt x="2" y="31"/>
                  </a:lnTo>
                  <a:lnTo>
                    <a:pt x="2" y="29"/>
                  </a:lnTo>
                  <a:lnTo>
                    <a:pt x="2" y="28"/>
                  </a:lnTo>
                  <a:lnTo>
                    <a:pt x="0" y="28"/>
                  </a:lnTo>
                  <a:lnTo>
                    <a:pt x="0" y="26"/>
                  </a:lnTo>
                  <a:lnTo>
                    <a:pt x="0" y="24"/>
                  </a:lnTo>
                  <a:lnTo>
                    <a:pt x="0" y="22"/>
                  </a:lnTo>
                  <a:lnTo>
                    <a:pt x="0" y="21"/>
                  </a:lnTo>
                  <a:lnTo>
                    <a:pt x="0" y="19"/>
                  </a:lnTo>
                  <a:lnTo>
                    <a:pt x="0" y="17"/>
                  </a:lnTo>
                  <a:lnTo>
                    <a:pt x="0" y="16"/>
                  </a:lnTo>
                  <a:lnTo>
                    <a:pt x="0" y="14"/>
                  </a:lnTo>
                  <a:lnTo>
                    <a:pt x="0" y="12"/>
                  </a:lnTo>
                  <a:lnTo>
                    <a:pt x="2" y="12"/>
                  </a:lnTo>
                  <a:lnTo>
                    <a:pt x="2" y="10"/>
                  </a:lnTo>
                  <a:lnTo>
                    <a:pt x="2" y="9"/>
                  </a:lnTo>
                  <a:lnTo>
                    <a:pt x="4" y="9"/>
                  </a:lnTo>
                  <a:lnTo>
                    <a:pt x="4" y="7"/>
                  </a:lnTo>
                  <a:lnTo>
                    <a:pt x="5" y="7"/>
                  </a:lnTo>
                  <a:lnTo>
                    <a:pt x="5" y="5"/>
                  </a:lnTo>
                  <a:lnTo>
                    <a:pt x="7" y="5"/>
                  </a:lnTo>
                  <a:lnTo>
                    <a:pt x="7" y="3"/>
                  </a:lnTo>
                  <a:lnTo>
                    <a:pt x="9" y="3"/>
                  </a:lnTo>
                  <a:lnTo>
                    <a:pt x="10" y="3"/>
                  </a:lnTo>
                  <a:lnTo>
                    <a:pt x="10" y="2"/>
                  </a:lnTo>
                  <a:lnTo>
                    <a:pt x="12" y="2"/>
                  </a:lnTo>
                  <a:lnTo>
                    <a:pt x="14" y="2"/>
                  </a:lnTo>
                  <a:lnTo>
                    <a:pt x="15" y="2"/>
                  </a:lnTo>
                  <a:lnTo>
                    <a:pt x="15" y="0"/>
                  </a:lnTo>
                  <a:lnTo>
                    <a:pt x="17" y="0"/>
                  </a:lnTo>
                  <a:lnTo>
                    <a:pt x="19" y="0"/>
                  </a:lnTo>
                  <a:lnTo>
                    <a:pt x="21" y="0"/>
                  </a:lnTo>
                  <a:lnTo>
                    <a:pt x="22" y="0"/>
                  </a:lnTo>
                  <a:lnTo>
                    <a:pt x="22" y="2"/>
                  </a:lnTo>
                  <a:lnTo>
                    <a:pt x="24" y="2"/>
                  </a:lnTo>
                  <a:lnTo>
                    <a:pt x="26" y="2"/>
                  </a:lnTo>
                  <a:lnTo>
                    <a:pt x="27" y="2"/>
                  </a:lnTo>
                  <a:lnTo>
                    <a:pt x="27" y="3"/>
                  </a:lnTo>
                  <a:lnTo>
                    <a:pt x="29" y="3"/>
                  </a:lnTo>
                  <a:lnTo>
                    <a:pt x="31" y="3"/>
                  </a:lnTo>
                  <a:lnTo>
                    <a:pt x="31" y="5"/>
                  </a:lnTo>
                  <a:lnTo>
                    <a:pt x="32" y="5"/>
                  </a:lnTo>
                  <a:lnTo>
                    <a:pt x="32" y="7"/>
                  </a:lnTo>
                  <a:lnTo>
                    <a:pt x="34" y="7"/>
                  </a:lnTo>
                  <a:lnTo>
                    <a:pt x="34" y="9"/>
                  </a:lnTo>
                  <a:lnTo>
                    <a:pt x="34" y="10"/>
                  </a:lnTo>
                  <a:lnTo>
                    <a:pt x="36" y="10"/>
                  </a:lnTo>
                  <a:lnTo>
                    <a:pt x="36" y="12"/>
                  </a:lnTo>
                  <a:lnTo>
                    <a:pt x="36" y="14"/>
                  </a:lnTo>
                  <a:lnTo>
                    <a:pt x="37" y="14"/>
                  </a:lnTo>
                  <a:lnTo>
                    <a:pt x="37" y="16"/>
                  </a:lnTo>
                  <a:lnTo>
                    <a:pt x="37" y="17"/>
                  </a:lnTo>
                  <a:lnTo>
                    <a:pt x="37" y="19"/>
                  </a:lnTo>
                  <a:lnTo>
                    <a:pt x="37" y="21"/>
                  </a:lnTo>
                  <a:lnTo>
                    <a:pt x="7" y="21"/>
                  </a:lnTo>
                  <a:lnTo>
                    <a:pt x="7" y="22"/>
                  </a:lnTo>
                  <a:lnTo>
                    <a:pt x="7" y="24"/>
                  </a:lnTo>
                  <a:lnTo>
                    <a:pt x="7" y="26"/>
                  </a:lnTo>
                  <a:lnTo>
                    <a:pt x="9" y="26"/>
                  </a:lnTo>
                  <a:lnTo>
                    <a:pt x="9" y="28"/>
                  </a:lnTo>
                  <a:lnTo>
                    <a:pt x="9" y="29"/>
                  </a:lnTo>
                  <a:lnTo>
                    <a:pt x="10" y="29"/>
                  </a:lnTo>
                  <a:lnTo>
                    <a:pt x="10" y="31"/>
                  </a:lnTo>
                  <a:lnTo>
                    <a:pt x="12" y="31"/>
                  </a:lnTo>
                  <a:lnTo>
                    <a:pt x="12" y="33"/>
                  </a:lnTo>
                  <a:lnTo>
                    <a:pt x="14" y="33"/>
                  </a:lnTo>
                  <a:lnTo>
                    <a:pt x="15" y="33"/>
                  </a:lnTo>
                  <a:lnTo>
                    <a:pt x="17" y="33"/>
                  </a:lnTo>
                  <a:lnTo>
                    <a:pt x="17" y="35"/>
                  </a:lnTo>
                  <a:lnTo>
                    <a:pt x="19" y="35"/>
                  </a:lnTo>
                  <a:lnTo>
                    <a:pt x="21" y="35"/>
                  </a:lnTo>
                  <a:lnTo>
                    <a:pt x="22" y="35"/>
                  </a:lnTo>
                  <a:lnTo>
                    <a:pt x="22" y="33"/>
                  </a:lnTo>
                  <a:lnTo>
                    <a:pt x="24" y="33"/>
                  </a:lnTo>
                  <a:lnTo>
                    <a:pt x="26" y="33"/>
                  </a:lnTo>
                  <a:lnTo>
                    <a:pt x="26" y="31"/>
                  </a:lnTo>
                  <a:lnTo>
                    <a:pt x="27" y="31"/>
                  </a:lnTo>
                  <a:lnTo>
                    <a:pt x="27" y="29"/>
                  </a:lnTo>
                  <a:lnTo>
                    <a:pt x="29" y="29"/>
                  </a:lnTo>
                  <a:lnTo>
                    <a:pt x="29" y="28"/>
                  </a:lnTo>
                  <a:lnTo>
                    <a:pt x="29" y="26"/>
                  </a:lnTo>
                  <a:close/>
                  <a:moveTo>
                    <a:pt x="7" y="16"/>
                  </a:moveTo>
                  <a:lnTo>
                    <a:pt x="31" y="16"/>
                  </a:lnTo>
                  <a:lnTo>
                    <a:pt x="29" y="16"/>
                  </a:lnTo>
                  <a:lnTo>
                    <a:pt x="29" y="14"/>
                  </a:lnTo>
                  <a:lnTo>
                    <a:pt x="29" y="12"/>
                  </a:lnTo>
                  <a:lnTo>
                    <a:pt x="29" y="10"/>
                  </a:lnTo>
                  <a:lnTo>
                    <a:pt x="27" y="10"/>
                  </a:lnTo>
                  <a:lnTo>
                    <a:pt x="27" y="9"/>
                  </a:lnTo>
                  <a:lnTo>
                    <a:pt x="26" y="9"/>
                  </a:lnTo>
                  <a:lnTo>
                    <a:pt x="26" y="7"/>
                  </a:lnTo>
                  <a:lnTo>
                    <a:pt x="24" y="7"/>
                  </a:lnTo>
                  <a:lnTo>
                    <a:pt x="22" y="7"/>
                  </a:lnTo>
                  <a:lnTo>
                    <a:pt x="21" y="5"/>
                  </a:lnTo>
                  <a:lnTo>
                    <a:pt x="19" y="5"/>
                  </a:lnTo>
                  <a:lnTo>
                    <a:pt x="17" y="5"/>
                  </a:lnTo>
                  <a:lnTo>
                    <a:pt x="15" y="7"/>
                  </a:lnTo>
                  <a:lnTo>
                    <a:pt x="14" y="7"/>
                  </a:lnTo>
                  <a:lnTo>
                    <a:pt x="12" y="7"/>
                  </a:lnTo>
                  <a:lnTo>
                    <a:pt x="12" y="9"/>
                  </a:lnTo>
                  <a:lnTo>
                    <a:pt x="10" y="9"/>
                  </a:lnTo>
                  <a:lnTo>
                    <a:pt x="10" y="10"/>
                  </a:lnTo>
                  <a:lnTo>
                    <a:pt x="9" y="10"/>
                  </a:lnTo>
                  <a:lnTo>
                    <a:pt x="9" y="12"/>
                  </a:lnTo>
                  <a:lnTo>
                    <a:pt x="9" y="14"/>
                  </a:lnTo>
                  <a:lnTo>
                    <a:pt x="7" y="14"/>
                  </a:lnTo>
                  <a:lnTo>
                    <a:pt x="7" y="16"/>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415" name="Freeform 345"/>
            <p:cNvSpPr>
              <a:spLocks/>
            </p:cNvSpPr>
            <p:nvPr/>
          </p:nvSpPr>
          <p:spPr bwMode="auto">
            <a:xfrm>
              <a:off x="1166" y="2551"/>
              <a:ext cx="23" cy="52"/>
            </a:xfrm>
            <a:custGeom>
              <a:avLst/>
              <a:gdLst>
                <a:gd name="T0" fmla="*/ 6 w 23"/>
                <a:gd name="T1" fmla="*/ 52 h 52"/>
                <a:gd name="T2" fmla="*/ 6 w 23"/>
                <a:gd name="T3" fmla="*/ 21 h 52"/>
                <a:gd name="T4" fmla="*/ 0 w 23"/>
                <a:gd name="T5" fmla="*/ 21 h 52"/>
                <a:gd name="T6" fmla="*/ 0 w 23"/>
                <a:gd name="T7" fmla="*/ 16 h 52"/>
                <a:gd name="T8" fmla="*/ 6 w 23"/>
                <a:gd name="T9" fmla="*/ 16 h 52"/>
                <a:gd name="T10" fmla="*/ 6 w 23"/>
                <a:gd name="T11" fmla="*/ 12 h 52"/>
                <a:gd name="T12" fmla="*/ 6 w 23"/>
                <a:gd name="T13" fmla="*/ 11 h 52"/>
                <a:gd name="T14" fmla="*/ 6 w 23"/>
                <a:gd name="T15" fmla="*/ 9 h 52"/>
                <a:gd name="T16" fmla="*/ 6 w 23"/>
                <a:gd name="T17" fmla="*/ 7 h 52"/>
                <a:gd name="T18" fmla="*/ 6 w 23"/>
                <a:gd name="T19" fmla="*/ 5 h 52"/>
                <a:gd name="T20" fmla="*/ 8 w 23"/>
                <a:gd name="T21" fmla="*/ 5 h 52"/>
                <a:gd name="T22" fmla="*/ 8 w 23"/>
                <a:gd name="T23" fmla="*/ 4 h 52"/>
                <a:gd name="T24" fmla="*/ 10 w 23"/>
                <a:gd name="T25" fmla="*/ 4 h 52"/>
                <a:gd name="T26" fmla="*/ 10 w 23"/>
                <a:gd name="T27" fmla="*/ 2 h 52"/>
                <a:gd name="T28" fmla="*/ 11 w 23"/>
                <a:gd name="T29" fmla="*/ 2 h 52"/>
                <a:gd name="T30" fmla="*/ 13 w 23"/>
                <a:gd name="T31" fmla="*/ 2 h 52"/>
                <a:gd name="T32" fmla="*/ 13 w 23"/>
                <a:gd name="T33" fmla="*/ 0 h 52"/>
                <a:gd name="T34" fmla="*/ 15 w 23"/>
                <a:gd name="T35" fmla="*/ 0 h 52"/>
                <a:gd name="T36" fmla="*/ 16 w 23"/>
                <a:gd name="T37" fmla="*/ 0 h 52"/>
                <a:gd name="T38" fmla="*/ 18 w 23"/>
                <a:gd name="T39" fmla="*/ 0 h 52"/>
                <a:gd name="T40" fmla="*/ 20 w 23"/>
                <a:gd name="T41" fmla="*/ 0 h 52"/>
                <a:gd name="T42" fmla="*/ 22 w 23"/>
                <a:gd name="T43" fmla="*/ 0 h 52"/>
                <a:gd name="T44" fmla="*/ 22 w 23"/>
                <a:gd name="T45" fmla="*/ 2 h 52"/>
                <a:gd name="T46" fmla="*/ 23 w 23"/>
                <a:gd name="T47" fmla="*/ 2 h 52"/>
                <a:gd name="T48" fmla="*/ 22 w 23"/>
                <a:gd name="T49" fmla="*/ 7 h 52"/>
                <a:gd name="T50" fmla="*/ 20 w 23"/>
                <a:gd name="T51" fmla="*/ 7 h 52"/>
                <a:gd name="T52" fmla="*/ 18 w 23"/>
                <a:gd name="T53" fmla="*/ 7 h 52"/>
                <a:gd name="T54" fmla="*/ 16 w 23"/>
                <a:gd name="T55" fmla="*/ 7 h 52"/>
                <a:gd name="T56" fmla="*/ 15 w 23"/>
                <a:gd name="T57" fmla="*/ 7 h 52"/>
                <a:gd name="T58" fmla="*/ 13 w 23"/>
                <a:gd name="T59" fmla="*/ 7 h 52"/>
                <a:gd name="T60" fmla="*/ 13 w 23"/>
                <a:gd name="T61" fmla="*/ 9 h 52"/>
                <a:gd name="T62" fmla="*/ 13 w 23"/>
                <a:gd name="T63" fmla="*/ 11 h 52"/>
                <a:gd name="T64" fmla="*/ 13 w 23"/>
                <a:gd name="T65" fmla="*/ 12 h 52"/>
                <a:gd name="T66" fmla="*/ 13 w 23"/>
                <a:gd name="T67" fmla="*/ 16 h 52"/>
                <a:gd name="T68" fmla="*/ 20 w 23"/>
                <a:gd name="T69" fmla="*/ 16 h 52"/>
                <a:gd name="T70" fmla="*/ 20 w 23"/>
                <a:gd name="T71" fmla="*/ 21 h 52"/>
                <a:gd name="T72" fmla="*/ 13 w 23"/>
                <a:gd name="T73" fmla="*/ 21 h 52"/>
                <a:gd name="T74" fmla="*/ 13 w 23"/>
                <a:gd name="T75" fmla="*/ 52 h 52"/>
                <a:gd name="T76" fmla="*/ 6 w 23"/>
                <a:gd name="T77" fmla="*/ 52 h 52"/>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23"/>
                <a:gd name="T118" fmla="*/ 0 h 52"/>
                <a:gd name="T119" fmla="*/ 23 w 23"/>
                <a:gd name="T120" fmla="*/ 52 h 52"/>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23" h="52">
                  <a:moveTo>
                    <a:pt x="6" y="52"/>
                  </a:moveTo>
                  <a:lnTo>
                    <a:pt x="6" y="21"/>
                  </a:lnTo>
                  <a:lnTo>
                    <a:pt x="0" y="21"/>
                  </a:lnTo>
                  <a:lnTo>
                    <a:pt x="0" y="16"/>
                  </a:lnTo>
                  <a:lnTo>
                    <a:pt x="6" y="16"/>
                  </a:lnTo>
                  <a:lnTo>
                    <a:pt x="6" y="12"/>
                  </a:lnTo>
                  <a:lnTo>
                    <a:pt x="6" y="11"/>
                  </a:lnTo>
                  <a:lnTo>
                    <a:pt x="6" y="9"/>
                  </a:lnTo>
                  <a:lnTo>
                    <a:pt x="6" y="7"/>
                  </a:lnTo>
                  <a:lnTo>
                    <a:pt x="6" y="5"/>
                  </a:lnTo>
                  <a:lnTo>
                    <a:pt x="8" y="5"/>
                  </a:lnTo>
                  <a:lnTo>
                    <a:pt x="8" y="4"/>
                  </a:lnTo>
                  <a:lnTo>
                    <a:pt x="10" y="4"/>
                  </a:lnTo>
                  <a:lnTo>
                    <a:pt x="10" y="2"/>
                  </a:lnTo>
                  <a:lnTo>
                    <a:pt x="11" y="2"/>
                  </a:lnTo>
                  <a:lnTo>
                    <a:pt x="13" y="2"/>
                  </a:lnTo>
                  <a:lnTo>
                    <a:pt x="13" y="0"/>
                  </a:lnTo>
                  <a:lnTo>
                    <a:pt x="15" y="0"/>
                  </a:lnTo>
                  <a:lnTo>
                    <a:pt x="16" y="0"/>
                  </a:lnTo>
                  <a:lnTo>
                    <a:pt x="18" y="0"/>
                  </a:lnTo>
                  <a:lnTo>
                    <a:pt x="20" y="0"/>
                  </a:lnTo>
                  <a:lnTo>
                    <a:pt x="22" y="0"/>
                  </a:lnTo>
                  <a:lnTo>
                    <a:pt x="22" y="2"/>
                  </a:lnTo>
                  <a:lnTo>
                    <a:pt x="23" y="2"/>
                  </a:lnTo>
                  <a:lnTo>
                    <a:pt x="22" y="7"/>
                  </a:lnTo>
                  <a:lnTo>
                    <a:pt x="20" y="7"/>
                  </a:lnTo>
                  <a:lnTo>
                    <a:pt x="18" y="7"/>
                  </a:lnTo>
                  <a:lnTo>
                    <a:pt x="16" y="7"/>
                  </a:lnTo>
                  <a:lnTo>
                    <a:pt x="15" y="7"/>
                  </a:lnTo>
                  <a:lnTo>
                    <a:pt x="13" y="7"/>
                  </a:lnTo>
                  <a:lnTo>
                    <a:pt x="13" y="9"/>
                  </a:lnTo>
                  <a:lnTo>
                    <a:pt x="13" y="11"/>
                  </a:lnTo>
                  <a:lnTo>
                    <a:pt x="13" y="12"/>
                  </a:lnTo>
                  <a:lnTo>
                    <a:pt x="13" y="16"/>
                  </a:lnTo>
                  <a:lnTo>
                    <a:pt x="20" y="16"/>
                  </a:lnTo>
                  <a:lnTo>
                    <a:pt x="20" y="21"/>
                  </a:lnTo>
                  <a:lnTo>
                    <a:pt x="13" y="21"/>
                  </a:lnTo>
                  <a:lnTo>
                    <a:pt x="13" y="52"/>
                  </a:lnTo>
                  <a:lnTo>
                    <a:pt x="6" y="52"/>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416" name="Freeform 346"/>
            <p:cNvSpPr>
              <a:spLocks/>
            </p:cNvSpPr>
            <p:nvPr/>
          </p:nvSpPr>
          <p:spPr bwMode="auto">
            <a:xfrm>
              <a:off x="762" y="3816"/>
              <a:ext cx="29" cy="29"/>
            </a:xfrm>
            <a:custGeom>
              <a:avLst/>
              <a:gdLst>
                <a:gd name="T0" fmla="*/ 4 w 29"/>
                <a:gd name="T1" fmla="*/ 5 h 29"/>
                <a:gd name="T2" fmla="*/ 2 w 29"/>
                <a:gd name="T3" fmla="*/ 8 h 29"/>
                <a:gd name="T4" fmla="*/ 0 w 29"/>
                <a:gd name="T5" fmla="*/ 10 h 29"/>
                <a:gd name="T6" fmla="*/ 0 w 29"/>
                <a:gd name="T7" fmla="*/ 13 h 29"/>
                <a:gd name="T8" fmla="*/ 0 w 29"/>
                <a:gd name="T9" fmla="*/ 17 h 29"/>
                <a:gd name="T10" fmla="*/ 0 w 29"/>
                <a:gd name="T11" fmla="*/ 20 h 29"/>
                <a:gd name="T12" fmla="*/ 2 w 29"/>
                <a:gd name="T13" fmla="*/ 22 h 29"/>
                <a:gd name="T14" fmla="*/ 4 w 29"/>
                <a:gd name="T15" fmla="*/ 24 h 29"/>
                <a:gd name="T16" fmla="*/ 5 w 29"/>
                <a:gd name="T17" fmla="*/ 25 h 29"/>
                <a:gd name="T18" fmla="*/ 9 w 29"/>
                <a:gd name="T19" fmla="*/ 27 h 29"/>
                <a:gd name="T20" fmla="*/ 10 w 29"/>
                <a:gd name="T21" fmla="*/ 29 h 29"/>
                <a:gd name="T22" fmla="*/ 14 w 29"/>
                <a:gd name="T23" fmla="*/ 29 h 29"/>
                <a:gd name="T24" fmla="*/ 17 w 29"/>
                <a:gd name="T25" fmla="*/ 29 h 29"/>
                <a:gd name="T26" fmla="*/ 19 w 29"/>
                <a:gd name="T27" fmla="*/ 27 h 29"/>
                <a:gd name="T28" fmla="*/ 22 w 29"/>
                <a:gd name="T29" fmla="*/ 27 h 29"/>
                <a:gd name="T30" fmla="*/ 24 w 29"/>
                <a:gd name="T31" fmla="*/ 25 h 29"/>
                <a:gd name="T32" fmla="*/ 25 w 29"/>
                <a:gd name="T33" fmla="*/ 24 h 29"/>
                <a:gd name="T34" fmla="*/ 27 w 29"/>
                <a:gd name="T35" fmla="*/ 22 h 29"/>
                <a:gd name="T36" fmla="*/ 27 w 29"/>
                <a:gd name="T37" fmla="*/ 19 h 29"/>
                <a:gd name="T38" fmla="*/ 29 w 29"/>
                <a:gd name="T39" fmla="*/ 15 h 29"/>
                <a:gd name="T40" fmla="*/ 27 w 29"/>
                <a:gd name="T41" fmla="*/ 13 h 29"/>
                <a:gd name="T42" fmla="*/ 27 w 29"/>
                <a:gd name="T43" fmla="*/ 10 h 29"/>
                <a:gd name="T44" fmla="*/ 25 w 29"/>
                <a:gd name="T45" fmla="*/ 6 h 29"/>
                <a:gd name="T46" fmla="*/ 24 w 29"/>
                <a:gd name="T47" fmla="*/ 5 h 29"/>
                <a:gd name="T48" fmla="*/ 22 w 29"/>
                <a:gd name="T49" fmla="*/ 3 h 29"/>
                <a:gd name="T50" fmla="*/ 19 w 29"/>
                <a:gd name="T51" fmla="*/ 1 h 29"/>
                <a:gd name="T52" fmla="*/ 17 w 29"/>
                <a:gd name="T53" fmla="*/ 0 h 29"/>
                <a:gd name="T54" fmla="*/ 14 w 29"/>
                <a:gd name="T55" fmla="*/ 0 h 29"/>
                <a:gd name="T56" fmla="*/ 10 w 29"/>
                <a:gd name="T57" fmla="*/ 0 h 29"/>
                <a:gd name="T58" fmla="*/ 9 w 29"/>
                <a:gd name="T59" fmla="*/ 1 h 29"/>
                <a:gd name="T60" fmla="*/ 5 w 29"/>
                <a:gd name="T61" fmla="*/ 3 h 29"/>
                <a:gd name="T62" fmla="*/ 4 w 29"/>
                <a:gd name="T63" fmla="*/ 5 h 2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9"/>
                <a:gd name="T97" fmla="*/ 0 h 29"/>
                <a:gd name="T98" fmla="*/ 29 w 29"/>
                <a:gd name="T99" fmla="*/ 29 h 2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9" h="29">
                  <a:moveTo>
                    <a:pt x="14" y="15"/>
                  </a:moveTo>
                  <a:lnTo>
                    <a:pt x="4" y="5"/>
                  </a:lnTo>
                  <a:lnTo>
                    <a:pt x="2" y="6"/>
                  </a:lnTo>
                  <a:lnTo>
                    <a:pt x="2" y="8"/>
                  </a:lnTo>
                  <a:lnTo>
                    <a:pt x="0" y="8"/>
                  </a:lnTo>
                  <a:lnTo>
                    <a:pt x="0" y="10"/>
                  </a:lnTo>
                  <a:lnTo>
                    <a:pt x="0" y="12"/>
                  </a:lnTo>
                  <a:lnTo>
                    <a:pt x="0" y="13"/>
                  </a:lnTo>
                  <a:lnTo>
                    <a:pt x="0" y="15"/>
                  </a:lnTo>
                  <a:lnTo>
                    <a:pt x="0" y="17"/>
                  </a:lnTo>
                  <a:lnTo>
                    <a:pt x="0" y="19"/>
                  </a:lnTo>
                  <a:lnTo>
                    <a:pt x="0" y="20"/>
                  </a:lnTo>
                  <a:lnTo>
                    <a:pt x="2" y="20"/>
                  </a:lnTo>
                  <a:lnTo>
                    <a:pt x="2" y="22"/>
                  </a:lnTo>
                  <a:lnTo>
                    <a:pt x="2" y="24"/>
                  </a:lnTo>
                  <a:lnTo>
                    <a:pt x="4" y="24"/>
                  </a:lnTo>
                  <a:lnTo>
                    <a:pt x="4" y="25"/>
                  </a:lnTo>
                  <a:lnTo>
                    <a:pt x="5" y="25"/>
                  </a:lnTo>
                  <a:lnTo>
                    <a:pt x="7" y="27"/>
                  </a:lnTo>
                  <a:lnTo>
                    <a:pt x="9" y="27"/>
                  </a:lnTo>
                  <a:lnTo>
                    <a:pt x="9" y="29"/>
                  </a:lnTo>
                  <a:lnTo>
                    <a:pt x="10" y="29"/>
                  </a:lnTo>
                  <a:lnTo>
                    <a:pt x="12" y="29"/>
                  </a:lnTo>
                  <a:lnTo>
                    <a:pt x="14" y="29"/>
                  </a:lnTo>
                  <a:lnTo>
                    <a:pt x="15" y="29"/>
                  </a:lnTo>
                  <a:lnTo>
                    <a:pt x="17" y="29"/>
                  </a:lnTo>
                  <a:lnTo>
                    <a:pt x="19" y="29"/>
                  </a:lnTo>
                  <a:lnTo>
                    <a:pt x="19" y="27"/>
                  </a:lnTo>
                  <a:lnTo>
                    <a:pt x="20" y="27"/>
                  </a:lnTo>
                  <a:lnTo>
                    <a:pt x="22" y="27"/>
                  </a:lnTo>
                  <a:lnTo>
                    <a:pt x="22" y="25"/>
                  </a:lnTo>
                  <a:lnTo>
                    <a:pt x="24" y="25"/>
                  </a:lnTo>
                  <a:lnTo>
                    <a:pt x="24" y="24"/>
                  </a:lnTo>
                  <a:lnTo>
                    <a:pt x="25" y="24"/>
                  </a:lnTo>
                  <a:lnTo>
                    <a:pt x="25" y="22"/>
                  </a:lnTo>
                  <a:lnTo>
                    <a:pt x="27" y="22"/>
                  </a:lnTo>
                  <a:lnTo>
                    <a:pt x="27" y="20"/>
                  </a:lnTo>
                  <a:lnTo>
                    <a:pt x="27" y="19"/>
                  </a:lnTo>
                  <a:lnTo>
                    <a:pt x="27" y="17"/>
                  </a:lnTo>
                  <a:lnTo>
                    <a:pt x="29" y="15"/>
                  </a:lnTo>
                  <a:lnTo>
                    <a:pt x="29" y="13"/>
                  </a:lnTo>
                  <a:lnTo>
                    <a:pt x="27" y="13"/>
                  </a:lnTo>
                  <a:lnTo>
                    <a:pt x="27" y="12"/>
                  </a:lnTo>
                  <a:lnTo>
                    <a:pt x="27" y="10"/>
                  </a:lnTo>
                  <a:lnTo>
                    <a:pt x="27" y="8"/>
                  </a:lnTo>
                  <a:lnTo>
                    <a:pt x="25" y="6"/>
                  </a:lnTo>
                  <a:lnTo>
                    <a:pt x="25" y="5"/>
                  </a:lnTo>
                  <a:lnTo>
                    <a:pt x="24" y="5"/>
                  </a:lnTo>
                  <a:lnTo>
                    <a:pt x="24" y="3"/>
                  </a:lnTo>
                  <a:lnTo>
                    <a:pt x="22" y="3"/>
                  </a:lnTo>
                  <a:lnTo>
                    <a:pt x="20" y="1"/>
                  </a:lnTo>
                  <a:lnTo>
                    <a:pt x="19" y="1"/>
                  </a:lnTo>
                  <a:lnTo>
                    <a:pt x="17" y="1"/>
                  </a:lnTo>
                  <a:lnTo>
                    <a:pt x="17" y="0"/>
                  </a:lnTo>
                  <a:lnTo>
                    <a:pt x="15" y="0"/>
                  </a:lnTo>
                  <a:lnTo>
                    <a:pt x="14" y="0"/>
                  </a:lnTo>
                  <a:lnTo>
                    <a:pt x="12" y="0"/>
                  </a:lnTo>
                  <a:lnTo>
                    <a:pt x="10" y="0"/>
                  </a:lnTo>
                  <a:lnTo>
                    <a:pt x="10" y="1"/>
                  </a:lnTo>
                  <a:lnTo>
                    <a:pt x="9" y="1"/>
                  </a:lnTo>
                  <a:lnTo>
                    <a:pt x="7" y="1"/>
                  </a:lnTo>
                  <a:lnTo>
                    <a:pt x="5" y="3"/>
                  </a:lnTo>
                  <a:lnTo>
                    <a:pt x="4" y="3"/>
                  </a:lnTo>
                  <a:lnTo>
                    <a:pt x="4" y="5"/>
                  </a:lnTo>
                  <a:lnTo>
                    <a:pt x="14" y="15"/>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417" name="Line 347"/>
            <p:cNvSpPr>
              <a:spLocks noChangeShapeType="1"/>
            </p:cNvSpPr>
            <p:nvPr/>
          </p:nvSpPr>
          <p:spPr bwMode="auto">
            <a:xfrm flipV="1">
              <a:off x="776" y="3067"/>
              <a:ext cx="731" cy="764"/>
            </a:xfrm>
            <a:prstGeom prst="line">
              <a:avLst/>
            </a:prstGeom>
            <a:noFill/>
            <a:ln w="0">
              <a:solidFill>
                <a:srgbClr val="00CCFF"/>
              </a:solidFill>
              <a:round/>
              <a:headEnd/>
              <a:tailEnd/>
            </a:ln>
          </p:spPr>
          <p:txBody>
            <a:bodyPr/>
            <a:lstStyle/>
            <a:p>
              <a:endParaRPr lang="en-US"/>
            </a:p>
          </p:txBody>
        </p:sp>
        <p:sp>
          <p:nvSpPr>
            <p:cNvPr id="3418" name="Freeform 348"/>
            <p:cNvSpPr>
              <a:spLocks/>
            </p:cNvSpPr>
            <p:nvPr/>
          </p:nvSpPr>
          <p:spPr bwMode="auto">
            <a:xfrm>
              <a:off x="1475" y="3048"/>
              <a:ext cx="50" cy="51"/>
            </a:xfrm>
            <a:custGeom>
              <a:avLst/>
              <a:gdLst>
                <a:gd name="T0" fmla="*/ 50 w 50"/>
                <a:gd name="T1" fmla="*/ 0 h 51"/>
                <a:gd name="T2" fmla="*/ 0 w 50"/>
                <a:gd name="T3" fmla="*/ 20 h 51"/>
                <a:gd name="T4" fmla="*/ 2 w 50"/>
                <a:gd name="T5" fmla="*/ 22 h 51"/>
                <a:gd name="T6" fmla="*/ 3 w 50"/>
                <a:gd name="T7" fmla="*/ 22 h 51"/>
                <a:gd name="T8" fmla="*/ 5 w 50"/>
                <a:gd name="T9" fmla="*/ 24 h 51"/>
                <a:gd name="T10" fmla="*/ 7 w 50"/>
                <a:gd name="T11" fmla="*/ 24 h 51"/>
                <a:gd name="T12" fmla="*/ 8 w 50"/>
                <a:gd name="T13" fmla="*/ 24 h 51"/>
                <a:gd name="T14" fmla="*/ 8 w 50"/>
                <a:gd name="T15" fmla="*/ 26 h 51"/>
                <a:gd name="T16" fmla="*/ 10 w 50"/>
                <a:gd name="T17" fmla="*/ 26 h 51"/>
                <a:gd name="T18" fmla="*/ 12 w 50"/>
                <a:gd name="T19" fmla="*/ 26 h 51"/>
                <a:gd name="T20" fmla="*/ 12 w 50"/>
                <a:gd name="T21" fmla="*/ 27 h 51"/>
                <a:gd name="T22" fmla="*/ 13 w 50"/>
                <a:gd name="T23" fmla="*/ 27 h 51"/>
                <a:gd name="T24" fmla="*/ 15 w 50"/>
                <a:gd name="T25" fmla="*/ 29 h 51"/>
                <a:gd name="T26" fmla="*/ 17 w 50"/>
                <a:gd name="T27" fmla="*/ 31 h 51"/>
                <a:gd name="T28" fmla="*/ 18 w 50"/>
                <a:gd name="T29" fmla="*/ 31 h 51"/>
                <a:gd name="T30" fmla="*/ 18 w 50"/>
                <a:gd name="T31" fmla="*/ 32 h 51"/>
                <a:gd name="T32" fmla="*/ 20 w 50"/>
                <a:gd name="T33" fmla="*/ 32 h 51"/>
                <a:gd name="T34" fmla="*/ 20 w 50"/>
                <a:gd name="T35" fmla="*/ 34 h 51"/>
                <a:gd name="T36" fmla="*/ 22 w 50"/>
                <a:gd name="T37" fmla="*/ 36 h 51"/>
                <a:gd name="T38" fmla="*/ 24 w 50"/>
                <a:gd name="T39" fmla="*/ 38 h 51"/>
                <a:gd name="T40" fmla="*/ 24 w 50"/>
                <a:gd name="T41" fmla="*/ 39 h 51"/>
                <a:gd name="T42" fmla="*/ 25 w 50"/>
                <a:gd name="T43" fmla="*/ 39 h 51"/>
                <a:gd name="T44" fmla="*/ 25 w 50"/>
                <a:gd name="T45" fmla="*/ 41 h 51"/>
                <a:gd name="T46" fmla="*/ 27 w 50"/>
                <a:gd name="T47" fmla="*/ 43 h 51"/>
                <a:gd name="T48" fmla="*/ 27 w 50"/>
                <a:gd name="T49" fmla="*/ 45 h 51"/>
                <a:gd name="T50" fmla="*/ 29 w 50"/>
                <a:gd name="T51" fmla="*/ 46 h 51"/>
                <a:gd name="T52" fmla="*/ 29 w 50"/>
                <a:gd name="T53" fmla="*/ 48 h 51"/>
                <a:gd name="T54" fmla="*/ 30 w 50"/>
                <a:gd name="T55" fmla="*/ 50 h 51"/>
                <a:gd name="T56" fmla="*/ 30 w 50"/>
                <a:gd name="T57" fmla="*/ 51 h 51"/>
                <a:gd name="T58" fmla="*/ 50 w 50"/>
                <a:gd name="T59" fmla="*/ 0 h 5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50"/>
                <a:gd name="T91" fmla="*/ 0 h 51"/>
                <a:gd name="T92" fmla="*/ 50 w 50"/>
                <a:gd name="T93" fmla="*/ 51 h 51"/>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50" h="51">
                  <a:moveTo>
                    <a:pt x="50" y="0"/>
                  </a:moveTo>
                  <a:lnTo>
                    <a:pt x="0" y="20"/>
                  </a:lnTo>
                  <a:lnTo>
                    <a:pt x="2" y="22"/>
                  </a:lnTo>
                  <a:lnTo>
                    <a:pt x="3" y="22"/>
                  </a:lnTo>
                  <a:lnTo>
                    <a:pt x="5" y="24"/>
                  </a:lnTo>
                  <a:lnTo>
                    <a:pt x="7" y="24"/>
                  </a:lnTo>
                  <a:lnTo>
                    <a:pt x="8" y="24"/>
                  </a:lnTo>
                  <a:lnTo>
                    <a:pt x="8" y="26"/>
                  </a:lnTo>
                  <a:lnTo>
                    <a:pt x="10" y="26"/>
                  </a:lnTo>
                  <a:lnTo>
                    <a:pt x="12" y="26"/>
                  </a:lnTo>
                  <a:lnTo>
                    <a:pt x="12" y="27"/>
                  </a:lnTo>
                  <a:lnTo>
                    <a:pt x="13" y="27"/>
                  </a:lnTo>
                  <a:lnTo>
                    <a:pt x="15" y="29"/>
                  </a:lnTo>
                  <a:lnTo>
                    <a:pt x="17" y="31"/>
                  </a:lnTo>
                  <a:lnTo>
                    <a:pt x="18" y="31"/>
                  </a:lnTo>
                  <a:lnTo>
                    <a:pt x="18" y="32"/>
                  </a:lnTo>
                  <a:lnTo>
                    <a:pt x="20" y="32"/>
                  </a:lnTo>
                  <a:lnTo>
                    <a:pt x="20" y="34"/>
                  </a:lnTo>
                  <a:lnTo>
                    <a:pt x="22" y="36"/>
                  </a:lnTo>
                  <a:lnTo>
                    <a:pt x="24" y="38"/>
                  </a:lnTo>
                  <a:lnTo>
                    <a:pt x="24" y="39"/>
                  </a:lnTo>
                  <a:lnTo>
                    <a:pt x="25" y="39"/>
                  </a:lnTo>
                  <a:lnTo>
                    <a:pt x="25" y="41"/>
                  </a:lnTo>
                  <a:lnTo>
                    <a:pt x="27" y="43"/>
                  </a:lnTo>
                  <a:lnTo>
                    <a:pt x="27" y="45"/>
                  </a:lnTo>
                  <a:lnTo>
                    <a:pt x="29" y="46"/>
                  </a:lnTo>
                  <a:lnTo>
                    <a:pt x="29" y="48"/>
                  </a:lnTo>
                  <a:lnTo>
                    <a:pt x="30" y="50"/>
                  </a:lnTo>
                  <a:lnTo>
                    <a:pt x="30" y="51"/>
                  </a:lnTo>
                  <a:lnTo>
                    <a:pt x="5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419" name="Freeform 349"/>
            <p:cNvSpPr>
              <a:spLocks/>
            </p:cNvSpPr>
            <p:nvPr/>
          </p:nvSpPr>
          <p:spPr bwMode="auto">
            <a:xfrm>
              <a:off x="1305" y="3022"/>
              <a:ext cx="29" cy="29"/>
            </a:xfrm>
            <a:custGeom>
              <a:avLst/>
              <a:gdLst>
                <a:gd name="T0" fmla="*/ 15 w 29"/>
                <a:gd name="T1" fmla="*/ 15 h 29"/>
                <a:gd name="T2" fmla="*/ 5 w 29"/>
                <a:gd name="T3" fmla="*/ 5 h 29"/>
                <a:gd name="T4" fmla="*/ 4 w 29"/>
                <a:gd name="T5" fmla="*/ 5 h 29"/>
                <a:gd name="T6" fmla="*/ 4 w 29"/>
                <a:gd name="T7" fmla="*/ 7 h 29"/>
                <a:gd name="T8" fmla="*/ 2 w 29"/>
                <a:gd name="T9" fmla="*/ 7 h 29"/>
                <a:gd name="T10" fmla="*/ 2 w 29"/>
                <a:gd name="T11" fmla="*/ 8 h 29"/>
                <a:gd name="T12" fmla="*/ 2 w 29"/>
                <a:gd name="T13" fmla="*/ 10 h 29"/>
                <a:gd name="T14" fmla="*/ 0 w 29"/>
                <a:gd name="T15" fmla="*/ 12 h 29"/>
                <a:gd name="T16" fmla="*/ 0 w 29"/>
                <a:gd name="T17" fmla="*/ 13 h 29"/>
                <a:gd name="T18" fmla="*/ 0 w 29"/>
                <a:gd name="T19" fmla="*/ 15 h 29"/>
                <a:gd name="T20" fmla="*/ 0 w 29"/>
                <a:gd name="T21" fmla="*/ 17 h 29"/>
                <a:gd name="T22" fmla="*/ 0 w 29"/>
                <a:gd name="T23" fmla="*/ 19 h 29"/>
                <a:gd name="T24" fmla="*/ 2 w 29"/>
                <a:gd name="T25" fmla="*/ 19 h 29"/>
                <a:gd name="T26" fmla="*/ 2 w 29"/>
                <a:gd name="T27" fmla="*/ 20 h 29"/>
                <a:gd name="T28" fmla="*/ 2 w 29"/>
                <a:gd name="T29" fmla="*/ 22 h 29"/>
                <a:gd name="T30" fmla="*/ 4 w 29"/>
                <a:gd name="T31" fmla="*/ 24 h 29"/>
                <a:gd name="T32" fmla="*/ 4 w 29"/>
                <a:gd name="T33" fmla="*/ 26 h 29"/>
                <a:gd name="T34" fmla="*/ 5 w 29"/>
                <a:gd name="T35" fmla="*/ 26 h 29"/>
                <a:gd name="T36" fmla="*/ 5 w 29"/>
                <a:gd name="T37" fmla="*/ 27 h 29"/>
                <a:gd name="T38" fmla="*/ 7 w 29"/>
                <a:gd name="T39" fmla="*/ 27 h 29"/>
                <a:gd name="T40" fmla="*/ 9 w 29"/>
                <a:gd name="T41" fmla="*/ 27 h 29"/>
                <a:gd name="T42" fmla="*/ 9 w 29"/>
                <a:gd name="T43" fmla="*/ 29 h 29"/>
                <a:gd name="T44" fmla="*/ 10 w 29"/>
                <a:gd name="T45" fmla="*/ 29 h 29"/>
                <a:gd name="T46" fmla="*/ 12 w 29"/>
                <a:gd name="T47" fmla="*/ 29 h 29"/>
                <a:gd name="T48" fmla="*/ 14 w 29"/>
                <a:gd name="T49" fmla="*/ 29 h 29"/>
                <a:gd name="T50" fmla="*/ 15 w 29"/>
                <a:gd name="T51" fmla="*/ 29 h 29"/>
                <a:gd name="T52" fmla="*/ 17 w 29"/>
                <a:gd name="T53" fmla="*/ 29 h 29"/>
                <a:gd name="T54" fmla="*/ 19 w 29"/>
                <a:gd name="T55" fmla="*/ 29 h 29"/>
                <a:gd name="T56" fmla="*/ 20 w 29"/>
                <a:gd name="T57" fmla="*/ 29 h 29"/>
                <a:gd name="T58" fmla="*/ 20 w 29"/>
                <a:gd name="T59" fmla="*/ 27 h 29"/>
                <a:gd name="T60" fmla="*/ 22 w 29"/>
                <a:gd name="T61" fmla="*/ 27 h 29"/>
                <a:gd name="T62" fmla="*/ 24 w 29"/>
                <a:gd name="T63" fmla="*/ 26 h 29"/>
                <a:gd name="T64" fmla="*/ 25 w 29"/>
                <a:gd name="T65" fmla="*/ 26 h 29"/>
                <a:gd name="T66" fmla="*/ 25 w 29"/>
                <a:gd name="T67" fmla="*/ 24 h 29"/>
                <a:gd name="T68" fmla="*/ 27 w 29"/>
                <a:gd name="T69" fmla="*/ 22 h 29"/>
                <a:gd name="T70" fmla="*/ 27 w 29"/>
                <a:gd name="T71" fmla="*/ 20 h 29"/>
                <a:gd name="T72" fmla="*/ 29 w 29"/>
                <a:gd name="T73" fmla="*/ 19 h 29"/>
                <a:gd name="T74" fmla="*/ 29 w 29"/>
                <a:gd name="T75" fmla="*/ 17 h 29"/>
                <a:gd name="T76" fmla="*/ 29 w 29"/>
                <a:gd name="T77" fmla="*/ 15 h 29"/>
                <a:gd name="T78" fmla="*/ 29 w 29"/>
                <a:gd name="T79" fmla="*/ 13 h 29"/>
                <a:gd name="T80" fmla="*/ 29 w 29"/>
                <a:gd name="T81" fmla="*/ 12 h 29"/>
                <a:gd name="T82" fmla="*/ 29 w 29"/>
                <a:gd name="T83" fmla="*/ 10 h 29"/>
                <a:gd name="T84" fmla="*/ 27 w 29"/>
                <a:gd name="T85" fmla="*/ 10 h 29"/>
                <a:gd name="T86" fmla="*/ 27 w 29"/>
                <a:gd name="T87" fmla="*/ 8 h 29"/>
                <a:gd name="T88" fmla="*/ 27 w 29"/>
                <a:gd name="T89" fmla="*/ 7 h 29"/>
                <a:gd name="T90" fmla="*/ 25 w 29"/>
                <a:gd name="T91" fmla="*/ 7 h 29"/>
                <a:gd name="T92" fmla="*/ 25 w 29"/>
                <a:gd name="T93" fmla="*/ 5 h 29"/>
                <a:gd name="T94" fmla="*/ 24 w 29"/>
                <a:gd name="T95" fmla="*/ 5 h 29"/>
                <a:gd name="T96" fmla="*/ 24 w 29"/>
                <a:gd name="T97" fmla="*/ 3 h 29"/>
                <a:gd name="T98" fmla="*/ 22 w 29"/>
                <a:gd name="T99" fmla="*/ 3 h 29"/>
                <a:gd name="T100" fmla="*/ 20 w 29"/>
                <a:gd name="T101" fmla="*/ 1 h 29"/>
                <a:gd name="T102" fmla="*/ 19 w 29"/>
                <a:gd name="T103" fmla="*/ 1 h 29"/>
                <a:gd name="T104" fmla="*/ 17 w 29"/>
                <a:gd name="T105" fmla="*/ 1 h 29"/>
                <a:gd name="T106" fmla="*/ 15 w 29"/>
                <a:gd name="T107" fmla="*/ 0 h 29"/>
                <a:gd name="T108" fmla="*/ 14 w 29"/>
                <a:gd name="T109" fmla="*/ 0 h 29"/>
                <a:gd name="T110" fmla="*/ 14 w 29"/>
                <a:gd name="T111" fmla="*/ 1 h 29"/>
                <a:gd name="T112" fmla="*/ 12 w 29"/>
                <a:gd name="T113" fmla="*/ 1 h 29"/>
                <a:gd name="T114" fmla="*/ 10 w 29"/>
                <a:gd name="T115" fmla="*/ 1 h 29"/>
                <a:gd name="T116" fmla="*/ 9 w 29"/>
                <a:gd name="T117" fmla="*/ 1 h 29"/>
                <a:gd name="T118" fmla="*/ 7 w 29"/>
                <a:gd name="T119" fmla="*/ 3 h 29"/>
                <a:gd name="T120" fmla="*/ 5 w 29"/>
                <a:gd name="T121" fmla="*/ 3 h 29"/>
                <a:gd name="T122" fmla="*/ 5 w 29"/>
                <a:gd name="T123" fmla="*/ 5 h 29"/>
                <a:gd name="T124" fmla="*/ 15 w 29"/>
                <a:gd name="T125" fmla="*/ 15 h 29"/>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29"/>
                <a:gd name="T190" fmla="*/ 0 h 29"/>
                <a:gd name="T191" fmla="*/ 29 w 29"/>
                <a:gd name="T192" fmla="*/ 29 h 29"/>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29" h="29">
                  <a:moveTo>
                    <a:pt x="15" y="15"/>
                  </a:moveTo>
                  <a:lnTo>
                    <a:pt x="5" y="5"/>
                  </a:lnTo>
                  <a:lnTo>
                    <a:pt x="4" y="5"/>
                  </a:lnTo>
                  <a:lnTo>
                    <a:pt x="4" y="7"/>
                  </a:lnTo>
                  <a:lnTo>
                    <a:pt x="2" y="7"/>
                  </a:lnTo>
                  <a:lnTo>
                    <a:pt x="2" y="8"/>
                  </a:lnTo>
                  <a:lnTo>
                    <a:pt x="2" y="10"/>
                  </a:lnTo>
                  <a:lnTo>
                    <a:pt x="0" y="12"/>
                  </a:lnTo>
                  <a:lnTo>
                    <a:pt x="0" y="13"/>
                  </a:lnTo>
                  <a:lnTo>
                    <a:pt x="0" y="15"/>
                  </a:lnTo>
                  <a:lnTo>
                    <a:pt x="0" y="17"/>
                  </a:lnTo>
                  <a:lnTo>
                    <a:pt x="0" y="19"/>
                  </a:lnTo>
                  <a:lnTo>
                    <a:pt x="2" y="19"/>
                  </a:lnTo>
                  <a:lnTo>
                    <a:pt x="2" y="20"/>
                  </a:lnTo>
                  <a:lnTo>
                    <a:pt x="2" y="22"/>
                  </a:lnTo>
                  <a:lnTo>
                    <a:pt x="4" y="24"/>
                  </a:lnTo>
                  <a:lnTo>
                    <a:pt x="4" y="26"/>
                  </a:lnTo>
                  <a:lnTo>
                    <a:pt x="5" y="26"/>
                  </a:lnTo>
                  <a:lnTo>
                    <a:pt x="5" y="27"/>
                  </a:lnTo>
                  <a:lnTo>
                    <a:pt x="7" y="27"/>
                  </a:lnTo>
                  <a:lnTo>
                    <a:pt x="9" y="27"/>
                  </a:lnTo>
                  <a:lnTo>
                    <a:pt x="9" y="29"/>
                  </a:lnTo>
                  <a:lnTo>
                    <a:pt x="10" y="29"/>
                  </a:lnTo>
                  <a:lnTo>
                    <a:pt x="12" y="29"/>
                  </a:lnTo>
                  <a:lnTo>
                    <a:pt x="14" y="29"/>
                  </a:lnTo>
                  <a:lnTo>
                    <a:pt x="15" y="29"/>
                  </a:lnTo>
                  <a:lnTo>
                    <a:pt x="17" y="29"/>
                  </a:lnTo>
                  <a:lnTo>
                    <a:pt x="19" y="29"/>
                  </a:lnTo>
                  <a:lnTo>
                    <a:pt x="20" y="29"/>
                  </a:lnTo>
                  <a:lnTo>
                    <a:pt x="20" y="27"/>
                  </a:lnTo>
                  <a:lnTo>
                    <a:pt x="22" y="27"/>
                  </a:lnTo>
                  <a:lnTo>
                    <a:pt x="24" y="26"/>
                  </a:lnTo>
                  <a:lnTo>
                    <a:pt x="25" y="26"/>
                  </a:lnTo>
                  <a:lnTo>
                    <a:pt x="25" y="24"/>
                  </a:lnTo>
                  <a:lnTo>
                    <a:pt x="27" y="22"/>
                  </a:lnTo>
                  <a:lnTo>
                    <a:pt x="27" y="20"/>
                  </a:lnTo>
                  <a:lnTo>
                    <a:pt x="29" y="19"/>
                  </a:lnTo>
                  <a:lnTo>
                    <a:pt x="29" y="17"/>
                  </a:lnTo>
                  <a:lnTo>
                    <a:pt x="29" y="15"/>
                  </a:lnTo>
                  <a:lnTo>
                    <a:pt x="29" y="13"/>
                  </a:lnTo>
                  <a:lnTo>
                    <a:pt x="29" y="12"/>
                  </a:lnTo>
                  <a:lnTo>
                    <a:pt x="29" y="10"/>
                  </a:lnTo>
                  <a:lnTo>
                    <a:pt x="27" y="10"/>
                  </a:lnTo>
                  <a:lnTo>
                    <a:pt x="27" y="8"/>
                  </a:lnTo>
                  <a:lnTo>
                    <a:pt x="27" y="7"/>
                  </a:lnTo>
                  <a:lnTo>
                    <a:pt x="25" y="7"/>
                  </a:lnTo>
                  <a:lnTo>
                    <a:pt x="25" y="5"/>
                  </a:lnTo>
                  <a:lnTo>
                    <a:pt x="24" y="5"/>
                  </a:lnTo>
                  <a:lnTo>
                    <a:pt x="24" y="3"/>
                  </a:lnTo>
                  <a:lnTo>
                    <a:pt x="22" y="3"/>
                  </a:lnTo>
                  <a:lnTo>
                    <a:pt x="20" y="1"/>
                  </a:lnTo>
                  <a:lnTo>
                    <a:pt x="19" y="1"/>
                  </a:lnTo>
                  <a:lnTo>
                    <a:pt x="17" y="1"/>
                  </a:lnTo>
                  <a:lnTo>
                    <a:pt x="15" y="0"/>
                  </a:lnTo>
                  <a:lnTo>
                    <a:pt x="14" y="0"/>
                  </a:lnTo>
                  <a:lnTo>
                    <a:pt x="14" y="1"/>
                  </a:lnTo>
                  <a:lnTo>
                    <a:pt x="12" y="1"/>
                  </a:lnTo>
                  <a:lnTo>
                    <a:pt x="10" y="1"/>
                  </a:lnTo>
                  <a:lnTo>
                    <a:pt x="9" y="1"/>
                  </a:lnTo>
                  <a:lnTo>
                    <a:pt x="7" y="3"/>
                  </a:lnTo>
                  <a:lnTo>
                    <a:pt x="5" y="3"/>
                  </a:lnTo>
                  <a:lnTo>
                    <a:pt x="5" y="5"/>
                  </a:lnTo>
                  <a:lnTo>
                    <a:pt x="15" y="15"/>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420" name="Line 350"/>
            <p:cNvSpPr>
              <a:spLocks noChangeShapeType="1"/>
            </p:cNvSpPr>
            <p:nvPr/>
          </p:nvSpPr>
          <p:spPr bwMode="auto">
            <a:xfrm flipV="1">
              <a:off x="1320" y="1347"/>
              <a:ext cx="1722" cy="1690"/>
            </a:xfrm>
            <a:prstGeom prst="line">
              <a:avLst/>
            </a:prstGeom>
            <a:noFill/>
            <a:ln w="0">
              <a:solidFill>
                <a:srgbClr val="00CCFF"/>
              </a:solidFill>
              <a:round/>
              <a:headEnd/>
              <a:tailEnd/>
            </a:ln>
          </p:spPr>
          <p:txBody>
            <a:bodyPr/>
            <a:lstStyle/>
            <a:p>
              <a:endParaRPr lang="en-US"/>
            </a:p>
          </p:txBody>
        </p:sp>
        <p:sp>
          <p:nvSpPr>
            <p:cNvPr id="3421" name="Freeform 351"/>
            <p:cNvSpPr>
              <a:spLocks/>
            </p:cNvSpPr>
            <p:nvPr/>
          </p:nvSpPr>
          <p:spPr bwMode="auto">
            <a:xfrm>
              <a:off x="3010" y="1330"/>
              <a:ext cx="50" cy="50"/>
            </a:xfrm>
            <a:custGeom>
              <a:avLst/>
              <a:gdLst>
                <a:gd name="T0" fmla="*/ 50 w 50"/>
                <a:gd name="T1" fmla="*/ 0 h 50"/>
                <a:gd name="T2" fmla="*/ 0 w 50"/>
                <a:gd name="T3" fmla="*/ 19 h 50"/>
                <a:gd name="T4" fmla="*/ 1 w 50"/>
                <a:gd name="T5" fmla="*/ 19 h 50"/>
                <a:gd name="T6" fmla="*/ 3 w 50"/>
                <a:gd name="T7" fmla="*/ 21 h 50"/>
                <a:gd name="T8" fmla="*/ 5 w 50"/>
                <a:gd name="T9" fmla="*/ 21 h 50"/>
                <a:gd name="T10" fmla="*/ 6 w 50"/>
                <a:gd name="T11" fmla="*/ 23 h 50"/>
                <a:gd name="T12" fmla="*/ 8 w 50"/>
                <a:gd name="T13" fmla="*/ 23 h 50"/>
                <a:gd name="T14" fmla="*/ 10 w 50"/>
                <a:gd name="T15" fmla="*/ 24 h 50"/>
                <a:gd name="T16" fmla="*/ 11 w 50"/>
                <a:gd name="T17" fmla="*/ 26 h 50"/>
                <a:gd name="T18" fmla="*/ 13 w 50"/>
                <a:gd name="T19" fmla="*/ 26 h 50"/>
                <a:gd name="T20" fmla="*/ 13 w 50"/>
                <a:gd name="T21" fmla="*/ 28 h 50"/>
                <a:gd name="T22" fmla="*/ 15 w 50"/>
                <a:gd name="T23" fmla="*/ 28 h 50"/>
                <a:gd name="T24" fmla="*/ 15 w 50"/>
                <a:gd name="T25" fmla="*/ 29 h 50"/>
                <a:gd name="T26" fmla="*/ 16 w 50"/>
                <a:gd name="T27" fmla="*/ 29 h 50"/>
                <a:gd name="T28" fmla="*/ 18 w 50"/>
                <a:gd name="T29" fmla="*/ 31 h 50"/>
                <a:gd name="T30" fmla="*/ 20 w 50"/>
                <a:gd name="T31" fmla="*/ 33 h 50"/>
                <a:gd name="T32" fmla="*/ 22 w 50"/>
                <a:gd name="T33" fmla="*/ 35 h 50"/>
                <a:gd name="T34" fmla="*/ 22 w 50"/>
                <a:gd name="T35" fmla="*/ 36 h 50"/>
                <a:gd name="T36" fmla="*/ 23 w 50"/>
                <a:gd name="T37" fmla="*/ 38 h 50"/>
                <a:gd name="T38" fmla="*/ 23 w 50"/>
                <a:gd name="T39" fmla="*/ 40 h 50"/>
                <a:gd name="T40" fmla="*/ 25 w 50"/>
                <a:gd name="T41" fmla="*/ 42 h 50"/>
                <a:gd name="T42" fmla="*/ 25 w 50"/>
                <a:gd name="T43" fmla="*/ 43 h 50"/>
                <a:gd name="T44" fmla="*/ 27 w 50"/>
                <a:gd name="T45" fmla="*/ 45 h 50"/>
                <a:gd name="T46" fmla="*/ 27 w 50"/>
                <a:gd name="T47" fmla="*/ 47 h 50"/>
                <a:gd name="T48" fmla="*/ 28 w 50"/>
                <a:gd name="T49" fmla="*/ 49 h 50"/>
                <a:gd name="T50" fmla="*/ 28 w 50"/>
                <a:gd name="T51" fmla="*/ 50 h 50"/>
                <a:gd name="T52" fmla="*/ 50 w 50"/>
                <a:gd name="T53" fmla="*/ 0 h 50"/>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50"/>
                <a:gd name="T82" fmla="*/ 0 h 50"/>
                <a:gd name="T83" fmla="*/ 50 w 50"/>
                <a:gd name="T84" fmla="*/ 50 h 50"/>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50" h="50">
                  <a:moveTo>
                    <a:pt x="50" y="0"/>
                  </a:moveTo>
                  <a:lnTo>
                    <a:pt x="0" y="19"/>
                  </a:lnTo>
                  <a:lnTo>
                    <a:pt x="1" y="19"/>
                  </a:lnTo>
                  <a:lnTo>
                    <a:pt x="3" y="21"/>
                  </a:lnTo>
                  <a:lnTo>
                    <a:pt x="5" y="21"/>
                  </a:lnTo>
                  <a:lnTo>
                    <a:pt x="6" y="23"/>
                  </a:lnTo>
                  <a:lnTo>
                    <a:pt x="8" y="23"/>
                  </a:lnTo>
                  <a:lnTo>
                    <a:pt x="10" y="24"/>
                  </a:lnTo>
                  <a:lnTo>
                    <a:pt x="11" y="26"/>
                  </a:lnTo>
                  <a:lnTo>
                    <a:pt x="13" y="26"/>
                  </a:lnTo>
                  <a:lnTo>
                    <a:pt x="13" y="28"/>
                  </a:lnTo>
                  <a:lnTo>
                    <a:pt x="15" y="28"/>
                  </a:lnTo>
                  <a:lnTo>
                    <a:pt x="15" y="29"/>
                  </a:lnTo>
                  <a:lnTo>
                    <a:pt x="16" y="29"/>
                  </a:lnTo>
                  <a:lnTo>
                    <a:pt x="18" y="31"/>
                  </a:lnTo>
                  <a:lnTo>
                    <a:pt x="20" y="33"/>
                  </a:lnTo>
                  <a:lnTo>
                    <a:pt x="22" y="35"/>
                  </a:lnTo>
                  <a:lnTo>
                    <a:pt x="22" y="36"/>
                  </a:lnTo>
                  <a:lnTo>
                    <a:pt x="23" y="38"/>
                  </a:lnTo>
                  <a:lnTo>
                    <a:pt x="23" y="40"/>
                  </a:lnTo>
                  <a:lnTo>
                    <a:pt x="25" y="42"/>
                  </a:lnTo>
                  <a:lnTo>
                    <a:pt x="25" y="43"/>
                  </a:lnTo>
                  <a:lnTo>
                    <a:pt x="27" y="45"/>
                  </a:lnTo>
                  <a:lnTo>
                    <a:pt x="27" y="47"/>
                  </a:lnTo>
                  <a:lnTo>
                    <a:pt x="28" y="49"/>
                  </a:lnTo>
                  <a:lnTo>
                    <a:pt x="28" y="50"/>
                  </a:lnTo>
                  <a:lnTo>
                    <a:pt x="50"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422" name="Freeform 352"/>
            <p:cNvSpPr>
              <a:spLocks/>
            </p:cNvSpPr>
            <p:nvPr/>
          </p:nvSpPr>
          <p:spPr bwMode="auto">
            <a:xfrm>
              <a:off x="1305" y="3186"/>
              <a:ext cx="29" cy="28"/>
            </a:xfrm>
            <a:custGeom>
              <a:avLst/>
              <a:gdLst>
                <a:gd name="T0" fmla="*/ 15 w 29"/>
                <a:gd name="T1" fmla="*/ 14 h 28"/>
                <a:gd name="T2" fmla="*/ 5 w 29"/>
                <a:gd name="T3" fmla="*/ 2 h 28"/>
                <a:gd name="T4" fmla="*/ 5 w 29"/>
                <a:gd name="T5" fmla="*/ 3 h 28"/>
                <a:gd name="T6" fmla="*/ 4 w 29"/>
                <a:gd name="T7" fmla="*/ 3 h 28"/>
                <a:gd name="T8" fmla="*/ 4 w 29"/>
                <a:gd name="T9" fmla="*/ 5 h 28"/>
                <a:gd name="T10" fmla="*/ 2 w 29"/>
                <a:gd name="T11" fmla="*/ 7 h 28"/>
                <a:gd name="T12" fmla="*/ 2 w 29"/>
                <a:gd name="T13" fmla="*/ 9 h 28"/>
                <a:gd name="T14" fmla="*/ 0 w 29"/>
                <a:gd name="T15" fmla="*/ 10 h 28"/>
                <a:gd name="T16" fmla="*/ 0 w 29"/>
                <a:gd name="T17" fmla="*/ 12 h 28"/>
                <a:gd name="T18" fmla="*/ 0 w 29"/>
                <a:gd name="T19" fmla="*/ 14 h 28"/>
                <a:gd name="T20" fmla="*/ 0 w 29"/>
                <a:gd name="T21" fmla="*/ 16 h 28"/>
                <a:gd name="T22" fmla="*/ 0 w 29"/>
                <a:gd name="T23" fmla="*/ 17 h 28"/>
                <a:gd name="T24" fmla="*/ 2 w 29"/>
                <a:gd name="T25" fmla="*/ 19 h 28"/>
                <a:gd name="T26" fmla="*/ 2 w 29"/>
                <a:gd name="T27" fmla="*/ 21 h 28"/>
                <a:gd name="T28" fmla="*/ 4 w 29"/>
                <a:gd name="T29" fmla="*/ 22 h 28"/>
                <a:gd name="T30" fmla="*/ 4 w 29"/>
                <a:gd name="T31" fmla="*/ 24 h 28"/>
                <a:gd name="T32" fmla="*/ 5 w 29"/>
                <a:gd name="T33" fmla="*/ 24 h 28"/>
                <a:gd name="T34" fmla="*/ 5 w 29"/>
                <a:gd name="T35" fmla="*/ 26 h 28"/>
                <a:gd name="T36" fmla="*/ 7 w 29"/>
                <a:gd name="T37" fmla="*/ 26 h 28"/>
                <a:gd name="T38" fmla="*/ 9 w 29"/>
                <a:gd name="T39" fmla="*/ 28 h 28"/>
                <a:gd name="T40" fmla="*/ 10 w 29"/>
                <a:gd name="T41" fmla="*/ 28 h 28"/>
                <a:gd name="T42" fmla="*/ 12 w 29"/>
                <a:gd name="T43" fmla="*/ 28 h 28"/>
                <a:gd name="T44" fmla="*/ 14 w 29"/>
                <a:gd name="T45" fmla="*/ 28 h 28"/>
                <a:gd name="T46" fmla="*/ 15 w 29"/>
                <a:gd name="T47" fmla="*/ 28 h 28"/>
                <a:gd name="T48" fmla="*/ 17 w 29"/>
                <a:gd name="T49" fmla="*/ 28 h 28"/>
                <a:gd name="T50" fmla="*/ 19 w 29"/>
                <a:gd name="T51" fmla="*/ 28 h 28"/>
                <a:gd name="T52" fmla="*/ 20 w 29"/>
                <a:gd name="T53" fmla="*/ 28 h 28"/>
                <a:gd name="T54" fmla="*/ 22 w 29"/>
                <a:gd name="T55" fmla="*/ 26 h 28"/>
                <a:gd name="T56" fmla="*/ 24 w 29"/>
                <a:gd name="T57" fmla="*/ 26 h 28"/>
                <a:gd name="T58" fmla="*/ 24 w 29"/>
                <a:gd name="T59" fmla="*/ 24 h 28"/>
                <a:gd name="T60" fmla="*/ 25 w 29"/>
                <a:gd name="T61" fmla="*/ 24 h 28"/>
                <a:gd name="T62" fmla="*/ 25 w 29"/>
                <a:gd name="T63" fmla="*/ 22 h 28"/>
                <a:gd name="T64" fmla="*/ 27 w 29"/>
                <a:gd name="T65" fmla="*/ 22 h 28"/>
                <a:gd name="T66" fmla="*/ 27 w 29"/>
                <a:gd name="T67" fmla="*/ 21 h 28"/>
                <a:gd name="T68" fmla="*/ 27 w 29"/>
                <a:gd name="T69" fmla="*/ 19 h 28"/>
                <a:gd name="T70" fmla="*/ 29 w 29"/>
                <a:gd name="T71" fmla="*/ 19 h 28"/>
                <a:gd name="T72" fmla="*/ 29 w 29"/>
                <a:gd name="T73" fmla="*/ 17 h 28"/>
                <a:gd name="T74" fmla="*/ 29 w 29"/>
                <a:gd name="T75" fmla="*/ 16 h 28"/>
                <a:gd name="T76" fmla="*/ 29 w 29"/>
                <a:gd name="T77" fmla="*/ 14 h 28"/>
                <a:gd name="T78" fmla="*/ 29 w 29"/>
                <a:gd name="T79" fmla="*/ 12 h 28"/>
                <a:gd name="T80" fmla="*/ 29 w 29"/>
                <a:gd name="T81" fmla="*/ 10 h 28"/>
                <a:gd name="T82" fmla="*/ 27 w 29"/>
                <a:gd name="T83" fmla="*/ 9 h 28"/>
                <a:gd name="T84" fmla="*/ 27 w 29"/>
                <a:gd name="T85" fmla="*/ 7 h 28"/>
                <a:gd name="T86" fmla="*/ 25 w 29"/>
                <a:gd name="T87" fmla="*/ 5 h 28"/>
                <a:gd name="T88" fmla="*/ 25 w 29"/>
                <a:gd name="T89" fmla="*/ 3 h 28"/>
                <a:gd name="T90" fmla="*/ 24 w 29"/>
                <a:gd name="T91" fmla="*/ 3 h 28"/>
                <a:gd name="T92" fmla="*/ 24 w 29"/>
                <a:gd name="T93" fmla="*/ 2 h 28"/>
                <a:gd name="T94" fmla="*/ 22 w 29"/>
                <a:gd name="T95" fmla="*/ 2 h 28"/>
                <a:gd name="T96" fmla="*/ 20 w 29"/>
                <a:gd name="T97" fmla="*/ 2 h 28"/>
                <a:gd name="T98" fmla="*/ 20 w 29"/>
                <a:gd name="T99" fmla="*/ 0 h 28"/>
                <a:gd name="T100" fmla="*/ 19 w 29"/>
                <a:gd name="T101" fmla="*/ 0 h 28"/>
                <a:gd name="T102" fmla="*/ 17 w 29"/>
                <a:gd name="T103" fmla="*/ 0 h 28"/>
                <a:gd name="T104" fmla="*/ 15 w 29"/>
                <a:gd name="T105" fmla="*/ 0 h 28"/>
                <a:gd name="T106" fmla="*/ 14 w 29"/>
                <a:gd name="T107" fmla="*/ 0 h 28"/>
                <a:gd name="T108" fmla="*/ 12 w 29"/>
                <a:gd name="T109" fmla="*/ 0 h 28"/>
                <a:gd name="T110" fmla="*/ 10 w 29"/>
                <a:gd name="T111" fmla="*/ 0 h 28"/>
                <a:gd name="T112" fmla="*/ 9 w 29"/>
                <a:gd name="T113" fmla="*/ 0 h 28"/>
                <a:gd name="T114" fmla="*/ 9 w 29"/>
                <a:gd name="T115" fmla="*/ 2 h 28"/>
                <a:gd name="T116" fmla="*/ 7 w 29"/>
                <a:gd name="T117" fmla="*/ 2 h 28"/>
                <a:gd name="T118" fmla="*/ 5 w 29"/>
                <a:gd name="T119" fmla="*/ 2 h 28"/>
                <a:gd name="T120" fmla="*/ 15 w 29"/>
                <a:gd name="T121" fmla="*/ 14 h 2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29"/>
                <a:gd name="T184" fmla="*/ 0 h 28"/>
                <a:gd name="T185" fmla="*/ 29 w 29"/>
                <a:gd name="T186" fmla="*/ 28 h 28"/>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29" h="28">
                  <a:moveTo>
                    <a:pt x="15" y="14"/>
                  </a:moveTo>
                  <a:lnTo>
                    <a:pt x="5" y="2"/>
                  </a:lnTo>
                  <a:lnTo>
                    <a:pt x="5" y="3"/>
                  </a:lnTo>
                  <a:lnTo>
                    <a:pt x="4" y="3"/>
                  </a:lnTo>
                  <a:lnTo>
                    <a:pt x="4" y="5"/>
                  </a:lnTo>
                  <a:lnTo>
                    <a:pt x="2" y="7"/>
                  </a:lnTo>
                  <a:lnTo>
                    <a:pt x="2" y="9"/>
                  </a:lnTo>
                  <a:lnTo>
                    <a:pt x="0" y="10"/>
                  </a:lnTo>
                  <a:lnTo>
                    <a:pt x="0" y="12"/>
                  </a:lnTo>
                  <a:lnTo>
                    <a:pt x="0" y="14"/>
                  </a:lnTo>
                  <a:lnTo>
                    <a:pt x="0" y="16"/>
                  </a:lnTo>
                  <a:lnTo>
                    <a:pt x="0" y="17"/>
                  </a:lnTo>
                  <a:lnTo>
                    <a:pt x="2" y="19"/>
                  </a:lnTo>
                  <a:lnTo>
                    <a:pt x="2" y="21"/>
                  </a:lnTo>
                  <a:lnTo>
                    <a:pt x="4" y="22"/>
                  </a:lnTo>
                  <a:lnTo>
                    <a:pt x="4" y="24"/>
                  </a:lnTo>
                  <a:lnTo>
                    <a:pt x="5" y="24"/>
                  </a:lnTo>
                  <a:lnTo>
                    <a:pt x="5" y="26"/>
                  </a:lnTo>
                  <a:lnTo>
                    <a:pt x="7" y="26"/>
                  </a:lnTo>
                  <a:lnTo>
                    <a:pt x="9" y="28"/>
                  </a:lnTo>
                  <a:lnTo>
                    <a:pt x="10" y="28"/>
                  </a:lnTo>
                  <a:lnTo>
                    <a:pt x="12" y="28"/>
                  </a:lnTo>
                  <a:lnTo>
                    <a:pt x="14" y="28"/>
                  </a:lnTo>
                  <a:lnTo>
                    <a:pt x="15" y="28"/>
                  </a:lnTo>
                  <a:lnTo>
                    <a:pt x="17" y="28"/>
                  </a:lnTo>
                  <a:lnTo>
                    <a:pt x="19" y="28"/>
                  </a:lnTo>
                  <a:lnTo>
                    <a:pt x="20" y="28"/>
                  </a:lnTo>
                  <a:lnTo>
                    <a:pt x="22" y="26"/>
                  </a:lnTo>
                  <a:lnTo>
                    <a:pt x="24" y="26"/>
                  </a:lnTo>
                  <a:lnTo>
                    <a:pt x="24" y="24"/>
                  </a:lnTo>
                  <a:lnTo>
                    <a:pt x="25" y="24"/>
                  </a:lnTo>
                  <a:lnTo>
                    <a:pt x="25" y="22"/>
                  </a:lnTo>
                  <a:lnTo>
                    <a:pt x="27" y="22"/>
                  </a:lnTo>
                  <a:lnTo>
                    <a:pt x="27" y="21"/>
                  </a:lnTo>
                  <a:lnTo>
                    <a:pt x="27" y="19"/>
                  </a:lnTo>
                  <a:lnTo>
                    <a:pt x="29" y="19"/>
                  </a:lnTo>
                  <a:lnTo>
                    <a:pt x="29" y="17"/>
                  </a:lnTo>
                  <a:lnTo>
                    <a:pt x="29" y="16"/>
                  </a:lnTo>
                  <a:lnTo>
                    <a:pt x="29" y="14"/>
                  </a:lnTo>
                  <a:lnTo>
                    <a:pt x="29" y="12"/>
                  </a:lnTo>
                  <a:lnTo>
                    <a:pt x="29" y="10"/>
                  </a:lnTo>
                  <a:lnTo>
                    <a:pt x="27" y="9"/>
                  </a:lnTo>
                  <a:lnTo>
                    <a:pt x="27" y="7"/>
                  </a:lnTo>
                  <a:lnTo>
                    <a:pt x="25" y="5"/>
                  </a:lnTo>
                  <a:lnTo>
                    <a:pt x="25" y="3"/>
                  </a:lnTo>
                  <a:lnTo>
                    <a:pt x="24" y="3"/>
                  </a:lnTo>
                  <a:lnTo>
                    <a:pt x="24" y="2"/>
                  </a:lnTo>
                  <a:lnTo>
                    <a:pt x="22" y="2"/>
                  </a:lnTo>
                  <a:lnTo>
                    <a:pt x="20" y="2"/>
                  </a:lnTo>
                  <a:lnTo>
                    <a:pt x="20" y="0"/>
                  </a:lnTo>
                  <a:lnTo>
                    <a:pt x="19" y="0"/>
                  </a:lnTo>
                  <a:lnTo>
                    <a:pt x="17" y="0"/>
                  </a:lnTo>
                  <a:lnTo>
                    <a:pt x="15" y="0"/>
                  </a:lnTo>
                  <a:lnTo>
                    <a:pt x="14" y="0"/>
                  </a:lnTo>
                  <a:lnTo>
                    <a:pt x="12" y="0"/>
                  </a:lnTo>
                  <a:lnTo>
                    <a:pt x="10" y="0"/>
                  </a:lnTo>
                  <a:lnTo>
                    <a:pt x="9" y="0"/>
                  </a:lnTo>
                  <a:lnTo>
                    <a:pt x="9" y="2"/>
                  </a:lnTo>
                  <a:lnTo>
                    <a:pt x="7" y="2"/>
                  </a:lnTo>
                  <a:lnTo>
                    <a:pt x="5" y="2"/>
                  </a:lnTo>
                  <a:lnTo>
                    <a:pt x="15" y="14"/>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423" name="Line 353"/>
            <p:cNvSpPr>
              <a:spLocks noChangeShapeType="1"/>
            </p:cNvSpPr>
            <p:nvPr/>
          </p:nvSpPr>
          <p:spPr bwMode="auto">
            <a:xfrm flipV="1">
              <a:off x="1320" y="1840"/>
              <a:ext cx="1720" cy="1360"/>
            </a:xfrm>
            <a:prstGeom prst="line">
              <a:avLst/>
            </a:prstGeom>
            <a:noFill/>
            <a:ln w="0">
              <a:solidFill>
                <a:srgbClr val="00CCFF"/>
              </a:solidFill>
              <a:round/>
              <a:headEnd/>
              <a:tailEnd/>
            </a:ln>
          </p:spPr>
          <p:txBody>
            <a:bodyPr/>
            <a:lstStyle/>
            <a:p>
              <a:endParaRPr lang="en-US"/>
            </a:p>
          </p:txBody>
        </p:sp>
        <p:sp>
          <p:nvSpPr>
            <p:cNvPr id="3424" name="Freeform 354"/>
            <p:cNvSpPr>
              <a:spLocks/>
            </p:cNvSpPr>
            <p:nvPr/>
          </p:nvSpPr>
          <p:spPr bwMode="auto">
            <a:xfrm>
              <a:off x="3008" y="1825"/>
              <a:ext cx="52" cy="48"/>
            </a:xfrm>
            <a:custGeom>
              <a:avLst/>
              <a:gdLst>
                <a:gd name="T0" fmla="*/ 52 w 52"/>
                <a:gd name="T1" fmla="*/ 0 h 48"/>
                <a:gd name="T2" fmla="*/ 0 w 52"/>
                <a:gd name="T3" fmla="*/ 14 h 48"/>
                <a:gd name="T4" fmla="*/ 0 w 52"/>
                <a:gd name="T5" fmla="*/ 15 h 48"/>
                <a:gd name="T6" fmla="*/ 2 w 52"/>
                <a:gd name="T7" fmla="*/ 15 h 48"/>
                <a:gd name="T8" fmla="*/ 3 w 52"/>
                <a:gd name="T9" fmla="*/ 15 h 48"/>
                <a:gd name="T10" fmla="*/ 5 w 52"/>
                <a:gd name="T11" fmla="*/ 17 h 48"/>
                <a:gd name="T12" fmla="*/ 7 w 52"/>
                <a:gd name="T13" fmla="*/ 19 h 48"/>
                <a:gd name="T14" fmla="*/ 8 w 52"/>
                <a:gd name="T15" fmla="*/ 19 h 48"/>
                <a:gd name="T16" fmla="*/ 8 w 52"/>
                <a:gd name="T17" fmla="*/ 20 h 48"/>
                <a:gd name="T18" fmla="*/ 10 w 52"/>
                <a:gd name="T19" fmla="*/ 20 h 48"/>
                <a:gd name="T20" fmla="*/ 10 w 52"/>
                <a:gd name="T21" fmla="*/ 22 h 48"/>
                <a:gd name="T22" fmla="*/ 12 w 52"/>
                <a:gd name="T23" fmla="*/ 22 h 48"/>
                <a:gd name="T24" fmla="*/ 13 w 52"/>
                <a:gd name="T25" fmla="*/ 24 h 48"/>
                <a:gd name="T26" fmla="*/ 13 w 52"/>
                <a:gd name="T27" fmla="*/ 26 h 48"/>
                <a:gd name="T28" fmla="*/ 15 w 52"/>
                <a:gd name="T29" fmla="*/ 26 h 48"/>
                <a:gd name="T30" fmla="*/ 15 w 52"/>
                <a:gd name="T31" fmla="*/ 27 h 48"/>
                <a:gd name="T32" fmla="*/ 17 w 52"/>
                <a:gd name="T33" fmla="*/ 27 h 48"/>
                <a:gd name="T34" fmla="*/ 17 w 52"/>
                <a:gd name="T35" fmla="*/ 29 h 48"/>
                <a:gd name="T36" fmla="*/ 18 w 52"/>
                <a:gd name="T37" fmla="*/ 31 h 48"/>
                <a:gd name="T38" fmla="*/ 18 w 52"/>
                <a:gd name="T39" fmla="*/ 33 h 48"/>
                <a:gd name="T40" fmla="*/ 20 w 52"/>
                <a:gd name="T41" fmla="*/ 34 h 48"/>
                <a:gd name="T42" fmla="*/ 22 w 52"/>
                <a:gd name="T43" fmla="*/ 36 h 48"/>
                <a:gd name="T44" fmla="*/ 22 w 52"/>
                <a:gd name="T45" fmla="*/ 38 h 48"/>
                <a:gd name="T46" fmla="*/ 22 w 52"/>
                <a:gd name="T47" fmla="*/ 40 h 48"/>
                <a:gd name="T48" fmla="*/ 24 w 52"/>
                <a:gd name="T49" fmla="*/ 40 h 48"/>
                <a:gd name="T50" fmla="*/ 24 w 52"/>
                <a:gd name="T51" fmla="*/ 41 h 48"/>
                <a:gd name="T52" fmla="*/ 24 w 52"/>
                <a:gd name="T53" fmla="*/ 43 h 48"/>
                <a:gd name="T54" fmla="*/ 24 w 52"/>
                <a:gd name="T55" fmla="*/ 45 h 48"/>
                <a:gd name="T56" fmla="*/ 25 w 52"/>
                <a:gd name="T57" fmla="*/ 46 h 48"/>
                <a:gd name="T58" fmla="*/ 25 w 52"/>
                <a:gd name="T59" fmla="*/ 48 h 48"/>
                <a:gd name="T60" fmla="*/ 52 w 52"/>
                <a:gd name="T61" fmla="*/ 0 h 48"/>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52"/>
                <a:gd name="T94" fmla="*/ 0 h 48"/>
                <a:gd name="T95" fmla="*/ 52 w 52"/>
                <a:gd name="T96" fmla="*/ 48 h 48"/>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52" h="48">
                  <a:moveTo>
                    <a:pt x="52" y="0"/>
                  </a:moveTo>
                  <a:lnTo>
                    <a:pt x="0" y="14"/>
                  </a:lnTo>
                  <a:lnTo>
                    <a:pt x="0" y="15"/>
                  </a:lnTo>
                  <a:lnTo>
                    <a:pt x="2" y="15"/>
                  </a:lnTo>
                  <a:lnTo>
                    <a:pt x="3" y="15"/>
                  </a:lnTo>
                  <a:lnTo>
                    <a:pt x="5" y="17"/>
                  </a:lnTo>
                  <a:lnTo>
                    <a:pt x="7" y="19"/>
                  </a:lnTo>
                  <a:lnTo>
                    <a:pt x="8" y="19"/>
                  </a:lnTo>
                  <a:lnTo>
                    <a:pt x="8" y="20"/>
                  </a:lnTo>
                  <a:lnTo>
                    <a:pt x="10" y="20"/>
                  </a:lnTo>
                  <a:lnTo>
                    <a:pt x="10" y="22"/>
                  </a:lnTo>
                  <a:lnTo>
                    <a:pt x="12" y="22"/>
                  </a:lnTo>
                  <a:lnTo>
                    <a:pt x="13" y="24"/>
                  </a:lnTo>
                  <a:lnTo>
                    <a:pt x="13" y="26"/>
                  </a:lnTo>
                  <a:lnTo>
                    <a:pt x="15" y="26"/>
                  </a:lnTo>
                  <a:lnTo>
                    <a:pt x="15" y="27"/>
                  </a:lnTo>
                  <a:lnTo>
                    <a:pt x="17" y="27"/>
                  </a:lnTo>
                  <a:lnTo>
                    <a:pt x="17" y="29"/>
                  </a:lnTo>
                  <a:lnTo>
                    <a:pt x="18" y="31"/>
                  </a:lnTo>
                  <a:lnTo>
                    <a:pt x="18" y="33"/>
                  </a:lnTo>
                  <a:lnTo>
                    <a:pt x="20" y="34"/>
                  </a:lnTo>
                  <a:lnTo>
                    <a:pt x="22" y="36"/>
                  </a:lnTo>
                  <a:lnTo>
                    <a:pt x="22" y="38"/>
                  </a:lnTo>
                  <a:lnTo>
                    <a:pt x="22" y="40"/>
                  </a:lnTo>
                  <a:lnTo>
                    <a:pt x="24" y="40"/>
                  </a:lnTo>
                  <a:lnTo>
                    <a:pt x="24" y="41"/>
                  </a:lnTo>
                  <a:lnTo>
                    <a:pt x="24" y="43"/>
                  </a:lnTo>
                  <a:lnTo>
                    <a:pt x="24" y="45"/>
                  </a:lnTo>
                  <a:lnTo>
                    <a:pt x="25" y="46"/>
                  </a:lnTo>
                  <a:lnTo>
                    <a:pt x="25" y="48"/>
                  </a:lnTo>
                  <a:lnTo>
                    <a:pt x="52" y="0"/>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425" name="Freeform 355"/>
            <p:cNvSpPr>
              <a:spLocks/>
            </p:cNvSpPr>
            <p:nvPr/>
          </p:nvSpPr>
          <p:spPr bwMode="auto">
            <a:xfrm>
              <a:off x="1451" y="3241"/>
              <a:ext cx="29" cy="30"/>
            </a:xfrm>
            <a:custGeom>
              <a:avLst/>
              <a:gdLst>
                <a:gd name="T0" fmla="*/ 16 w 29"/>
                <a:gd name="T1" fmla="*/ 16 h 30"/>
                <a:gd name="T2" fmla="*/ 9 w 29"/>
                <a:gd name="T3" fmla="*/ 2 h 30"/>
                <a:gd name="T4" fmla="*/ 7 w 29"/>
                <a:gd name="T5" fmla="*/ 4 h 30"/>
                <a:gd name="T6" fmla="*/ 5 w 29"/>
                <a:gd name="T7" fmla="*/ 4 h 30"/>
                <a:gd name="T8" fmla="*/ 5 w 29"/>
                <a:gd name="T9" fmla="*/ 5 h 30"/>
                <a:gd name="T10" fmla="*/ 4 w 29"/>
                <a:gd name="T11" fmla="*/ 5 h 30"/>
                <a:gd name="T12" fmla="*/ 4 w 29"/>
                <a:gd name="T13" fmla="*/ 7 h 30"/>
                <a:gd name="T14" fmla="*/ 2 w 29"/>
                <a:gd name="T15" fmla="*/ 9 h 30"/>
                <a:gd name="T16" fmla="*/ 2 w 29"/>
                <a:gd name="T17" fmla="*/ 11 h 30"/>
                <a:gd name="T18" fmla="*/ 0 w 29"/>
                <a:gd name="T19" fmla="*/ 12 h 30"/>
                <a:gd name="T20" fmla="*/ 0 w 29"/>
                <a:gd name="T21" fmla="*/ 14 h 30"/>
                <a:gd name="T22" fmla="*/ 0 w 29"/>
                <a:gd name="T23" fmla="*/ 16 h 30"/>
                <a:gd name="T24" fmla="*/ 0 w 29"/>
                <a:gd name="T25" fmla="*/ 18 h 30"/>
                <a:gd name="T26" fmla="*/ 0 w 29"/>
                <a:gd name="T27" fmla="*/ 19 h 30"/>
                <a:gd name="T28" fmla="*/ 2 w 29"/>
                <a:gd name="T29" fmla="*/ 19 h 30"/>
                <a:gd name="T30" fmla="*/ 2 w 29"/>
                <a:gd name="T31" fmla="*/ 21 h 30"/>
                <a:gd name="T32" fmla="*/ 2 w 29"/>
                <a:gd name="T33" fmla="*/ 23 h 30"/>
                <a:gd name="T34" fmla="*/ 4 w 29"/>
                <a:gd name="T35" fmla="*/ 25 h 30"/>
                <a:gd name="T36" fmla="*/ 4 w 29"/>
                <a:gd name="T37" fmla="*/ 26 h 30"/>
                <a:gd name="T38" fmla="*/ 5 w 29"/>
                <a:gd name="T39" fmla="*/ 26 h 30"/>
                <a:gd name="T40" fmla="*/ 7 w 29"/>
                <a:gd name="T41" fmla="*/ 28 h 30"/>
                <a:gd name="T42" fmla="*/ 9 w 29"/>
                <a:gd name="T43" fmla="*/ 28 h 30"/>
                <a:gd name="T44" fmla="*/ 9 w 29"/>
                <a:gd name="T45" fmla="*/ 30 h 30"/>
                <a:gd name="T46" fmla="*/ 11 w 29"/>
                <a:gd name="T47" fmla="*/ 30 h 30"/>
                <a:gd name="T48" fmla="*/ 12 w 29"/>
                <a:gd name="T49" fmla="*/ 30 h 30"/>
                <a:gd name="T50" fmla="*/ 14 w 29"/>
                <a:gd name="T51" fmla="*/ 30 h 30"/>
                <a:gd name="T52" fmla="*/ 16 w 29"/>
                <a:gd name="T53" fmla="*/ 30 h 30"/>
                <a:gd name="T54" fmla="*/ 17 w 29"/>
                <a:gd name="T55" fmla="*/ 30 h 30"/>
                <a:gd name="T56" fmla="*/ 19 w 29"/>
                <a:gd name="T57" fmla="*/ 30 h 30"/>
                <a:gd name="T58" fmla="*/ 21 w 29"/>
                <a:gd name="T59" fmla="*/ 30 h 30"/>
                <a:gd name="T60" fmla="*/ 21 w 29"/>
                <a:gd name="T61" fmla="*/ 28 h 30"/>
                <a:gd name="T62" fmla="*/ 22 w 29"/>
                <a:gd name="T63" fmla="*/ 28 h 30"/>
                <a:gd name="T64" fmla="*/ 24 w 29"/>
                <a:gd name="T65" fmla="*/ 28 h 30"/>
                <a:gd name="T66" fmla="*/ 24 w 29"/>
                <a:gd name="T67" fmla="*/ 26 h 30"/>
                <a:gd name="T68" fmla="*/ 26 w 29"/>
                <a:gd name="T69" fmla="*/ 26 h 30"/>
                <a:gd name="T70" fmla="*/ 26 w 29"/>
                <a:gd name="T71" fmla="*/ 25 h 30"/>
                <a:gd name="T72" fmla="*/ 27 w 29"/>
                <a:gd name="T73" fmla="*/ 23 h 30"/>
                <a:gd name="T74" fmla="*/ 27 w 29"/>
                <a:gd name="T75" fmla="*/ 21 h 30"/>
                <a:gd name="T76" fmla="*/ 29 w 29"/>
                <a:gd name="T77" fmla="*/ 19 h 30"/>
                <a:gd name="T78" fmla="*/ 29 w 29"/>
                <a:gd name="T79" fmla="*/ 18 h 30"/>
                <a:gd name="T80" fmla="*/ 29 w 29"/>
                <a:gd name="T81" fmla="*/ 16 h 30"/>
                <a:gd name="T82" fmla="*/ 29 w 29"/>
                <a:gd name="T83" fmla="*/ 14 h 30"/>
                <a:gd name="T84" fmla="*/ 29 w 29"/>
                <a:gd name="T85" fmla="*/ 12 h 30"/>
                <a:gd name="T86" fmla="*/ 29 w 29"/>
                <a:gd name="T87" fmla="*/ 11 h 30"/>
                <a:gd name="T88" fmla="*/ 27 w 29"/>
                <a:gd name="T89" fmla="*/ 11 h 30"/>
                <a:gd name="T90" fmla="*/ 27 w 29"/>
                <a:gd name="T91" fmla="*/ 9 h 30"/>
                <a:gd name="T92" fmla="*/ 27 w 29"/>
                <a:gd name="T93" fmla="*/ 7 h 30"/>
                <a:gd name="T94" fmla="*/ 26 w 29"/>
                <a:gd name="T95" fmla="*/ 7 h 30"/>
                <a:gd name="T96" fmla="*/ 26 w 29"/>
                <a:gd name="T97" fmla="*/ 5 h 30"/>
                <a:gd name="T98" fmla="*/ 24 w 29"/>
                <a:gd name="T99" fmla="*/ 5 h 30"/>
                <a:gd name="T100" fmla="*/ 24 w 29"/>
                <a:gd name="T101" fmla="*/ 4 h 30"/>
                <a:gd name="T102" fmla="*/ 22 w 29"/>
                <a:gd name="T103" fmla="*/ 4 h 30"/>
                <a:gd name="T104" fmla="*/ 22 w 29"/>
                <a:gd name="T105" fmla="*/ 2 h 30"/>
                <a:gd name="T106" fmla="*/ 21 w 29"/>
                <a:gd name="T107" fmla="*/ 2 h 30"/>
                <a:gd name="T108" fmla="*/ 19 w 29"/>
                <a:gd name="T109" fmla="*/ 2 h 30"/>
                <a:gd name="T110" fmla="*/ 17 w 29"/>
                <a:gd name="T111" fmla="*/ 2 h 30"/>
                <a:gd name="T112" fmla="*/ 16 w 29"/>
                <a:gd name="T113" fmla="*/ 0 h 30"/>
                <a:gd name="T114" fmla="*/ 14 w 29"/>
                <a:gd name="T115" fmla="*/ 0 h 30"/>
                <a:gd name="T116" fmla="*/ 12 w 29"/>
                <a:gd name="T117" fmla="*/ 2 h 30"/>
                <a:gd name="T118" fmla="*/ 11 w 29"/>
                <a:gd name="T119" fmla="*/ 2 h 30"/>
                <a:gd name="T120" fmla="*/ 9 w 29"/>
                <a:gd name="T121" fmla="*/ 2 h 30"/>
                <a:gd name="T122" fmla="*/ 16 w 29"/>
                <a:gd name="T123" fmla="*/ 16 h 3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29"/>
                <a:gd name="T187" fmla="*/ 0 h 30"/>
                <a:gd name="T188" fmla="*/ 29 w 29"/>
                <a:gd name="T189" fmla="*/ 30 h 30"/>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29" h="30">
                  <a:moveTo>
                    <a:pt x="16" y="16"/>
                  </a:moveTo>
                  <a:lnTo>
                    <a:pt x="9" y="2"/>
                  </a:lnTo>
                  <a:lnTo>
                    <a:pt x="7" y="4"/>
                  </a:lnTo>
                  <a:lnTo>
                    <a:pt x="5" y="4"/>
                  </a:lnTo>
                  <a:lnTo>
                    <a:pt x="5" y="5"/>
                  </a:lnTo>
                  <a:lnTo>
                    <a:pt x="4" y="5"/>
                  </a:lnTo>
                  <a:lnTo>
                    <a:pt x="4" y="7"/>
                  </a:lnTo>
                  <a:lnTo>
                    <a:pt x="2" y="9"/>
                  </a:lnTo>
                  <a:lnTo>
                    <a:pt x="2" y="11"/>
                  </a:lnTo>
                  <a:lnTo>
                    <a:pt x="0" y="12"/>
                  </a:lnTo>
                  <a:lnTo>
                    <a:pt x="0" y="14"/>
                  </a:lnTo>
                  <a:lnTo>
                    <a:pt x="0" y="16"/>
                  </a:lnTo>
                  <a:lnTo>
                    <a:pt x="0" y="18"/>
                  </a:lnTo>
                  <a:lnTo>
                    <a:pt x="0" y="19"/>
                  </a:lnTo>
                  <a:lnTo>
                    <a:pt x="2" y="19"/>
                  </a:lnTo>
                  <a:lnTo>
                    <a:pt x="2" y="21"/>
                  </a:lnTo>
                  <a:lnTo>
                    <a:pt x="2" y="23"/>
                  </a:lnTo>
                  <a:lnTo>
                    <a:pt x="4" y="25"/>
                  </a:lnTo>
                  <a:lnTo>
                    <a:pt x="4" y="26"/>
                  </a:lnTo>
                  <a:lnTo>
                    <a:pt x="5" y="26"/>
                  </a:lnTo>
                  <a:lnTo>
                    <a:pt x="7" y="28"/>
                  </a:lnTo>
                  <a:lnTo>
                    <a:pt x="9" y="28"/>
                  </a:lnTo>
                  <a:lnTo>
                    <a:pt x="9" y="30"/>
                  </a:lnTo>
                  <a:lnTo>
                    <a:pt x="11" y="30"/>
                  </a:lnTo>
                  <a:lnTo>
                    <a:pt x="12" y="30"/>
                  </a:lnTo>
                  <a:lnTo>
                    <a:pt x="14" y="30"/>
                  </a:lnTo>
                  <a:lnTo>
                    <a:pt x="16" y="30"/>
                  </a:lnTo>
                  <a:lnTo>
                    <a:pt x="17" y="30"/>
                  </a:lnTo>
                  <a:lnTo>
                    <a:pt x="19" y="30"/>
                  </a:lnTo>
                  <a:lnTo>
                    <a:pt x="21" y="30"/>
                  </a:lnTo>
                  <a:lnTo>
                    <a:pt x="21" y="28"/>
                  </a:lnTo>
                  <a:lnTo>
                    <a:pt x="22" y="28"/>
                  </a:lnTo>
                  <a:lnTo>
                    <a:pt x="24" y="28"/>
                  </a:lnTo>
                  <a:lnTo>
                    <a:pt x="24" y="26"/>
                  </a:lnTo>
                  <a:lnTo>
                    <a:pt x="26" y="26"/>
                  </a:lnTo>
                  <a:lnTo>
                    <a:pt x="26" y="25"/>
                  </a:lnTo>
                  <a:lnTo>
                    <a:pt x="27" y="23"/>
                  </a:lnTo>
                  <a:lnTo>
                    <a:pt x="27" y="21"/>
                  </a:lnTo>
                  <a:lnTo>
                    <a:pt x="29" y="19"/>
                  </a:lnTo>
                  <a:lnTo>
                    <a:pt x="29" y="18"/>
                  </a:lnTo>
                  <a:lnTo>
                    <a:pt x="29" y="16"/>
                  </a:lnTo>
                  <a:lnTo>
                    <a:pt x="29" y="14"/>
                  </a:lnTo>
                  <a:lnTo>
                    <a:pt x="29" y="12"/>
                  </a:lnTo>
                  <a:lnTo>
                    <a:pt x="29" y="11"/>
                  </a:lnTo>
                  <a:lnTo>
                    <a:pt x="27" y="11"/>
                  </a:lnTo>
                  <a:lnTo>
                    <a:pt x="27" y="9"/>
                  </a:lnTo>
                  <a:lnTo>
                    <a:pt x="27" y="7"/>
                  </a:lnTo>
                  <a:lnTo>
                    <a:pt x="26" y="7"/>
                  </a:lnTo>
                  <a:lnTo>
                    <a:pt x="26" y="5"/>
                  </a:lnTo>
                  <a:lnTo>
                    <a:pt x="24" y="5"/>
                  </a:lnTo>
                  <a:lnTo>
                    <a:pt x="24" y="4"/>
                  </a:lnTo>
                  <a:lnTo>
                    <a:pt x="22" y="4"/>
                  </a:lnTo>
                  <a:lnTo>
                    <a:pt x="22" y="2"/>
                  </a:lnTo>
                  <a:lnTo>
                    <a:pt x="21" y="2"/>
                  </a:lnTo>
                  <a:lnTo>
                    <a:pt x="19" y="2"/>
                  </a:lnTo>
                  <a:lnTo>
                    <a:pt x="17" y="2"/>
                  </a:lnTo>
                  <a:lnTo>
                    <a:pt x="16" y="0"/>
                  </a:lnTo>
                  <a:lnTo>
                    <a:pt x="14" y="0"/>
                  </a:lnTo>
                  <a:lnTo>
                    <a:pt x="12" y="2"/>
                  </a:lnTo>
                  <a:lnTo>
                    <a:pt x="11" y="2"/>
                  </a:lnTo>
                  <a:lnTo>
                    <a:pt x="9" y="2"/>
                  </a:lnTo>
                  <a:lnTo>
                    <a:pt x="16" y="16"/>
                  </a:lnTo>
                  <a:close/>
                </a:path>
              </a:pathLst>
            </a:custGeom>
            <a:solidFill>
              <a:schemeClr val="bg1"/>
            </a:solidFill>
            <a:ln w="9525">
              <a:solidFill>
                <a:srgbClr val="00CCFF"/>
              </a:solidFill>
              <a:round/>
              <a:headEnd/>
              <a:tailEnd/>
            </a:ln>
          </p:spPr>
          <p:txBody>
            <a:bodyPr/>
            <a:lstStyle/>
            <a:p>
              <a:pPr eaLnBrk="0" hangingPunct="0"/>
              <a:endParaRPr lang="en-US"/>
            </a:p>
          </p:txBody>
        </p:sp>
        <p:sp>
          <p:nvSpPr>
            <p:cNvPr id="3426" name="Line 356"/>
            <p:cNvSpPr>
              <a:spLocks noChangeShapeType="1"/>
            </p:cNvSpPr>
            <p:nvPr/>
          </p:nvSpPr>
          <p:spPr bwMode="auto">
            <a:xfrm flipV="1">
              <a:off x="1467" y="2148"/>
              <a:ext cx="2286" cy="1109"/>
            </a:xfrm>
            <a:prstGeom prst="line">
              <a:avLst/>
            </a:prstGeom>
            <a:noFill/>
            <a:ln w="0">
              <a:solidFill>
                <a:srgbClr val="00CCFF"/>
              </a:solidFill>
              <a:round/>
              <a:headEnd/>
              <a:tailEnd/>
            </a:ln>
          </p:spPr>
          <p:txBody>
            <a:bodyPr/>
            <a:lstStyle/>
            <a:p>
              <a:endParaRPr lang="en-US"/>
            </a:p>
          </p:txBody>
        </p:sp>
        <p:sp>
          <p:nvSpPr>
            <p:cNvPr id="3427" name="Freeform 357"/>
            <p:cNvSpPr>
              <a:spLocks/>
            </p:cNvSpPr>
            <p:nvPr/>
          </p:nvSpPr>
          <p:spPr bwMode="auto">
            <a:xfrm>
              <a:off x="3721" y="2138"/>
              <a:ext cx="53" cy="41"/>
            </a:xfrm>
            <a:custGeom>
              <a:avLst/>
              <a:gdLst>
                <a:gd name="T0" fmla="*/ 53 w 53"/>
                <a:gd name="T1" fmla="*/ 0 h 41"/>
                <a:gd name="T2" fmla="*/ 0 w 53"/>
                <a:gd name="T3" fmla="*/ 2 h 41"/>
                <a:gd name="T4" fmla="*/ 1 w 53"/>
                <a:gd name="T5" fmla="*/ 2 h 41"/>
                <a:gd name="T6" fmla="*/ 3 w 53"/>
                <a:gd name="T7" fmla="*/ 3 h 41"/>
                <a:gd name="T8" fmla="*/ 5 w 53"/>
                <a:gd name="T9" fmla="*/ 5 h 41"/>
                <a:gd name="T10" fmla="*/ 6 w 53"/>
                <a:gd name="T11" fmla="*/ 7 h 41"/>
                <a:gd name="T12" fmla="*/ 8 w 53"/>
                <a:gd name="T13" fmla="*/ 8 h 41"/>
                <a:gd name="T14" fmla="*/ 10 w 53"/>
                <a:gd name="T15" fmla="*/ 10 h 41"/>
                <a:gd name="T16" fmla="*/ 10 w 53"/>
                <a:gd name="T17" fmla="*/ 12 h 41"/>
                <a:gd name="T18" fmla="*/ 11 w 53"/>
                <a:gd name="T19" fmla="*/ 12 h 41"/>
                <a:gd name="T20" fmla="*/ 11 w 53"/>
                <a:gd name="T21" fmla="*/ 14 h 41"/>
                <a:gd name="T22" fmla="*/ 13 w 53"/>
                <a:gd name="T23" fmla="*/ 15 h 41"/>
                <a:gd name="T24" fmla="*/ 13 w 53"/>
                <a:gd name="T25" fmla="*/ 17 h 41"/>
                <a:gd name="T26" fmla="*/ 15 w 53"/>
                <a:gd name="T27" fmla="*/ 19 h 41"/>
                <a:gd name="T28" fmla="*/ 15 w 53"/>
                <a:gd name="T29" fmla="*/ 21 h 41"/>
                <a:gd name="T30" fmla="*/ 17 w 53"/>
                <a:gd name="T31" fmla="*/ 22 h 41"/>
                <a:gd name="T32" fmla="*/ 17 w 53"/>
                <a:gd name="T33" fmla="*/ 24 h 41"/>
                <a:gd name="T34" fmla="*/ 17 w 53"/>
                <a:gd name="T35" fmla="*/ 26 h 41"/>
                <a:gd name="T36" fmla="*/ 18 w 53"/>
                <a:gd name="T37" fmla="*/ 27 h 41"/>
                <a:gd name="T38" fmla="*/ 18 w 53"/>
                <a:gd name="T39" fmla="*/ 29 h 41"/>
                <a:gd name="T40" fmla="*/ 18 w 53"/>
                <a:gd name="T41" fmla="*/ 31 h 41"/>
                <a:gd name="T42" fmla="*/ 18 w 53"/>
                <a:gd name="T43" fmla="*/ 33 h 41"/>
                <a:gd name="T44" fmla="*/ 18 w 53"/>
                <a:gd name="T45" fmla="*/ 34 h 41"/>
                <a:gd name="T46" fmla="*/ 18 w 53"/>
                <a:gd name="T47" fmla="*/ 36 h 41"/>
                <a:gd name="T48" fmla="*/ 18 w 53"/>
                <a:gd name="T49" fmla="*/ 38 h 41"/>
                <a:gd name="T50" fmla="*/ 18 w 53"/>
                <a:gd name="T51" fmla="*/ 40 h 41"/>
                <a:gd name="T52" fmla="*/ 18 w 53"/>
                <a:gd name="T53" fmla="*/ 41 h 41"/>
                <a:gd name="T54" fmla="*/ 53 w 53"/>
                <a:gd name="T55" fmla="*/ 0 h 4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53"/>
                <a:gd name="T85" fmla="*/ 0 h 41"/>
                <a:gd name="T86" fmla="*/ 53 w 53"/>
                <a:gd name="T87" fmla="*/ 41 h 4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53" h="41">
                  <a:moveTo>
                    <a:pt x="53" y="0"/>
                  </a:moveTo>
                  <a:lnTo>
                    <a:pt x="0" y="2"/>
                  </a:lnTo>
                  <a:lnTo>
                    <a:pt x="1" y="2"/>
                  </a:lnTo>
                  <a:lnTo>
                    <a:pt x="3" y="3"/>
                  </a:lnTo>
                  <a:lnTo>
                    <a:pt x="5" y="5"/>
                  </a:lnTo>
                  <a:lnTo>
                    <a:pt x="6" y="7"/>
                  </a:lnTo>
                  <a:lnTo>
                    <a:pt x="8" y="8"/>
                  </a:lnTo>
                  <a:lnTo>
                    <a:pt x="10" y="10"/>
                  </a:lnTo>
                  <a:lnTo>
                    <a:pt x="10" y="12"/>
                  </a:lnTo>
                  <a:lnTo>
                    <a:pt x="11" y="12"/>
                  </a:lnTo>
                  <a:lnTo>
                    <a:pt x="11" y="14"/>
                  </a:lnTo>
                  <a:lnTo>
                    <a:pt x="13" y="15"/>
                  </a:lnTo>
                  <a:lnTo>
                    <a:pt x="13" y="17"/>
                  </a:lnTo>
                  <a:lnTo>
                    <a:pt x="15" y="19"/>
                  </a:lnTo>
                  <a:lnTo>
                    <a:pt x="15" y="21"/>
                  </a:lnTo>
                  <a:lnTo>
                    <a:pt x="17" y="22"/>
                  </a:lnTo>
                  <a:lnTo>
                    <a:pt x="17" y="24"/>
                  </a:lnTo>
                  <a:lnTo>
                    <a:pt x="17" y="26"/>
                  </a:lnTo>
                  <a:lnTo>
                    <a:pt x="18" y="27"/>
                  </a:lnTo>
                  <a:lnTo>
                    <a:pt x="18" y="29"/>
                  </a:lnTo>
                  <a:lnTo>
                    <a:pt x="18" y="31"/>
                  </a:lnTo>
                  <a:lnTo>
                    <a:pt x="18" y="33"/>
                  </a:lnTo>
                  <a:lnTo>
                    <a:pt x="18" y="34"/>
                  </a:lnTo>
                  <a:lnTo>
                    <a:pt x="18" y="36"/>
                  </a:lnTo>
                  <a:lnTo>
                    <a:pt x="18" y="38"/>
                  </a:lnTo>
                  <a:lnTo>
                    <a:pt x="18" y="40"/>
                  </a:lnTo>
                  <a:lnTo>
                    <a:pt x="18" y="41"/>
                  </a:lnTo>
                  <a:lnTo>
                    <a:pt x="53" y="0"/>
                  </a:lnTo>
                  <a:close/>
                </a:path>
              </a:pathLst>
            </a:custGeom>
            <a:solidFill>
              <a:schemeClr val="bg1"/>
            </a:solidFill>
            <a:ln w="9525">
              <a:solidFill>
                <a:srgbClr val="00CCFF"/>
              </a:solidFill>
              <a:round/>
              <a:headEnd/>
              <a:tailEnd/>
            </a:ln>
          </p:spPr>
          <p:txBody>
            <a:bodyPr/>
            <a:lstStyle/>
            <a:p>
              <a:pPr eaLnBrk="0" hangingPunct="0"/>
              <a:endParaRPr lang="en-US"/>
            </a:p>
          </p:txBody>
        </p:sp>
      </p:grpSp>
      <p:sp>
        <p:nvSpPr>
          <p:cNvPr id="3075" name="Rectangle 4"/>
          <p:cNvSpPr>
            <a:spLocks noChangeArrowheads="1"/>
          </p:cNvSpPr>
          <p:nvPr/>
        </p:nvSpPr>
        <p:spPr bwMode="auto">
          <a:xfrm>
            <a:off x="609335" y="2042726"/>
            <a:ext cx="7960256" cy="2739211"/>
          </a:xfrm>
          <a:prstGeom prst="rect">
            <a:avLst/>
          </a:prstGeom>
          <a:noFill/>
          <a:ln w="9525">
            <a:noFill/>
            <a:miter lim="800000"/>
            <a:headEnd/>
            <a:tailEnd/>
          </a:ln>
        </p:spPr>
        <p:txBody>
          <a:bodyPr wrap="none" anchor="ctr">
            <a:spAutoFit/>
          </a:bodyPr>
          <a:lstStyle/>
          <a:p>
            <a:pPr algn="ctr" eaLnBrk="0" hangingPunct="0"/>
            <a:r>
              <a:rPr lang="en-US" sz="3200" b="1" dirty="0">
                <a:latin typeface="Arial" charset="0"/>
              </a:rPr>
              <a:t>The Logic Design Tool (LDT)</a:t>
            </a:r>
          </a:p>
          <a:p>
            <a:pPr algn="ctr" eaLnBrk="0" hangingPunct="0"/>
            <a:endParaRPr lang="en-US" sz="3200" b="1" dirty="0">
              <a:latin typeface="Arial" charset="0"/>
            </a:endParaRPr>
          </a:p>
          <a:p>
            <a:pPr algn="ctr" eaLnBrk="0" hangingPunct="0"/>
            <a:r>
              <a:rPr lang="en-US" sz="1800" b="1" dirty="0">
                <a:solidFill>
                  <a:srgbClr val="FF0000"/>
                </a:solidFill>
                <a:latin typeface="Arial" charset="0"/>
              </a:rPr>
              <a:t>A Graphical Method for Specifying Combinatorial and Sequential Logic</a:t>
            </a:r>
          </a:p>
          <a:p>
            <a:pPr algn="ctr" eaLnBrk="0" hangingPunct="0"/>
            <a:endParaRPr lang="en-US" sz="1800" b="1" dirty="0">
              <a:latin typeface="Arial" charset="0"/>
            </a:endParaRPr>
          </a:p>
          <a:p>
            <a:pPr algn="ctr" eaLnBrk="0" hangingPunct="0"/>
            <a:endParaRPr lang="en-US" sz="1800" b="1" dirty="0">
              <a:latin typeface="Arial" charset="0"/>
            </a:endParaRPr>
          </a:p>
          <a:p>
            <a:pPr algn="ctr" eaLnBrk="0" hangingPunct="0"/>
            <a:endParaRPr lang="en-US" sz="1800" b="1" dirty="0">
              <a:solidFill>
                <a:srgbClr val="002060"/>
              </a:solidFill>
              <a:latin typeface="Arial" charset="0"/>
            </a:endParaRPr>
          </a:p>
          <a:p>
            <a:pPr algn="ctr" eaLnBrk="0" hangingPunct="0"/>
            <a:r>
              <a:rPr lang="en-US" sz="1800" b="1" dirty="0">
                <a:solidFill>
                  <a:srgbClr val="002060"/>
                </a:solidFill>
                <a:latin typeface="Arial" charset="0"/>
              </a:rPr>
              <a:t>(slide notes can be seen via view&gt;notes page)</a:t>
            </a:r>
          </a:p>
          <a:p>
            <a:pPr algn="ctr" eaLnBrk="0" hangingPunct="0"/>
            <a:r>
              <a:rPr lang="en-US" sz="1800" b="1" dirty="0">
                <a:solidFill>
                  <a:srgbClr val="002060"/>
                </a:solidFill>
                <a:latin typeface="Arial" charset="0"/>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990600" y="1524000"/>
            <a:ext cx="7391400" cy="3785652"/>
          </a:xfrm>
          <a:prstGeom prst="rect">
            <a:avLst/>
          </a:prstGeom>
          <a:noFill/>
          <a:ln w="9525">
            <a:noFill/>
            <a:miter lim="800000"/>
            <a:headEnd/>
            <a:tailEnd/>
          </a:ln>
        </p:spPr>
        <p:txBody>
          <a:bodyPr>
            <a:spAutoFit/>
          </a:bodyPr>
          <a:lstStyle/>
          <a:p>
            <a:pPr eaLnBrk="0" hangingPunct="0"/>
            <a:r>
              <a:rPr lang="en-US" b="1" dirty="0">
                <a:latin typeface="Arial" pitchFamily="34" charset="0"/>
              </a:rPr>
              <a:t>Because LDT finds most, if not all, logic errors, and because logic errors account for a large percentage of medical system errors, LDT can save a large portion of development cost and risk.</a:t>
            </a:r>
          </a:p>
          <a:p>
            <a:pPr eaLnBrk="0" hangingPunct="0"/>
            <a:endParaRPr lang="en-US" b="1" dirty="0">
              <a:latin typeface="Arial" pitchFamily="34" charset="0"/>
            </a:endParaRPr>
          </a:p>
          <a:p>
            <a:pPr eaLnBrk="0" hangingPunct="0"/>
            <a:r>
              <a:rPr lang="en-US" b="1" dirty="0">
                <a:latin typeface="Arial" pitchFamily="34" charset="0"/>
              </a:rPr>
              <a:t>LDT can also save a large portion (&gt;60%) of test and integration costs because it auto generates exhaustive test drivers.  Test itself accounts for at least 40% of complex system development.</a:t>
            </a:r>
          </a:p>
        </p:txBody>
      </p:sp>
      <p:sp>
        <p:nvSpPr>
          <p:cNvPr id="11267" name="Rectangle 1072"/>
          <p:cNvSpPr>
            <a:spLocks noChangeArrowheads="1"/>
          </p:cNvSpPr>
          <p:nvPr/>
        </p:nvSpPr>
        <p:spPr bwMode="ltGray">
          <a:xfrm>
            <a:off x="3370932" y="636588"/>
            <a:ext cx="1726435" cy="307777"/>
          </a:xfrm>
          <a:prstGeom prst="rect">
            <a:avLst/>
          </a:prstGeom>
          <a:noFill/>
          <a:ln w="9525">
            <a:noFill/>
            <a:miter lim="800000"/>
            <a:headEnd/>
            <a:tailEnd/>
          </a:ln>
        </p:spPr>
        <p:txBody>
          <a:bodyPr wrap="none" lIns="0" tIns="0" rIns="0" bIns="0">
            <a:spAutoFit/>
          </a:bodyPr>
          <a:lstStyle/>
          <a:p>
            <a:pPr eaLnBrk="0" hangingPunct="0"/>
            <a:r>
              <a:rPr lang="en-US" sz="2000" b="1" dirty="0">
                <a:solidFill>
                  <a:srgbClr val="000000"/>
                </a:solidFill>
                <a:latin typeface="Arial" charset="0"/>
              </a:rPr>
              <a:t>CONCLUSION</a:t>
            </a:r>
            <a:endParaRPr lang="en-US" sz="1600" b="1" dirty="0">
              <a:solidFill>
                <a:srgbClr val="00B050"/>
              </a:solidFill>
              <a:latin typeface="Arial"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72"/>
          <p:cNvSpPr>
            <a:spLocks noChangeArrowheads="1"/>
          </p:cNvSpPr>
          <p:nvPr/>
        </p:nvSpPr>
        <p:spPr bwMode="auto">
          <a:xfrm>
            <a:off x="3048000" y="2895600"/>
            <a:ext cx="3375025" cy="492125"/>
          </a:xfrm>
          <a:prstGeom prst="rect">
            <a:avLst/>
          </a:prstGeom>
          <a:noFill/>
          <a:ln w="9525">
            <a:noFill/>
            <a:miter lim="800000"/>
            <a:headEnd/>
            <a:tailEnd/>
          </a:ln>
        </p:spPr>
        <p:txBody>
          <a:bodyPr wrap="none" lIns="0" tIns="0" rIns="0" bIns="0">
            <a:spAutoFit/>
          </a:bodyPr>
          <a:lstStyle/>
          <a:p>
            <a:pPr eaLnBrk="0" hangingPunct="0"/>
            <a:r>
              <a:rPr lang="en-US" sz="3200" b="1">
                <a:solidFill>
                  <a:srgbClr val="000000"/>
                </a:solidFill>
              </a:rPr>
              <a:t>BACKUP  SLIDES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7" name="Group 1794"/>
          <p:cNvGrpSpPr>
            <a:grpSpLocks/>
          </p:cNvGrpSpPr>
          <p:nvPr/>
        </p:nvGrpSpPr>
        <p:grpSpPr bwMode="auto">
          <a:xfrm>
            <a:off x="411163" y="381000"/>
            <a:ext cx="8577263" cy="5905500"/>
            <a:chOff x="259" y="240"/>
            <a:chExt cx="5403" cy="3720"/>
          </a:xfrm>
        </p:grpSpPr>
        <p:sp>
          <p:nvSpPr>
            <p:cNvPr id="1028" name="Rectangle 1028"/>
            <p:cNvSpPr>
              <a:spLocks noChangeArrowheads="1"/>
            </p:cNvSpPr>
            <p:nvPr/>
          </p:nvSpPr>
          <p:spPr bwMode="auto">
            <a:xfrm>
              <a:off x="534" y="964"/>
              <a:ext cx="654" cy="279"/>
            </a:xfrm>
            <a:prstGeom prst="rect">
              <a:avLst/>
            </a:prstGeom>
            <a:solidFill>
              <a:srgbClr val="FFFFFF"/>
            </a:solidFill>
            <a:ln w="9525">
              <a:noFill/>
              <a:miter lim="800000"/>
              <a:headEnd/>
              <a:tailEnd/>
            </a:ln>
          </p:spPr>
          <p:txBody>
            <a:bodyPr/>
            <a:lstStyle/>
            <a:p>
              <a:pPr eaLnBrk="0" hangingPunct="0"/>
              <a:endParaRPr lang="en-US"/>
            </a:p>
          </p:txBody>
        </p:sp>
        <p:sp>
          <p:nvSpPr>
            <p:cNvPr id="1029" name="Rectangle 1029"/>
            <p:cNvSpPr>
              <a:spLocks noChangeArrowheads="1"/>
            </p:cNvSpPr>
            <p:nvPr/>
          </p:nvSpPr>
          <p:spPr bwMode="auto">
            <a:xfrm>
              <a:off x="528" y="954"/>
              <a:ext cx="1194" cy="279"/>
            </a:xfrm>
            <a:prstGeom prst="rect">
              <a:avLst/>
            </a:prstGeom>
            <a:noFill/>
            <a:ln w="0">
              <a:solidFill>
                <a:srgbClr val="000000"/>
              </a:solidFill>
              <a:miter lim="800000"/>
              <a:headEnd/>
              <a:tailEnd/>
            </a:ln>
          </p:spPr>
          <p:txBody>
            <a:bodyPr/>
            <a:lstStyle/>
            <a:p>
              <a:pPr eaLnBrk="0" hangingPunct="0"/>
              <a:endParaRPr lang="en-US"/>
            </a:p>
          </p:txBody>
        </p:sp>
        <p:sp>
          <p:nvSpPr>
            <p:cNvPr id="1030" name="Rectangle 1035"/>
            <p:cNvSpPr>
              <a:spLocks noChangeArrowheads="1"/>
            </p:cNvSpPr>
            <p:nvPr/>
          </p:nvSpPr>
          <p:spPr bwMode="auto">
            <a:xfrm>
              <a:off x="553" y="974"/>
              <a:ext cx="64" cy="154"/>
            </a:xfrm>
            <a:prstGeom prst="rect">
              <a:avLst/>
            </a:prstGeom>
            <a:noFill/>
            <a:ln w="9525">
              <a:noFill/>
              <a:miter lim="800000"/>
              <a:headEnd/>
              <a:tailEnd/>
            </a:ln>
          </p:spPr>
          <p:txBody>
            <a:bodyPr wrap="none" lIns="0" tIns="0" rIns="0" bIns="0">
              <a:spAutoFit/>
            </a:bodyPr>
            <a:lstStyle/>
            <a:p>
              <a:pPr eaLnBrk="0" hangingPunct="0"/>
              <a:r>
                <a:rPr lang="en-US" sz="1600" b="1">
                  <a:solidFill>
                    <a:srgbClr val="FF0000"/>
                  </a:solidFill>
                </a:rPr>
                <a:t>0</a:t>
              </a:r>
              <a:endParaRPr lang="en-US" b="1">
                <a:solidFill>
                  <a:srgbClr val="FF0000"/>
                </a:solidFill>
              </a:endParaRPr>
            </a:p>
          </p:txBody>
        </p:sp>
        <p:sp>
          <p:nvSpPr>
            <p:cNvPr id="1031" name="Rectangle 1053"/>
            <p:cNvSpPr>
              <a:spLocks noChangeArrowheads="1"/>
            </p:cNvSpPr>
            <p:nvPr/>
          </p:nvSpPr>
          <p:spPr bwMode="auto">
            <a:xfrm>
              <a:off x="2465" y="964"/>
              <a:ext cx="655" cy="279"/>
            </a:xfrm>
            <a:prstGeom prst="rect">
              <a:avLst/>
            </a:prstGeom>
            <a:solidFill>
              <a:srgbClr val="FFFFFF"/>
            </a:solidFill>
            <a:ln w="9525">
              <a:noFill/>
              <a:miter lim="800000"/>
              <a:headEnd/>
              <a:tailEnd/>
            </a:ln>
          </p:spPr>
          <p:txBody>
            <a:bodyPr/>
            <a:lstStyle/>
            <a:p>
              <a:pPr eaLnBrk="0" hangingPunct="0"/>
              <a:endParaRPr lang="en-US"/>
            </a:p>
          </p:txBody>
        </p:sp>
        <p:sp>
          <p:nvSpPr>
            <p:cNvPr id="1032" name="Rectangle 1054"/>
            <p:cNvSpPr>
              <a:spLocks noChangeArrowheads="1"/>
            </p:cNvSpPr>
            <p:nvPr/>
          </p:nvSpPr>
          <p:spPr bwMode="auto">
            <a:xfrm>
              <a:off x="2465" y="964"/>
              <a:ext cx="1039" cy="279"/>
            </a:xfrm>
            <a:prstGeom prst="rect">
              <a:avLst/>
            </a:prstGeom>
            <a:noFill/>
            <a:ln w="0">
              <a:solidFill>
                <a:srgbClr val="000000"/>
              </a:solidFill>
              <a:miter lim="800000"/>
              <a:headEnd/>
              <a:tailEnd/>
            </a:ln>
          </p:spPr>
          <p:txBody>
            <a:bodyPr/>
            <a:lstStyle/>
            <a:p>
              <a:pPr eaLnBrk="0" hangingPunct="0"/>
              <a:endParaRPr lang="en-US"/>
            </a:p>
          </p:txBody>
        </p:sp>
        <p:sp>
          <p:nvSpPr>
            <p:cNvPr id="1033" name="Rectangle 1055"/>
            <p:cNvSpPr>
              <a:spLocks noChangeArrowheads="1"/>
            </p:cNvSpPr>
            <p:nvPr/>
          </p:nvSpPr>
          <p:spPr bwMode="auto">
            <a:xfrm>
              <a:off x="2604" y="1045"/>
              <a:ext cx="787" cy="154"/>
            </a:xfrm>
            <a:prstGeom prst="rect">
              <a:avLst/>
            </a:prstGeom>
            <a:noFill/>
            <a:ln w="9525">
              <a:noFill/>
              <a:miter lim="800000"/>
              <a:headEnd/>
              <a:tailEnd/>
            </a:ln>
          </p:spPr>
          <p:txBody>
            <a:bodyPr wrap="none" lIns="0" tIns="0" rIns="0" bIns="0">
              <a:spAutoFit/>
            </a:bodyPr>
            <a:lstStyle/>
            <a:p>
              <a:pPr eaLnBrk="0" hangingPunct="0"/>
              <a:r>
                <a:rPr lang="en-US" sz="1600" b="1">
                  <a:solidFill>
                    <a:srgbClr val="FF0000"/>
                  </a:solidFill>
                </a:rPr>
                <a:t>DISPLAY_XS</a:t>
              </a:r>
              <a:endParaRPr lang="en-US" b="1">
                <a:solidFill>
                  <a:srgbClr val="FF0000"/>
                </a:solidFill>
              </a:endParaRPr>
            </a:p>
          </p:txBody>
        </p:sp>
        <p:sp>
          <p:nvSpPr>
            <p:cNvPr id="1034" name="Rectangle 1058"/>
            <p:cNvSpPr>
              <a:spLocks noChangeArrowheads="1"/>
            </p:cNvSpPr>
            <p:nvPr/>
          </p:nvSpPr>
          <p:spPr bwMode="auto">
            <a:xfrm>
              <a:off x="2485" y="974"/>
              <a:ext cx="64" cy="154"/>
            </a:xfrm>
            <a:prstGeom prst="rect">
              <a:avLst/>
            </a:prstGeom>
            <a:noFill/>
            <a:ln w="9525">
              <a:noFill/>
              <a:miter lim="800000"/>
              <a:headEnd/>
              <a:tailEnd/>
            </a:ln>
          </p:spPr>
          <p:txBody>
            <a:bodyPr wrap="none" lIns="0" tIns="0" rIns="0" bIns="0">
              <a:spAutoFit/>
            </a:bodyPr>
            <a:lstStyle/>
            <a:p>
              <a:pPr eaLnBrk="0" hangingPunct="0"/>
              <a:r>
                <a:rPr lang="en-US" sz="1600" b="1">
                  <a:solidFill>
                    <a:srgbClr val="FF0000"/>
                  </a:solidFill>
                </a:rPr>
                <a:t>1</a:t>
              </a:r>
              <a:endParaRPr lang="en-US" b="1">
                <a:solidFill>
                  <a:srgbClr val="FF0000"/>
                </a:solidFill>
              </a:endParaRPr>
            </a:p>
          </p:txBody>
        </p:sp>
        <p:sp>
          <p:nvSpPr>
            <p:cNvPr id="1035" name="Line 1059"/>
            <p:cNvSpPr>
              <a:spLocks noChangeShapeType="1"/>
            </p:cNvSpPr>
            <p:nvPr/>
          </p:nvSpPr>
          <p:spPr bwMode="auto">
            <a:xfrm flipV="1">
              <a:off x="1728" y="1050"/>
              <a:ext cx="720" cy="0"/>
            </a:xfrm>
            <a:prstGeom prst="line">
              <a:avLst/>
            </a:prstGeom>
            <a:noFill/>
            <a:ln w="0">
              <a:solidFill>
                <a:srgbClr val="0000FF"/>
              </a:solidFill>
              <a:round/>
              <a:headEnd/>
              <a:tailEnd/>
            </a:ln>
          </p:spPr>
          <p:txBody>
            <a:bodyPr/>
            <a:lstStyle/>
            <a:p>
              <a:endParaRPr lang="en-US"/>
            </a:p>
          </p:txBody>
        </p:sp>
        <p:sp>
          <p:nvSpPr>
            <p:cNvPr id="1036" name="Freeform 1060"/>
            <p:cNvSpPr>
              <a:spLocks/>
            </p:cNvSpPr>
            <p:nvPr/>
          </p:nvSpPr>
          <p:spPr bwMode="auto">
            <a:xfrm>
              <a:off x="2414" y="1018"/>
              <a:ext cx="57" cy="50"/>
            </a:xfrm>
            <a:custGeom>
              <a:avLst/>
              <a:gdLst>
                <a:gd name="T0" fmla="*/ 57 w 57"/>
                <a:gd name="T1" fmla="*/ 25 h 50"/>
                <a:gd name="T2" fmla="*/ 0 w 57"/>
                <a:gd name="T3" fmla="*/ 0 h 50"/>
                <a:gd name="T4" fmla="*/ 1 w 57"/>
                <a:gd name="T5" fmla="*/ 2 h 50"/>
                <a:gd name="T6" fmla="*/ 1 w 57"/>
                <a:gd name="T7" fmla="*/ 4 h 50"/>
                <a:gd name="T8" fmla="*/ 1 w 57"/>
                <a:gd name="T9" fmla="*/ 6 h 50"/>
                <a:gd name="T10" fmla="*/ 3 w 57"/>
                <a:gd name="T11" fmla="*/ 8 h 50"/>
                <a:gd name="T12" fmla="*/ 3 w 57"/>
                <a:gd name="T13" fmla="*/ 10 h 50"/>
                <a:gd name="T14" fmla="*/ 5 w 57"/>
                <a:gd name="T15" fmla="*/ 12 h 50"/>
                <a:gd name="T16" fmla="*/ 5 w 57"/>
                <a:gd name="T17" fmla="*/ 14 h 50"/>
                <a:gd name="T18" fmla="*/ 5 w 57"/>
                <a:gd name="T19" fmla="*/ 15 h 50"/>
                <a:gd name="T20" fmla="*/ 5 w 57"/>
                <a:gd name="T21" fmla="*/ 17 h 50"/>
                <a:gd name="T22" fmla="*/ 5 w 57"/>
                <a:gd name="T23" fmla="*/ 19 h 50"/>
                <a:gd name="T24" fmla="*/ 5 w 57"/>
                <a:gd name="T25" fmla="*/ 21 h 50"/>
                <a:gd name="T26" fmla="*/ 7 w 57"/>
                <a:gd name="T27" fmla="*/ 23 h 50"/>
                <a:gd name="T28" fmla="*/ 7 w 57"/>
                <a:gd name="T29" fmla="*/ 25 h 50"/>
                <a:gd name="T30" fmla="*/ 7 w 57"/>
                <a:gd name="T31" fmla="*/ 27 h 50"/>
                <a:gd name="T32" fmla="*/ 5 w 57"/>
                <a:gd name="T33" fmla="*/ 29 h 50"/>
                <a:gd name="T34" fmla="*/ 5 w 57"/>
                <a:gd name="T35" fmla="*/ 31 h 50"/>
                <a:gd name="T36" fmla="*/ 5 w 57"/>
                <a:gd name="T37" fmla="*/ 33 h 50"/>
                <a:gd name="T38" fmla="*/ 5 w 57"/>
                <a:gd name="T39" fmla="*/ 35 h 50"/>
                <a:gd name="T40" fmla="*/ 5 w 57"/>
                <a:gd name="T41" fmla="*/ 37 h 50"/>
                <a:gd name="T42" fmla="*/ 5 w 57"/>
                <a:gd name="T43" fmla="*/ 38 h 50"/>
                <a:gd name="T44" fmla="*/ 3 w 57"/>
                <a:gd name="T45" fmla="*/ 40 h 50"/>
                <a:gd name="T46" fmla="*/ 3 w 57"/>
                <a:gd name="T47" fmla="*/ 42 h 50"/>
                <a:gd name="T48" fmla="*/ 1 w 57"/>
                <a:gd name="T49" fmla="*/ 44 h 50"/>
                <a:gd name="T50" fmla="*/ 1 w 57"/>
                <a:gd name="T51" fmla="*/ 46 h 50"/>
                <a:gd name="T52" fmla="*/ 1 w 57"/>
                <a:gd name="T53" fmla="*/ 48 h 50"/>
                <a:gd name="T54" fmla="*/ 0 w 57"/>
                <a:gd name="T55" fmla="*/ 50 h 50"/>
                <a:gd name="T56" fmla="*/ 57 w 57"/>
                <a:gd name="T57" fmla="*/ 25 h 5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7"/>
                <a:gd name="T88" fmla="*/ 0 h 50"/>
                <a:gd name="T89" fmla="*/ 57 w 57"/>
                <a:gd name="T90" fmla="*/ 50 h 5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7" h="50">
                  <a:moveTo>
                    <a:pt x="57" y="25"/>
                  </a:moveTo>
                  <a:lnTo>
                    <a:pt x="0" y="0"/>
                  </a:lnTo>
                  <a:lnTo>
                    <a:pt x="1" y="2"/>
                  </a:lnTo>
                  <a:lnTo>
                    <a:pt x="1" y="4"/>
                  </a:lnTo>
                  <a:lnTo>
                    <a:pt x="1" y="6"/>
                  </a:lnTo>
                  <a:lnTo>
                    <a:pt x="3" y="8"/>
                  </a:lnTo>
                  <a:lnTo>
                    <a:pt x="3" y="10"/>
                  </a:lnTo>
                  <a:lnTo>
                    <a:pt x="5" y="12"/>
                  </a:lnTo>
                  <a:lnTo>
                    <a:pt x="5" y="14"/>
                  </a:lnTo>
                  <a:lnTo>
                    <a:pt x="5" y="15"/>
                  </a:lnTo>
                  <a:lnTo>
                    <a:pt x="5" y="17"/>
                  </a:lnTo>
                  <a:lnTo>
                    <a:pt x="5" y="19"/>
                  </a:lnTo>
                  <a:lnTo>
                    <a:pt x="5" y="21"/>
                  </a:lnTo>
                  <a:lnTo>
                    <a:pt x="7" y="23"/>
                  </a:lnTo>
                  <a:lnTo>
                    <a:pt x="7" y="25"/>
                  </a:lnTo>
                  <a:lnTo>
                    <a:pt x="7" y="27"/>
                  </a:lnTo>
                  <a:lnTo>
                    <a:pt x="5" y="29"/>
                  </a:lnTo>
                  <a:lnTo>
                    <a:pt x="5" y="31"/>
                  </a:lnTo>
                  <a:lnTo>
                    <a:pt x="5" y="33"/>
                  </a:lnTo>
                  <a:lnTo>
                    <a:pt x="5" y="35"/>
                  </a:lnTo>
                  <a:lnTo>
                    <a:pt x="5" y="37"/>
                  </a:lnTo>
                  <a:lnTo>
                    <a:pt x="5" y="38"/>
                  </a:lnTo>
                  <a:lnTo>
                    <a:pt x="3" y="40"/>
                  </a:lnTo>
                  <a:lnTo>
                    <a:pt x="3" y="42"/>
                  </a:lnTo>
                  <a:lnTo>
                    <a:pt x="1" y="44"/>
                  </a:lnTo>
                  <a:lnTo>
                    <a:pt x="1" y="46"/>
                  </a:lnTo>
                  <a:lnTo>
                    <a:pt x="1" y="48"/>
                  </a:lnTo>
                  <a:lnTo>
                    <a:pt x="0" y="50"/>
                  </a:lnTo>
                  <a:lnTo>
                    <a:pt x="57" y="25"/>
                  </a:lnTo>
                  <a:close/>
                </a:path>
              </a:pathLst>
            </a:custGeom>
            <a:solidFill>
              <a:srgbClr val="0000FF"/>
            </a:solidFill>
            <a:ln w="9525">
              <a:noFill/>
              <a:round/>
              <a:headEnd/>
              <a:tailEnd/>
            </a:ln>
          </p:spPr>
          <p:txBody>
            <a:bodyPr/>
            <a:lstStyle/>
            <a:p>
              <a:pPr eaLnBrk="0" hangingPunct="0"/>
              <a:endParaRPr lang="en-US"/>
            </a:p>
          </p:txBody>
        </p:sp>
        <p:sp>
          <p:nvSpPr>
            <p:cNvPr id="1037" name="Freeform 1063"/>
            <p:cNvSpPr>
              <a:spLocks/>
            </p:cNvSpPr>
            <p:nvPr/>
          </p:nvSpPr>
          <p:spPr bwMode="auto">
            <a:xfrm>
              <a:off x="701" y="639"/>
              <a:ext cx="299" cy="305"/>
            </a:xfrm>
            <a:custGeom>
              <a:avLst/>
              <a:gdLst>
                <a:gd name="T0" fmla="*/ 299 w 299"/>
                <a:gd name="T1" fmla="*/ 305 h 305"/>
                <a:gd name="T2" fmla="*/ 299 w 299"/>
                <a:gd name="T3" fmla="*/ 271 h 305"/>
                <a:gd name="T4" fmla="*/ 297 w 299"/>
                <a:gd name="T5" fmla="*/ 238 h 305"/>
                <a:gd name="T6" fmla="*/ 294 w 299"/>
                <a:gd name="T7" fmla="*/ 210 h 305"/>
                <a:gd name="T8" fmla="*/ 288 w 299"/>
                <a:gd name="T9" fmla="*/ 181 h 305"/>
                <a:gd name="T10" fmla="*/ 282 w 299"/>
                <a:gd name="T11" fmla="*/ 154 h 305"/>
                <a:gd name="T12" fmla="*/ 274 w 299"/>
                <a:gd name="T13" fmla="*/ 129 h 305"/>
                <a:gd name="T14" fmla="*/ 267 w 299"/>
                <a:gd name="T15" fmla="*/ 106 h 305"/>
                <a:gd name="T16" fmla="*/ 257 w 299"/>
                <a:gd name="T17" fmla="*/ 87 h 305"/>
                <a:gd name="T18" fmla="*/ 247 w 299"/>
                <a:gd name="T19" fmla="*/ 68 h 305"/>
                <a:gd name="T20" fmla="*/ 236 w 299"/>
                <a:gd name="T21" fmla="*/ 52 h 305"/>
                <a:gd name="T22" fmla="*/ 224 w 299"/>
                <a:gd name="T23" fmla="*/ 39 h 305"/>
                <a:gd name="T24" fmla="*/ 213 w 299"/>
                <a:gd name="T25" fmla="*/ 25 h 305"/>
                <a:gd name="T26" fmla="*/ 200 w 299"/>
                <a:gd name="T27" fmla="*/ 16 h 305"/>
                <a:gd name="T28" fmla="*/ 186 w 299"/>
                <a:gd name="T29" fmla="*/ 8 h 305"/>
                <a:gd name="T30" fmla="*/ 173 w 299"/>
                <a:gd name="T31" fmla="*/ 4 h 305"/>
                <a:gd name="T32" fmla="*/ 159 w 299"/>
                <a:gd name="T33" fmla="*/ 0 h 305"/>
                <a:gd name="T34" fmla="*/ 146 w 299"/>
                <a:gd name="T35" fmla="*/ 0 h 305"/>
                <a:gd name="T36" fmla="*/ 132 w 299"/>
                <a:gd name="T37" fmla="*/ 2 h 305"/>
                <a:gd name="T38" fmla="*/ 119 w 299"/>
                <a:gd name="T39" fmla="*/ 6 h 305"/>
                <a:gd name="T40" fmla="*/ 105 w 299"/>
                <a:gd name="T41" fmla="*/ 12 h 305"/>
                <a:gd name="T42" fmla="*/ 94 w 299"/>
                <a:gd name="T43" fmla="*/ 22 h 305"/>
                <a:gd name="T44" fmla="*/ 81 w 299"/>
                <a:gd name="T45" fmla="*/ 33 h 305"/>
                <a:gd name="T46" fmla="*/ 69 w 299"/>
                <a:gd name="T47" fmla="*/ 46 h 305"/>
                <a:gd name="T48" fmla="*/ 58 w 299"/>
                <a:gd name="T49" fmla="*/ 64 h 305"/>
                <a:gd name="T50" fmla="*/ 48 w 299"/>
                <a:gd name="T51" fmla="*/ 81 h 305"/>
                <a:gd name="T52" fmla="*/ 36 w 299"/>
                <a:gd name="T53" fmla="*/ 102 h 305"/>
                <a:gd name="T54" fmla="*/ 29 w 299"/>
                <a:gd name="T55" fmla="*/ 127 h 305"/>
                <a:gd name="T56" fmla="*/ 21 w 299"/>
                <a:gd name="T57" fmla="*/ 154 h 305"/>
                <a:gd name="T58" fmla="*/ 13 w 299"/>
                <a:gd name="T59" fmla="*/ 183 h 305"/>
                <a:gd name="T60" fmla="*/ 8 w 299"/>
                <a:gd name="T61" fmla="*/ 213 h 305"/>
                <a:gd name="T62" fmla="*/ 4 w 299"/>
                <a:gd name="T63" fmla="*/ 248 h 305"/>
                <a:gd name="T64" fmla="*/ 0 w 299"/>
                <a:gd name="T65" fmla="*/ 286 h 30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9"/>
                <a:gd name="T100" fmla="*/ 0 h 305"/>
                <a:gd name="T101" fmla="*/ 299 w 299"/>
                <a:gd name="T102" fmla="*/ 305 h 30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9" h="305">
                  <a:moveTo>
                    <a:pt x="299" y="305"/>
                  </a:moveTo>
                  <a:lnTo>
                    <a:pt x="299" y="271"/>
                  </a:lnTo>
                  <a:lnTo>
                    <a:pt x="297" y="238"/>
                  </a:lnTo>
                  <a:lnTo>
                    <a:pt x="294" y="210"/>
                  </a:lnTo>
                  <a:lnTo>
                    <a:pt x="288" y="181"/>
                  </a:lnTo>
                  <a:lnTo>
                    <a:pt x="282" y="154"/>
                  </a:lnTo>
                  <a:lnTo>
                    <a:pt x="274" y="129"/>
                  </a:lnTo>
                  <a:lnTo>
                    <a:pt x="267" y="106"/>
                  </a:lnTo>
                  <a:lnTo>
                    <a:pt x="257" y="87"/>
                  </a:lnTo>
                  <a:lnTo>
                    <a:pt x="247" y="68"/>
                  </a:lnTo>
                  <a:lnTo>
                    <a:pt x="236" y="52"/>
                  </a:lnTo>
                  <a:lnTo>
                    <a:pt x="224" y="39"/>
                  </a:lnTo>
                  <a:lnTo>
                    <a:pt x="213" y="25"/>
                  </a:lnTo>
                  <a:lnTo>
                    <a:pt x="200" y="16"/>
                  </a:lnTo>
                  <a:lnTo>
                    <a:pt x="186" y="8"/>
                  </a:lnTo>
                  <a:lnTo>
                    <a:pt x="173" y="4"/>
                  </a:lnTo>
                  <a:lnTo>
                    <a:pt x="159" y="0"/>
                  </a:lnTo>
                  <a:lnTo>
                    <a:pt x="146" y="0"/>
                  </a:lnTo>
                  <a:lnTo>
                    <a:pt x="132" y="2"/>
                  </a:lnTo>
                  <a:lnTo>
                    <a:pt x="119" y="6"/>
                  </a:lnTo>
                  <a:lnTo>
                    <a:pt x="105" y="12"/>
                  </a:lnTo>
                  <a:lnTo>
                    <a:pt x="94" y="22"/>
                  </a:lnTo>
                  <a:lnTo>
                    <a:pt x="81" y="33"/>
                  </a:lnTo>
                  <a:lnTo>
                    <a:pt x="69" y="46"/>
                  </a:lnTo>
                  <a:lnTo>
                    <a:pt x="58" y="64"/>
                  </a:lnTo>
                  <a:lnTo>
                    <a:pt x="48" y="81"/>
                  </a:lnTo>
                  <a:lnTo>
                    <a:pt x="36" y="102"/>
                  </a:lnTo>
                  <a:lnTo>
                    <a:pt x="29" y="127"/>
                  </a:lnTo>
                  <a:lnTo>
                    <a:pt x="21" y="154"/>
                  </a:lnTo>
                  <a:lnTo>
                    <a:pt x="13" y="183"/>
                  </a:lnTo>
                  <a:lnTo>
                    <a:pt x="8" y="213"/>
                  </a:lnTo>
                  <a:lnTo>
                    <a:pt x="4" y="248"/>
                  </a:lnTo>
                  <a:lnTo>
                    <a:pt x="0" y="286"/>
                  </a:lnTo>
                </a:path>
              </a:pathLst>
            </a:custGeom>
            <a:noFill/>
            <a:ln w="0">
              <a:solidFill>
                <a:srgbClr val="0000FF"/>
              </a:solidFill>
              <a:round/>
              <a:headEnd/>
              <a:tailEnd/>
            </a:ln>
          </p:spPr>
          <p:txBody>
            <a:bodyPr/>
            <a:lstStyle/>
            <a:p>
              <a:pPr eaLnBrk="0" hangingPunct="0"/>
              <a:endParaRPr lang="en-US"/>
            </a:p>
          </p:txBody>
        </p:sp>
        <p:sp>
          <p:nvSpPr>
            <p:cNvPr id="1038" name="Freeform 1064"/>
            <p:cNvSpPr>
              <a:spLocks/>
            </p:cNvSpPr>
            <p:nvPr/>
          </p:nvSpPr>
          <p:spPr bwMode="auto">
            <a:xfrm>
              <a:off x="680" y="910"/>
              <a:ext cx="48" cy="57"/>
            </a:xfrm>
            <a:custGeom>
              <a:avLst/>
              <a:gdLst>
                <a:gd name="T0" fmla="*/ 19 w 48"/>
                <a:gd name="T1" fmla="*/ 57 h 57"/>
                <a:gd name="T2" fmla="*/ 48 w 48"/>
                <a:gd name="T3" fmla="*/ 3 h 57"/>
                <a:gd name="T4" fmla="*/ 46 w 48"/>
                <a:gd name="T5" fmla="*/ 3 h 57"/>
                <a:gd name="T6" fmla="*/ 44 w 48"/>
                <a:gd name="T7" fmla="*/ 3 h 57"/>
                <a:gd name="T8" fmla="*/ 42 w 48"/>
                <a:gd name="T9" fmla="*/ 5 h 57"/>
                <a:gd name="T10" fmla="*/ 40 w 48"/>
                <a:gd name="T11" fmla="*/ 5 h 57"/>
                <a:gd name="T12" fmla="*/ 38 w 48"/>
                <a:gd name="T13" fmla="*/ 5 h 57"/>
                <a:gd name="T14" fmla="*/ 36 w 48"/>
                <a:gd name="T15" fmla="*/ 7 h 57"/>
                <a:gd name="T16" fmla="*/ 34 w 48"/>
                <a:gd name="T17" fmla="*/ 7 h 57"/>
                <a:gd name="T18" fmla="*/ 32 w 48"/>
                <a:gd name="T19" fmla="*/ 7 h 57"/>
                <a:gd name="T20" fmla="*/ 31 w 48"/>
                <a:gd name="T21" fmla="*/ 7 h 57"/>
                <a:gd name="T22" fmla="*/ 29 w 48"/>
                <a:gd name="T23" fmla="*/ 7 h 57"/>
                <a:gd name="T24" fmla="*/ 27 w 48"/>
                <a:gd name="T25" fmla="*/ 7 h 57"/>
                <a:gd name="T26" fmla="*/ 25 w 48"/>
                <a:gd name="T27" fmla="*/ 7 h 57"/>
                <a:gd name="T28" fmla="*/ 23 w 48"/>
                <a:gd name="T29" fmla="*/ 7 h 57"/>
                <a:gd name="T30" fmla="*/ 21 w 48"/>
                <a:gd name="T31" fmla="*/ 7 h 57"/>
                <a:gd name="T32" fmla="*/ 19 w 48"/>
                <a:gd name="T33" fmla="*/ 7 h 57"/>
                <a:gd name="T34" fmla="*/ 17 w 48"/>
                <a:gd name="T35" fmla="*/ 7 h 57"/>
                <a:gd name="T36" fmla="*/ 15 w 48"/>
                <a:gd name="T37" fmla="*/ 7 h 57"/>
                <a:gd name="T38" fmla="*/ 13 w 48"/>
                <a:gd name="T39" fmla="*/ 5 h 57"/>
                <a:gd name="T40" fmla="*/ 11 w 48"/>
                <a:gd name="T41" fmla="*/ 5 h 57"/>
                <a:gd name="T42" fmla="*/ 9 w 48"/>
                <a:gd name="T43" fmla="*/ 5 h 57"/>
                <a:gd name="T44" fmla="*/ 8 w 48"/>
                <a:gd name="T45" fmla="*/ 3 h 57"/>
                <a:gd name="T46" fmla="*/ 6 w 48"/>
                <a:gd name="T47" fmla="*/ 3 h 57"/>
                <a:gd name="T48" fmla="*/ 4 w 48"/>
                <a:gd name="T49" fmla="*/ 2 h 57"/>
                <a:gd name="T50" fmla="*/ 2 w 48"/>
                <a:gd name="T51" fmla="*/ 2 h 57"/>
                <a:gd name="T52" fmla="*/ 0 w 48"/>
                <a:gd name="T53" fmla="*/ 2 h 57"/>
                <a:gd name="T54" fmla="*/ 0 w 48"/>
                <a:gd name="T55" fmla="*/ 0 h 57"/>
                <a:gd name="T56" fmla="*/ 19 w 48"/>
                <a:gd name="T57" fmla="*/ 57 h 5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48"/>
                <a:gd name="T88" fmla="*/ 0 h 57"/>
                <a:gd name="T89" fmla="*/ 48 w 48"/>
                <a:gd name="T90" fmla="*/ 57 h 5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48" h="57">
                  <a:moveTo>
                    <a:pt x="19" y="57"/>
                  </a:moveTo>
                  <a:lnTo>
                    <a:pt x="48" y="3"/>
                  </a:lnTo>
                  <a:lnTo>
                    <a:pt x="46" y="3"/>
                  </a:lnTo>
                  <a:lnTo>
                    <a:pt x="44" y="3"/>
                  </a:lnTo>
                  <a:lnTo>
                    <a:pt x="42" y="5"/>
                  </a:lnTo>
                  <a:lnTo>
                    <a:pt x="40" y="5"/>
                  </a:lnTo>
                  <a:lnTo>
                    <a:pt x="38" y="5"/>
                  </a:lnTo>
                  <a:lnTo>
                    <a:pt x="36" y="7"/>
                  </a:lnTo>
                  <a:lnTo>
                    <a:pt x="34" y="7"/>
                  </a:lnTo>
                  <a:lnTo>
                    <a:pt x="32" y="7"/>
                  </a:lnTo>
                  <a:lnTo>
                    <a:pt x="31" y="7"/>
                  </a:lnTo>
                  <a:lnTo>
                    <a:pt x="29" y="7"/>
                  </a:lnTo>
                  <a:lnTo>
                    <a:pt x="27" y="7"/>
                  </a:lnTo>
                  <a:lnTo>
                    <a:pt x="25" y="7"/>
                  </a:lnTo>
                  <a:lnTo>
                    <a:pt x="23" y="7"/>
                  </a:lnTo>
                  <a:lnTo>
                    <a:pt x="21" y="7"/>
                  </a:lnTo>
                  <a:lnTo>
                    <a:pt x="19" y="7"/>
                  </a:lnTo>
                  <a:lnTo>
                    <a:pt x="17" y="7"/>
                  </a:lnTo>
                  <a:lnTo>
                    <a:pt x="15" y="7"/>
                  </a:lnTo>
                  <a:lnTo>
                    <a:pt x="13" y="5"/>
                  </a:lnTo>
                  <a:lnTo>
                    <a:pt x="11" y="5"/>
                  </a:lnTo>
                  <a:lnTo>
                    <a:pt x="9" y="5"/>
                  </a:lnTo>
                  <a:lnTo>
                    <a:pt x="8" y="3"/>
                  </a:lnTo>
                  <a:lnTo>
                    <a:pt x="6" y="3"/>
                  </a:lnTo>
                  <a:lnTo>
                    <a:pt x="4" y="2"/>
                  </a:lnTo>
                  <a:lnTo>
                    <a:pt x="2" y="2"/>
                  </a:lnTo>
                  <a:lnTo>
                    <a:pt x="0" y="2"/>
                  </a:lnTo>
                  <a:lnTo>
                    <a:pt x="0" y="0"/>
                  </a:lnTo>
                  <a:lnTo>
                    <a:pt x="19" y="57"/>
                  </a:lnTo>
                  <a:close/>
                </a:path>
              </a:pathLst>
            </a:custGeom>
            <a:solidFill>
              <a:srgbClr val="0000FF"/>
            </a:solidFill>
            <a:ln w="9525">
              <a:solidFill>
                <a:srgbClr val="0000FF"/>
              </a:solidFill>
              <a:round/>
              <a:headEnd/>
              <a:tailEnd/>
            </a:ln>
          </p:spPr>
          <p:txBody>
            <a:bodyPr/>
            <a:lstStyle/>
            <a:p>
              <a:pPr eaLnBrk="0" hangingPunct="0"/>
              <a:endParaRPr lang="en-US"/>
            </a:p>
          </p:txBody>
        </p:sp>
        <p:sp>
          <p:nvSpPr>
            <p:cNvPr id="1039" name="Freeform 1065"/>
            <p:cNvSpPr>
              <a:spLocks/>
            </p:cNvSpPr>
            <p:nvPr/>
          </p:nvSpPr>
          <p:spPr bwMode="auto">
            <a:xfrm>
              <a:off x="2657" y="655"/>
              <a:ext cx="298" cy="306"/>
            </a:xfrm>
            <a:custGeom>
              <a:avLst/>
              <a:gdLst>
                <a:gd name="T0" fmla="*/ 298 w 298"/>
                <a:gd name="T1" fmla="*/ 306 h 306"/>
                <a:gd name="T2" fmla="*/ 298 w 298"/>
                <a:gd name="T3" fmla="*/ 271 h 306"/>
                <a:gd name="T4" fmla="*/ 296 w 298"/>
                <a:gd name="T5" fmla="*/ 238 h 306"/>
                <a:gd name="T6" fmla="*/ 292 w 298"/>
                <a:gd name="T7" fmla="*/ 208 h 306"/>
                <a:gd name="T8" fmla="*/ 286 w 298"/>
                <a:gd name="T9" fmla="*/ 179 h 306"/>
                <a:gd name="T10" fmla="*/ 280 w 298"/>
                <a:gd name="T11" fmla="*/ 154 h 306"/>
                <a:gd name="T12" fmla="*/ 273 w 298"/>
                <a:gd name="T13" fmla="*/ 129 h 306"/>
                <a:gd name="T14" fmla="*/ 265 w 298"/>
                <a:gd name="T15" fmla="*/ 106 h 306"/>
                <a:gd name="T16" fmla="*/ 255 w 298"/>
                <a:gd name="T17" fmla="*/ 85 h 306"/>
                <a:gd name="T18" fmla="*/ 246 w 298"/>
                <a:gd name="T19" fmla="*/ 68 h 306"/>
                <a:gd name="T20" fmla="*/ 234 w 298"/>
                <a:gd name="T21" fmla="*/ 50 h 306"/>
                <a:gd name="T22" fmla="*/ 223 w 298"/>
                <a:gd name="T23" fmla="*/ 37 h 306"/>
                <a:gd name="T24" fmla="*/ 211 w 298"/>
                <a:gd name="T25" fmla="*/ 25 h 306"/>
                <a:gd name="T26" fmla="*/ 198 w 298"/>
                <a:gd name="T27" fmla="*/ 16 h 306"/>
                <a:gd name="T28" fmla="*/ 184 w 298"/>
                <a:gd name="T29" fmla="*/ 8 h 306"/>
                <a:gd name="T30" fmla="*/ 171 w 298"/>
                <a:gd name="T31" fmla="*/ 2 h 306"/>
                <a:gd name="T32" fmla="*/ 158 w 298"/>
                <a:gd name="T33" fmla="*/ 0 h 306"/>
                <a:gd name="T34" fmla="*/ 144 w 298"/>
                <a:gd name="T35" fmla="*/ 0 h 306"/>
                <a:gd name="T36" fmla="*/ 131 w 298"/>
                <a:gd name="T37" fmla="*/ 0 h 306"/>
                <a:gd name="T38" fmla="*/ 117 w 298"/>
                <a:gd name="T39" fmla="*/ 6 h 306"/>
                <a:gd name="T40" fmla="*/ 106 w 298"/>
                <a:gd name="T41" fmla="*/ 12 h 306"/>
                <a:gd name="T42" fmla="*/ 92 w 298"/>
                <a:gd name="T43" fmla="*/ 22 h 306"/>
                <a:gd name="T44" fmla="*/ 79 w 298"/>
                <a:gd name="T45" fmla="*/ 31 h 306"/>
                <a:gd name="T46" fmla="*/ 67 w 298"/>
                <a:gd name="T47" fmla="*/ 47 h 306"/>
                <a:gd name="T48" fmla="*/ 56 w 298"/>
                <a:gd name="T49" fmla="*/ 62 h 306"/>
                <a:gd name="T50" fmla="*/ 46 w 298"/>
                <a:gd name="T51" fmla="*/ 81 h 306"/>
                <a:gd name="T52" fmla="*/ 37 w 298"/>
                <a:gd name="T53" fmla="*/ 102 h 306"/>
                <a:gd name="T54" fmla="*/ 27 w 298"/>
                <a:gd name="T55" fmla="*/ 125 h 306"/>
                <a:gd name="T56" fmla="*/ 19 w 298"/>
                <a:gd name="T57" fmla="*/ 152 h 306"/>
                <a:gd name="T58" fmla="*/ 12 w 298"/>
                <a:gd name="T59" fmla="*/ 181 h 306"/>
                <a:gd name="T60" fmla="*/ 6 w 298"/>
                <a:gd name="T61" fmla="*/ 213 h 306"/>
                <a:gd name="T62" fmla="*/ 2 w 298"/>
                <a:gd name="T63" fmla="*/ 248 h 306"/>
                <a:gd name="T64" fmla="*/ 0 w 298"/>
                <a:gd name="T65" fmla="*/ 284 h 30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8"/>
                <a:gd name="T100" fmla="*/ 0 h 306"/>
                <a:gd name="T101" fmla="*/ 298 w 298"/>
                <a:gd name="T102" fmla="*/ 306 h 30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8" h="306">
                  <a:moveTo>
                    <a:pt x="298" y="306"/>
                  </a:moveTo>
                  <a:lnTo>
                    <a:pt x="298" y="271"/>
                  </a:lnTo>
                  <a:lnTo>
                    <a:pt x="296" y="238"/>
                  </a:lnTo>
                  <a:lnTo>
                    <a:pt x="292" y="208"/>
                  </a:lnTo>
                  <a:lnTo>
                    <a:pt x="286" y="179"/>
                  </a:lnTo>
                  <a:lnTo>
                    <a:pt x="280" y="154"/>
                  </a:lnTo>
                  <a:lnTo>
                    <a:pt x="273" y="129"/>
                  </a:lnTo>
                  <a:lnTo>
                    <a:pt x="265" y="106"/>
                  </a:lnTo>
                  <a:lnTo>
                    <a:pt x="255" y="85"/>
                  </a:lnTo>
                  <a:lnTo>
                    <a:pt x="246" y="68"/>
                  </a:lnTo>
                  <a:lnTo>
                    <a:pt x="234" y="50"/>
                  </a:lnTo>
                  <a:lnTo>
                    <a:pt x="223" y="37"/>
                  </a:lnTo>
                  <a:lnTo>
                    <a:pt x="211" y="25"/>
                  </a:lnTo>
                  <a:lnTo>
                    <a:pt x="198" y="16"/>
                  </a:lnTo>
                  <a:lnTo>
                    <a:pt x="184" y="8"/>
                  </a:lnTo>
                  <a:lnTo>
                    <a:pt x="171" y="2"/>
                  </a:lnTo>
                  <a:lnTo>
                    <a:pt x="158" y="0"/>
                  </a:lnTo>
                  <a:lnTo>
                    <a:pt x="144" y="0"/>
                  </a:lnTo>
                  <a:lnTo>
                    <a:pt x="131" y="0"/>
                  </a:lnTo>
                  <a:lnTo>
                    <a:pt x="117" y="6"/>
                  </a:lnTo>
                  <a:lnTo>
                    <a:pt x="106" y="12"/>
                  </a:lnTo>
                  <a:lnTo>
                    <a:pt x="92" y="22"/>
                  </a:lnTo>
                  <a:lnTo>
                    <a:pt x="79" y="31"/>
                  </a:lnTo>
                  <a:lnTo>
                    <a:pt x="67" y="47"/>
                  </a:lnTo>
                  <a:lnTo>
                    <a:pt x="56" y="62"/>
                  </a:lnTo>
                  <a:lnTo>
                    <a:pt x="46" y="81"/>
                  </a:lnTo>
                  <a:lnTo>
                    <a:pt x="37" y="102"/>
                  </a:lnTo>
                  <a:lnTo>
                    <a:pt x="27" y="125"/>
                  </a:lnTo>
                  <a:lnTo>
                    <a:pt x="19" y="152"/>
                  </a:lnTo>
                  <a:lnTo>
                    <a:pt x="12" y="181"/>
                  </a:lnTo>
                  <a:lnTo>
                    <a:pt x="6" y="213"/>
                  </a:lnTo>
                  <a:lnTo>
                    <a:pt x="2" y="248"/>
                  </a:lnTo>
                  <a:lnTo>
                    <a:pt x="0" y="284"/>
                  </a:lnTo>
                </a:path>
              </a:pathLst>
            </a:custGeom>
            <a:noFill/>
            <a:ln w="0">
              <a:solidFill>
                <a:srgbClr val="0000FF"/>
              </a:solidFill>
              <a:round/>
              <a:headEnd/>
              <a:tailEnd/>
            </a:ln>
          </p:spPr>
          <p:txBody>
            <a:bodyPr/>
            <a:lstStyle/>
            <a:p>
              <a:pPr eaLnBrk="0" hangingPunct="0"/>
              <a:endParaRPr lang="en-US"/>
            </a:p>
          </p:txBody>
        </p:sp>
        <p:sp>
          <p:nvSpPr>
            <p:cNvPr id="1040" name="Freeform 1066"/>
            <p:cNvSpPr>
              <a:spLocks/>
            </p:cNvSpPr>
            <p:nvPr/>
          </p:nvSpPr>
          <p:spPr bwMode="auto">
            <a:xfrm>
              <a:off x="2634" y="911"/>
              <a:ext cx="48" cy="57"/>
            </a:xfrm>
            <a:custGeom>
              <a:avLst/>
              <a:gdLst>
                <a:gd name="T0" fmla="*/ 21 w 48"/>
                <a:gd name="T1" fmla="*/ 57 h 57"/>
                <a:gd name="T2" fmla="*/ 48 w 48"/>
                <a:gd name="T3" fmla="*/ 2 h 57"/>
                <a:gd name="T4" fmla="*/ 46 w 48"/>
                <a:gd name="T5" fmla="*/ 4 h 57"/>
                <a:gd name="T6" fmla="*/ 44 w 48"/>
                <a:gd name="T7" fmla="*/ 4 h 57"/>
                <a:gd name="T8" fmla="*/ 42 w 48"/>
                <a:gd name="T9" fmla="*/ 4 h 57"/>
                <a:gd name="T10" fmla="*/ 40 w 48"/>
                <a:gd name="T11" fmla="*/ 5 h 57"/>
                <a:gd name="T12" fmla="*/ 39 w 48"/>
                <a:gd name="T13" fmla="*/ 5 h 57"/>
                <a:gd name="T14" fmla="*/ 37 w 48"/>
                <a:gd name="T15" fmla="*/ 5 h 57"/>
                <a:gd name="T16" fmla="*/ 35 w 48"/>
                <a:gd name="T17" fmla="*/ 5 h 57"/>
                <a:gd name="T18" fmla="*/ 33 w 48"/>
                <a:gd name="T19" fmla="*/ 7 h 57"/>
                <a:gd name="T20" fmla="*/ 31 w 48"/>
                <a:gd name="T21" fmla="*/ 7 h 57"/>
                <a:gd name="T22" fmla="*/ 29 w 48"/>
                <a:gd name="T23" fmla="*/ 7 h 57"/>
                <a:gd name="T24" fmla="*/ 27 w 48"/>
                <a:gd name="T25" fmla="*/ 7 h 57"/>
                <a:gd name="T26" fmla="*/ 25 w 48"/>
                <a:gd name="T27" fmla="*/ 7 h 57"/>
                <a:gd name="T28" fmla="*/ 23 w 48"/>
                <a:gd name="T29" fmla="*/ 7 h 57"/>
                <a:gd name="T30" fmla="*/ 21 w 48"/>
                <a:gd name="T31" fmla="*/ 7 h 57"/>
                <a:gd name="T32" fmla="*/ 19 w 48"/>
                <a:gd name="T33" fmla="*/ 5 h 57"/>
                <a:gd name="T34" fmla="*/ 17 w 48"/>
                <a:gd name="T35" fmla="*/ 5 h 57"/>
                <a:gd name="T36" fmla="*/ 16 w 48"/>
                <a:gd name="T37" fmla="*/ 5 h 57"/>
                <a:gd name="T38" fmla="*/ 14 w 48"/>
                <a:gd name="T39" fmla="*/ 5 h 57"/>
                <a:gd name="T40" fmla="*/ 12 w 48"/>
                <a:gd name="T41" fmla="*/ 5 h 57"/>
                <a:gd name="T42" fmla="*/ 10 w 48"/>
                <a:gd name="T43" fmla="*/ 4 h 57"/>
                <a:gd name="T44" fmla="*/ 8 w 48"/>
                <a:gd name="T45" fmla="*/ 4 h 57"/>
                <a:gd name="T46" fmla="*/ 6 w 48"/>
                <a:gd name="T47" fmla="*/ 2 h 57"/>
                <a:gd name="T48" fmla="*/ 4 w 48"/>
                <a:gd name="T49" fmla="*/ 2 h 57"/>
                <a:gd name="T50" fmla="*/ 2 w 48"/>
                <a:gd name="T51" fmla="*/ 2 h 57"/>
                <a:gd name="T52" fmla="*/ 2 w 48"/>
                <a:gd name="T53" fmla="*/ 0 h 57"/>
                <a:gd name="T54" fmla="*/ 0 w 48"/>
                <a:gd name="T55" fmla="*/ 0 h 57"/>
                <a:gd name="T56" fmla="*/ 21 w 48"/>
                <a:gd name="T57" fmla="*/ 57 h 5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48"/>
                <a:gd name="T88" fmla="*/ 0 h 57"/>
                <a:gd name="T89" fmla="*/ 48 w 48"/>
                <a:gd name="T90" fmla="*/ 57 h 57"/>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48" h="57">
                  <a:moveTo>
                    <a:pt x="21" y="57"/>
                  </a:moveTo>
                  <a:lnTo>
                    <a:pt x="48" y="2"/>
                  </a:lnTo>
                  <a:lnTo>
                    <a:pt x="46" y="4"/>
                  </a:lnTo>
                  <a:lnTo>
                    <a:pt x="44" y="4"/>
                  </a:lnTo>
                  <a:lnTo>
                    <a:pt x="42" y="4"/>
                  </a:lnTo>
                  <a:lnTo>
                    <a:pt x="40" y="5"/>
                  </a:lnTo>
                  <a:lnTo>
                    <a:pt x="39" y="5"/>
                  </a:lnTo>
                  <a:lnTo>
                    <a:pt x="37" y="5"/>
                  </a:lnTo>
                  <a:lnTo>
                    <a:pt x="35" y="5"/>
                  </a:lnTo>
                  <a:lnTo>
                    <a:pt x="33" y="7"/>
                  </a:lnTo>
                  <a:lnTo>
                    <a:pt x="31" y="7"/>
                  </a:lnTo>
                  <a:lnTo>
                    <a:pt x="29" y="7"/>
                  </a:lnTo>
                  <a:lnTo>
                    <a:pt x="27" y="7"/>
                  </a:lnTo>
                  <a:lnTo>
                    <a:pt x="25" y="7"/>
                  </a:lnTo>
                  <a:lnTo>
                    <a:pt x="23" y="7"/>
                  </a:lnTo>
                  <a:lnTo>
                    <a:pt x="21" y="7"/>
                  </a:lnTo>
                  <a:lnTo>
                    <a:pt x="19" y="5"/>
                  </a:lnTo>
                  <a:lnTo>
                    <a:pt x="17" y="5"/>
                  </a:lnTo>
                  <a:lnTo>
                    <a:pt x="16" y="5"/>
                  </a:lnTo>
                  <a:lnTo>
                    <a:pt x="14" y="5"/>
                  </a:lnTo>
                  <a:lnTo>
                    <a:pt x="12" y="5"/>
                  </a:lnTo>
                  <a:lnTo>
                    <a:pt x="10" y="4"/>
                  </a:lnTo>
                  <a:lnTo>
                    <a:pt x="8" y="4"/>
                  </a:lnTo>
                  <a:lnTo>
                    <a:pt x="6" y="2"/>
                  </a:lnTo>
                  <a:lnTo>
                    <a:pt x="4" y="2"/>
                  </a:lnTo>
                  <a:lnTo>
                    <a:pt x="2" y="2"/>
                  </a:lnTo>
                  <a:lnTo>
                    <a:pt x="2" y="0"/>
                  </a:lnTo>
                  <a:lnTo>
                    <a:pt x="0" y="0"/>
                  </a:lnTo>
                  <a:lnTo>
                    <a:pt x="21" y="57"/>
                  </a:lnTo>
                  <a:close/>
                </a:path>
              </a:pathLst>
            </a:custGeom>
            <a:solidFill>
              <a:srgbClr val="0000FF"/>
            </a:solidFill>
            <a:ln w="9525">
              <a:solidFill>
                <a:srgbClr val="0000FF"/>
              </a:solidFill>
              <a:round/>
              <a:headEnd/>
              <a:tailEnd/>
            </a:ln>
          </p:spPr>
          <p:txBody>
            <a:bodyPr/>
            <a:lstStyle/>
            <a:p>
              <a:pPr eaLnBrk="0" hangingPunct="0"/>
              <a:endParaRPr lang="en-US"/>
            </a:p>
          </p:txBody>
        </p:sp>
        <p:sp>
          <p:nvSpPr>
            <p:cNvPr id="1041" name="Rectangle 1071"/>
            <p:cNvSpPr>
              <a:spLocks noChangeArrowheads="1"/>
            </p:cNvSpPr>
            <p:nvPr/>
          </p:nvSpPr>
          <p:spPr bwMode="auto">
            <a:xfrm>
              <a:off x="624" y="1476"/>
              <a:ext cx="1930" cy="154"/>
            </a:xfrm>
            <a:prstGeom prst="rect">
              <a:avLst/>
            </a:prstGeom>
            <a:noFill/>
            <a:ln w="9525">
              <a:noFill/>
              <a:miter lim="800000"/>
              <a:headEnd/>
              <a:tailEnd/>
            </a:ln>
          </p:spPr>
          <p:txBody>
            <a:bodyPr wrap="none" lIns="0" tIns="0" rIns="0" bIns="0">
              <a:spAutoFit/>
            </a:bodyPr>
            <a:lstStyle/>
            <a:p>
              <a:pPr eaLnBrk="0" hangingPunct="0"/>
              <a:r>
                <a:rPr lang="en-US" sz="1600" b="1" dirty="0">
                  <a:solidFill>
                    <a:srgbClr val="000000"/>
                  </a:solidFill>
                </a:rPr>
                <a:t>STATE TRANSITION DIAGRAM</a:t>
              </a:r>
              <a:endParaRPr lang="en-US" b="1" dirty="0"/>
            </a:p>
          </p:txBody>
        </p:sp>
        <p:sp>
          <p:nvSpPr>
            <p:cNvPr id="1042" name="Rectangle 1072"/>
            <p:cNvSpPr>
              <a:spLocks noChangeArrowheads="1"/>
            </p:cNvSpPr>
            <p:nvPr/>
          </p:nvSpPr>
          <p:spPr bwMode="auto">
            <a:xfrm>
              <a:off x="311" y="240"/>
              <a:ext cx="5305" cy="221"/>
            </a:xfrm>
            <a:prstGeom prst="rect">
              <a:avLst/>
            </a:prstGeom>
            <a:noFill/>
            <a:ln w="9525">
              <a:noFill/>
              <a:miter lim="800000"/>
              <a:headEnd/>
              <a:tailEnd/>
            </a:ln>
          </p:spPr>
          <p:txBody>
            <a:bodyPr wrap="none" lIns="0" tIns="0" rIns="0" bIns="0">
              <a:spAutoFit/>
            </a:bodyPr>
            <a:lstStyle/>
            <a:p>
              <a:pPr eaLnBrk="0" hangingPunct="0">
                <a:defRPr/>
              </a:pPr>
              <a:r>
                <a:rPr lang="en-US" sz="2280" b="1" dirty="0">
                  <a:solidFill>
                    <a:srgbClr val="000000"/>
                  </a:solidFill>
                  <a:cs typeface="+mn-cs"/>
                </a:rPr>
                <a:t>MISSING TACAN </a:t>
              </a:r>
              <a:r>
                <a:rPr lang="en-US" sz="2280" b="1" dirty="0">
                  <a:solidFill>
                    <a:srgbClr val="000000"/>
                  </a:solidFill>
                  <a:latin typeface="Arial" charset="0"/>
                  <a:cs typeface="+mn-cs"/>
                </a:rPr>
                <a:t>‘</a:t>
              </a:r>
              <a:r>
                <a:rPr lang="en-US" sz="2280" b="1" dirty="0">
                  <a:solidFill>
                    <a:srgbClr val="000000"/>
                  </a:solidFill>
                  <a:cs typeface="+mn-cs"/>
                </a:rPr>
                <a:t>XXXXX</a:t>
              </a:r>
              <a:r>
                <a:rPr lang="en-US" sz="2280" b="1" dirty="0">
                  <a:solidFill>
                    <a:srgbClr val="000000"/>
                  </a:solidFill>
                  <a:latin typeface="Arial" charset="0"/>
                  <a:cs typeface="+mn-cs"/>
                </a:rPr>
                <a:t>’</a:t>
              </a:r>
              <a:r>
                <a:rPr lang="en-US" sz="2280" b="1" dirty="0">
                  <a:solidFill>
                    <a:srgbClr val="000000"/>
                  </a:solidFill>
                  <a:cs typeface="+mn-cs"/>
                </a:rPr>
                <a:t> DISPLAY CASE MADE APPARENT</a:t>
              </a:r>
            </a:p>
          </p:txBody>
        </p:sp>
        <p:sp>
          <p:nvSpPr>
            <p:cNvPr id="1043" name="Rectangle 1073"/>
            <p:cNvSpPr>
              <a:spLocks noChangeArrowheads="1"/>
            </p:cNvSpPr>
            <p:nvPr/>
          </p:nvSpPr>
          <p:spPr bwMode="auto">
            <a:xfrm>
              <a:off x="4687" y="3677"/>
              <a:ext cx="32" cy="154"/>
            </a:xfrm>
            <a:prstGeom prst="rect">
              <a:avLst/>
            </a:prstGeom>
            <a:noFill/>
            <a:ln w="9525">
              <a:noFill/>
              <a:miter lim="800000"/>
              <a:headEnd/>
              <a:tailEnd/>
            </a:ln>
          </p:spPr>
          <p:txBody>
            <a:bodyPr wrap="none" lIns="0" tIns="0" rIns="0" bIns="0">
              <a:spAutoFit/>
            </a:bodyPr>
            <a:lstStyle/>
            <a:p>
              <a:pPr eaLnBrk="0" hangingPunct="0"/>
              <a:r>
                <a:rPr lang="en-US" sz="1600" b="1">
                  <a:solidFill>
                    <a:srgbClr val="000000"/>
                  </a:solidFill>
                </a:rPr>
                <a:t> </a:t>
              </a:r>
              <a:endParaRPr lang="en-US" b="1"/>
            </a:p>
          </p:txBody>
        </p:sp>
        <p:sp>
          <p:nvSpPr>
            <p:cNvPr id="1044" name="Rectangle 1074"/>
            <p:cNvSpPr>
              <a:spLocks noChangeArrowheads="1"/>
            </p:cNvSpPr>
            <p:nvPr/>
          </p:nvSpPr>
          <p:spPr bwMode="auto">
            <a:xfrm>
              <a:off x="3551" y="3049"/>
              <a:ext cx="217" cy="215"/>
            </a:xfrm>
            <a:prstGeom prst="rect">
              <a:avLst/>
            </a:prstGeom>
            <a:solidFill>
              <a:srgbClr val="FFFFFF"/>
            </a:solidFill>
            <a:ln w="9525">
              <a:noFill/>
              <a:miter lim="800000"/>
              <a:headEnd/>
              <a:tailEnd/>
            </a:ln>
          </p:spPr>
          <p:txBody>
            <a:bodyPr/>
            <a:lstStyle/>
            <a:p>
              <a:pPr eaLnBrk="0" hangingPunct="0"/>
              <a:endParaRPr lang="en-US"/>
            </a:p>
          </p:txBody>
        </p:sp>
        <p:sp>
          <p:nvSpPr>
            <p:cNvPr id="1045" name="Rectangle 1075"/>
            <p:cNvSpPr>
              <a:spLocks noChangeArrowheads="1"/>
            </p:cNvSpPr>
            <p:nvPr/>
          </p:nvSpPr>
          <p:spPr bwMode="auto">
            <a:xfrm>
              <a:off x="3551" y="3049"/>
              <a:ext cx="217" cy="215"/>
            </a:xfrm>
            <a:prstGeom prst="rect">
              <a:avLst/>
            </a:prstGeom>
            <a:noFill/>
            <a:ln w="0">
              <a:solidFill>
                <a:srgbClr val="000000"/>
              </a:solidFill>
              <a:miter lim="800000"/>
              <a:headEnd/>
              <a:tailEnd/>
            </a:ln>
          </p:spPr>
          <p:txBody>
            <a:bodyPr/>
            <a:lstStyle/>
            <a:p>
              <a:pPr eaLnBrk="0" hangingPunct="0"/>
              <a:endParaRPr lang="en-US"/>
            </a:p>
          </p:txBody>
        </p:sp>
        <p:sp>
          <p:nvSpPr>
            <p:cNvPr id="1046" name="Rectangle 1078"/>
            <p:cNvSpPr>
              <a:spLocks noChangeArrowheads="1"/>
            </p:cNvSpPr>
            <p:nvPr/>
          </p:nvSpPr>
          <p:spPr bwMode="auto">
            <a:xfrm>
              <a:off x="3768" y="3049"/>
              <a:ext cx="215" cy="215"/>
            </a:xfrm>
            <a:prstGeom prst="rect">
              <a:avLst/>
            </a:prstGeom>
            <a:solidFill>
              <a:srgbClr val="FFFFFF"/>
            </a:solidFill>
            <a:ln w="9525">
              <a:noFill/>
              <a:miter lim="800000"/>
              <a:headEnd/>
              <a:tailEnd/>
            </a:ln>
          </p:spPr>
          <p:txBody>
            <a:bodyPr/>
            <a:lstStyle/>
            <a:p>
              <a:pPr eaLnBrk="0" hangingPunct="0"/>
              <a:endParaRPr lang="en-US"/>
            </a:p>
          </p:txBody>
        </p:sp>
        <p:sp>
          <p:nvSpPr>
            <p:cNvPr id="1047" name="Rectangle 1079"/>
            <p:cNvSpPr>
              <a:spLocks noChangeArrowheads="1"/>
            </p:cNvSpPr>
            <p:nvPr/>
          </p:nvSpPr>
          <p:spPr bwMode="auto">
            <a:xfrm>
              <a:off x="3768" y="3049"/>
              <a:ext cx="215" cy="215"/>
            </a:xfrm>
            <a:prstGeom prst="rect">
              <a:avLst/>
            </a:prstGeom>
            <a:noFill/>
            <a:ln w="0">
              <a:solidFill>
                <a:srgbClr val="000000"/>
              </a:solidFill>
              <a:miter lim="800000"/>
              <a:headEnd/>
              <a:tailEnd/>
            </a:ln>
          </p:spPr>
          <p:txBody>
            <a:bodyPr/>
            <a:lstStyle/>
            <a:p>
              <a:pPr eaLnBrk="0" hangingPunct="0"/>
              <a:endParaRPr lang="en-US"/>
            </a:p>
          </p:txBody>
        </p:sp>
        <p:sp>
          <p:nvSpPr>
            <p:cNvPr id="1048" name="Line 1082"/>
            <p:cNvSpPr>
              <a:spLocks noChangeShapeType="1"/>
            </p:cNvSpPr>
            <p:nvPr/>
          </p:nvSpPr>
          <p:spPr bwMode="auto">
            <a:xfrm>
              <a:off x="3450" y="2945"/>
              <a:ext cx="105" cy="106"/>
            </a:xfrm>
            <a:prstGeom prst="line">
              <a:avLst/>
            </a:prstGeom>
            <a:noFill/>
            <a:ln w="0">
              <a:solidFill>
                <a:srgbClr val="000000"/>
              </a:solidFill>
              <a:round/>
              <a:headEnd/>
              <a:tailEnd/>
            </a:ln>
          </p:spPr>
          <p:txBody>
            <a:bodyPr/>
            <a:lstStyle/>
            <a:p>
              <a:endParaRPr lang="en-US"/>
            </a:p>
          </p:txBody>
        </p:sp>
        <p:sp>
          <p:nvSpPr>
            <p:cNvPr id="1049" name="Rectangle 1083"/>
            <p:cNvSpPr>
              <a:spLocks noChangeArrowheads="1"/>
            </p:cNvSpPr>
            <p:nvPr/>
          </p:nvSpPr>
          <p:spPr bwMode="auto">
            <a:xfrm>
              <a:off x="3511" y="2886"/>
              <a:ext cx="92" cy="154"/>
            </a:xfrm>
            <a:prstGeom prst="rect">
              <a:avLst/>
            </a:prstGeom>
            <a:noFill/>
            <a:ln w="9525">
              <a:noFill/>
              <a:miter lim="800000"/>
              <a:headEnd/>
              <a:tailEnd/>
            </a:ln>
          </p:spPr>
          <p:txBody>
            <a:bodyPr wrap="none" lIns="0" tIns="0" rIns="0" bIns="0">
              <a:spAutoFit/>
            </a:bodyPr>
            <a:lstStyle/>
            <a:p>
              <a:pPr eaLnBrk="0" hangingPunct="0"/>
              <a:r>
                <a:rPr lang="en-US" sz="1600" b="1">
                  <a:solidFill>
                    <a:srgbClr val="FF0000"/>
                  </a:solidFill>
                </a:rPr>
                <a:t>A</a:t>
              </a:r>
              <a:endParaRPr lang="en-US" b="1">
                <a:solidFill>
                  <a:srgbClr val="FF0000"/>
                </a:solidFill>
              </a:endParaRPr>
            </a:p>
          </p:txBody>
        </p:sp>
        <p:sp>
          <p:nvSpPr>
            <p:cNvPr id="1050" name="Rectangle 1085"/>
            <p:cNvSpPr>
              <a:spLocks noChangeArrowheads="1"/>
            </p:cNvSpPr>
            <p:nvPr/>
          </p:nvSpPr>
          <p:spPr bwMode="auto">
            <a:xfrm>
              <a:off x="3661" y="2930"/>
              <a:ext cx="64" cy="154"/>
            </a:xfrm>
            <a:prstGeom prst="rect">
              <a:avLst/>
            </a:prstGeom>
            <a:noFill/>
            <a:ln w="9525">
              <a:noFill/>
              <a:miter lim="800000"/>
              <a:headEnd/>
              <a:tailEnd/>
            </a:ln>
          </p:spPr>
          <p:txBody>
            <a:bodyPr wrap="none" lIns="0" tIns="0" rIns="0" bIns="0">
              <a:spAutoFit/>
            </a:bodyPr>
            <a:lstStyle/>
            <a:p>
              <a:pPr eaLnBrk="0" hangingPunct="0"/>
              <a:r>
                <a:rPr lang="en-US" sz="1600" b="1">
                  <a:solidFill>
                    <a:srgbClr val="FF0000"/>
                  </a:solidFill>
                </a:rPr>
                <a:t>0</a:t>
              </a:r>
              <a:endParaRPr lang="en-US" b="1">
                <a:solidFill>
                  <a:srgbClr val="FF0000"/>
                </a:solidFill>
              </a:endParaRPr>
            </a:p>
          </p:txBody>
        </p:sp>
        <p:sp>
          <p:nvSpPr>
            <p:cNvPr id="1051" name="Rectangle 1086"/>
            <p:cNvSpPr>
              <a:spLocks noChangeArrowheads="1"/>
            </p:cNvSpPr>
            <p:nvPr/>
          </p:nvSpPr>
          <p:spPr bwMode="auto">
            <a:xfrm>
              <a:off x="3714" y="2930"/>
              <a:ext cx="32" cy="154"/>
            </a:xfrm>
            <a:prstGeom prst="rect">
              <a:avLst/>
            </a:prstGeom>
            <a:noFill/>
            <a:ln w="9525">
              <a:noFill/>
              <a:miter lim="800000"/>
              <a:headEnd/>
              <a:tailEnd/>
            </a:ln>
          </p:spPr>
          <p:txBody>
            <a:bodyPr wrap="none" lIns="0" tIns="0" rIns="0" bIns="0">
              <a:spAutoFit/>
            </a:bodyPr>
            <a:lstStyle/>
            <a:p>
              <a:pPr eaLnBrk="0" hangingPunct="0"/>
              <a:r>
                <a:rPr lang="en-US" sz="1600" b="1">
                  <a:solidFill>
                    <a:srgbClr val="FF0000"/>
                  </a:solidFill>
                </a:rPr>
                <a:t> </a:t>
              </a:r>
              <a:endParaRPr lang="en-US" b="1">
                <a:solidFill>
                  <a:srgbClr val="FF0000"/>
                </a:solidFill>
              </a:endParaRPr>
            </a:p>
          </p:txBody>
        </p:sp>
        <p:sp>
          <p:nvSpPr>
            <p:cNvPr id="1052" name="Rectangle 1087"/>
            <p:cNvSpPr>
              <a:spLocks noChangeArrowheads="1"/>
            </p:cNvSpPr>
            <p:nvPr/>
          </p:nvSpPr>
          <p:spPr bwMode="auto">
            <a:xfrm>
              <a:off x="3739" y="2930"/>
              <a:ext cx="32" cy="154"/>
            </a:xfrm>
            <a:prstGeom prst="rect">
              <a:avLst/>
            </a:prstGeom>
            <a:noFill/>
            <a:ln w="9525">
              <a:noFill/>
              <a:miter lim="800000"/>
              <a:headEnd/>
              <a:tailEnd/>
            </a:ln>
          </p:spPr>
          <p:txBody>
            <a:bodyPr wrap="none" lIns="0" tIns="0" rIns="0" bIns="0">
              <a:spAutoFit/>
            </a:bodyPr>
            <a:lstStyle/>
            <a:p>
              <a:pPr eaLnBrk="0" hangingPunct="0"/>
              <a:r>
                <a:rPr lang="en-US" sz="1600" b="1">
                  <a:solidFill>
                    <a:srgbClr val="FF0000"/>
                  </a:solidFill>
                </a:rPr>
                <a:t> </a:t>
              </a:r>
              <a:endParaRPr lang="en-US" b="1">
                <a:solidFill>
                  <a:srgbClr val="FF0000"/>
                </a:solidFill>
              </a:endParaRPr>
            </a:p>
          </p:txBody>
        </p:sp>
        <p:sp>
          <p:nvSpPr>
            <p:cNvPr id="1053" name="Rectangle 1088"/>
            <p:cNvSpPr>
              <a:spLocks noChangeArrowheads="1"/>
            </p:cNvSpPr>
            <p:nvPr/>
          </p:nvSpPr>
          <p:spPr bwMode="auto">
            <a:xfrm>
              <a:off x="3766" y="2930"/>
              <a:ext cx="32" cy="154"/>
            </a:xfrm>
            <a:prstGeom prst="rect">
              <a:avLst/>
            </a:prstGeom>
            <a:noFill/>
            <a:ln w="9525">
              <a:noFill/>
              <a:miter lim="800000"/>
              <a:headEnd/>
              <a:tailEnd/>
            </a:ln>
          </p:spPr>
          <p:txBody>
            <a:bodyPr wrap="none" lIns="0" tIns="0" rIns="0" bIns="0">
              <a:spAutoFit/>
            </a:bodyPr>
            <a:lstStyle/>
            <a:p>
              <a:pPr eaLnBrk="0" hangingPunct="0"/>
              <a:r>
                <a:rPr lang="en-US" sz="1600" b="1">
                  <a:solidFill>
                    <a:srgbClr val="FF0000"/>
                  </a:solidFill>
                </a:rPr>
                <a:t> </a:t>
              </a:r>
              <a:endParaRPr lang="en-US" b="1">
                <a:solidFill>
                  <a:srgbClr val="FF0000"/>
                </a:solidFill>
              </a:endParaRPr>
            </a:p>
          </p:txBody>
        </p:sp>
        <p:sp>
          <p:nvSpPr>
            <p:cNvPr id="1054" name="Rectangle 1089"/>
            <p:cNvSpPr>
              <a:spLocks noChangeArrowheads="1"/>
            </p:cNvSpPr>
            <p:nvPr/>
          </p:nvSpPr>
          <p:spPr bwMode="auto">
            <a:xfrm>
              <a:off x="3793" y="2930"/>
              <a:ext cx="32" cy="154"/>
            </a:xfrm>
            <a:prstGeom prst="rect">
              <a:avLst/>
            </a:prstGeom>
            <a:noFill/>
            <a:ln w="9525">
              <a:noFill/>
              <a:miter lim="800000"/>
              <a:headEnd/>
              <a:tailEnd/>
            </a:ln>
          </p:spPr>
          <p:txBody>
            <a:bodyPr wrap="none" lIns="0" tIns="0" rIns="0" bIns="0">
              <a:spAutoFit/>
            </a:bodyPr>
            <a:lstStyle/>
            <a:p>
              <a:pPr eaLnBrk="0" hangingPunct="0"/>
              <a:r>
                <a:rPr lang="en-US" sz="1600" b="1">
                  <a:solidFill>
                    <a:srgbClr val="FF0000"/>
                  </a:solidFill>
                </a:rPr>
                <a:t> </a:t>
              </a:r>
              <a:endParaRPr lang="en-US" b="1">
                <a:solidFill>
                  <a:srgbClr val="FF0000"/>
                </a:solidFill>
              </a:endParaRPr>
            </a:p>
          </p:txBody>
        </p:sp>
        <p:sp>
          <p:nvSpPr>
            <p:cNvPr id="1055" name="Rectangle 1090"/>
            <p:cNvSpPr>
              <a:spLocks noChangeArrowheads="1"/>
            </p:cNvSpPr>
            <p:nvPr/>
          </p:nvSpPr>
          <p:spPr bwMode="auto">
            <a:xfrm>
              <a:off x="3820" y="2930"/>
              <a:ext cx="32" cy="154"/>
            </a:xfrm>
            <a:prstGeom prst="rect">
              <a:avLst/>
            </a:prstGeom>
            <a:noFill/>
            <a:ln w="9525">
              <a:noFill/>
              <a:miter lim="800000"/>
              <a:headEnd/>
              <a:tailEnd/>
            </a:ln>
          </p:spPr>
          <p:txBody>
            <a:bodyPr wrap="none" lIns="0" tIns="0" rIns="0" bIns="0">
              <a:spAutoFit/>
            </a:bodyPr>
            <a:lstStyle/>
            <a:p>
              <a:pPr eaLnBrk="0" hangingPunct="0"/>
              <a:r>
                <a:rPr lang="en-US" sz="1600" b="1">
                  <a:solidFill>
                    <a:srgbClr val="FF0000"/>
                  </a:solidFill>
                </a:rPr>
                <a:t> </a:t>
              </a:r>
              <a:endParaRPr lang="en-US" b="1">
                <a:solidFill>
                  <a:srgbClr val="FF0000"/>
                </a:solidFill>
              </a:endParaRPr>
            </a:p>
          </p:txBody>
        </p:sp>
        <p:sp>
          <p:nvSpPr>
            <p:cNvPr id="1056" name="Rectangle 1091"/>
            <p:cNvSpPr>
              <a:spLocks noChangeArrowheads="1"/>
            </p:cNvSpPr>
            <p:nvPr/>
          </p:nvSpPr>
          <p:spPr bwMode="auto">
            <a:xfrm>
              <a:off x="3847" y="2930"/>
              <a:ext cx="64" cy="154"/>
            </a:xfrm>
            <a:prstGeom prst="rect">
              <a:avLst/>
            </a:prstGeom>
            <a:noFill/>
            <a:ln w="9525">
              <a:noFill/>
              <a:miter lim="800000"/>
              <a:headEnd/>
              <a:tailEnd/>
            </a:ln>
          </p:spPr>
          <p:txBody>
            <a:bodyPr wrap="none" lIns="0" tIns="0" rIns="0" bIns="0">
              <a:spAutoFit/>
            </a:bodyPr>
            <a:lstStyle/>
            <a:p>
              <a:pPr eaLnBrk="0" hangingPunct="0"/>
              <a:r>
                <a:rPr lang="en-US" sz="1600" b="1">
                  <a:solidFill>
                    <a:srgbClr val="FF0000"/>
                  </a:solidFill>
                </a:rPr>
                <a:t>1</a:t>
              </a:r>
              <a:endParaRPr lang="en-US" b="1">
                <a:solidFill>
                  <a:srgbClr val="FF0000"/>
                </a:solidFill>
              </a:endParaRPr>
            </a:p>
          </p:txBody>
        </p:sp>
        <p:sp>
          <p:nvSpPr>
            <p:cNvPr id="1057" name="Rectangle 1094"/>
            <p:cNvSpPr>
              <a:spLocks noChangeArrowheads="1"/>
            </p:cNvSpPr>
            <p:nvPr/>
          </p:nvSpPr>
          <p:spPr bwMode="auto">
            <a:xfrm>
              <a:off x="3643" y="3112"/>
              <a:ext cx="64" cy="154"/>
            </a:xfrm>
            <a:prstGeom prst="rect">
              <a:avLst/>
            </a:prstGeom>
            <a:noFill/>
            <a:ln w="9525">
              <a:noFill/>
              <a:miter lim="800000"/>
              <a:headEnd/>
              <a:tailEnd/>
            </a:ln>
          </p:spPr>
          <p:txBody>
            <a:bodyPr wrap="none" lIns="0" tIns="0" rIns="0" bIns="0">
              <a:spAutoFit/>
            </a:bodyPr>
            <a:lstStyle/>
            <a:p>
              <a:pPr eaLnBrk="0" hangingPunct="0"/>
              <a:r>
                <a:rPr lang="en-US" sz="1600" b="1">
                  <a:solidFill>
                    <a:srgbClr val="FF0000"/>
                  </a:solidFill>
                </a:rPr>
                <a:t>0</a:t>
              </a:r>
              <a:endParaRPr lang="en-US" b="1">
                <a:solidFill>
                  <a:srgbClr val="FF0000"/>
                </a:solidFill>
              </a:endParaRPr>
            </a:p>
          </p:txBody>
        </p:sp>
        <p:sp>
          <p:nvSpPr>
            <p:cNvPr id="1058" name="Rectangle 1095"/>
            <p:cNvSpPr>
              <a:spLocks noChangeArrowheads="1"/>
            </p:cNvSpPr>
            <p:nvPr/>
          </p:nvSpPr>
          <p:spPr bwMode="auto">
            <a:xfrm>
              <a:off x="3695" y="3112"/>
              <a:ext cx="32" cy="154"/>
            </a:xfrm>
            <a:prstGeom prst="rect">
              <a:avLst/>
            </a:prstGeom>
            <a:noFill/>
            <a:ln w="9525">
              <a:noFill/>
              <a:miter lim="800000"/>
              <a:headEnd/>
              <a:tailEnd/>
            </a:ln>
          </p:spPr>
          <p:txBody>
            <a:bodyPr wrap="none" lIns="0" tIns="0" rIns="0" bIns="0">
              <a:spAutoFit/>
            </a:bodyPr>
            <a:lstStyle/>
            <a:p>
              <a:pPr eaLnBrk="0" hangingPunct="0"/>
              <a:r>
                <a:rPr lang="en-US" sz="1600" b="1">
                  <a:solidFill>
                    <a:srgbClr val="FF0000"/>
                  </a:solidFill>
                </a:rPr>
                <a:t> </a:t>
              </a:r>
              <a:endParaRPr lang="en-US" b="1">
                <a:solidFill>
                  <a:srgbClr val="FF0000"/>
                </a:solidFill>
              </a:endParaRPr>
            </a:p>
          </p:txBody>
        </p:sp>
        <p:sp>
          <p:nvSpPr>
            <p:cNvPr id="1059" name="Rectangle 1096"/>
            <p:cNvSpPr>
              <a:spLocks noChangeArrowheads="1"/>
            </p:cNvSpPr>
            <p:nvPr/>
          </p:nvSpPr>
          <p:spPr bwMode="auto">
            <a:xfrm>
              <a:off x="3722" y="3112"/>
              <a:ext cx="32" cy="154"/>
            </a:xfrm>
            <a:prstGeom prst="rect">
              <a:avLst/>
            </a:prstGeom>
            <a:noFill/>
            <a:ln w="9525">
              <a:noFill/>
              <a:miter lim="800000"/>
              <a:headEnd/>
              <a:tailEnd/>
            </a:ln>
          </p:spPr>
          <p:txBody>
            <a:bodyPr wrap="none" lIns="0" tIns="0" rIns="0" bIns="0">
              <a:spAutoFit/>
            </a:bodyPr>
            <a:lstStyle/>
            <a:p>
              <a:pPr eaLnBrk="0" hangingPunct="0"/>
              <a:r>
                <a:rPr lang="en-US" sz="1600" b="1">
                  <a:solidFill>
                    <a:srgbClr val="FF0000"/>
                  </a:solidFill>
                </a:rPr>
                <a:t> </a:t>
              </a:r>
              <a:endParaRPr lang="en-US" b="1">
                <a:solidFill>
                  <a:srgbClr val="FF0000"/>
                </a:solidFill>
              </a:endParaRPr>
            </a:p>
          </p:txBody>
        </p:sp>
        <p:sp>
          <p:nvSpPr>
            <p:cNvPr id="1060" name="Rectangle 1097"/>
            <p:cNvSpPr>
              <a:spLocks noChangeArrowheads="1"/>
            </p:cNvSpPr>
            <p:nvPr/>
          </p:nvSpPr>
          <p:spPr bwMode="auto">
            <a:xfrm>
              <a:off x="3749" y="3112"/>
              <a:ext cx="32" cy="154"/>
            </a:xfrm>
            <a:prstGeom prst="rect">
              <a:avLst/>
            </a:prstGeom>
            <a:noFill/>
            <a:ln w="9525">
              <a:noFill/>
              <a:miter lim="800000"/>
              <a:headEnd/>
              <a:tailEnd/>
            </a:ln>
          </p:spPr>
          <p:txBody>
            <a:bodyPr wrap="none" lIns="0" tIns="0" rIns="0" bIns="0">
              <a:spAutoFit/>
            </a:bodyPr>
            <a:lstStyle/>
            <a:p>
              <a:pPr eaLnBrk="0" hangingPunct="0"/>
              <a:r>
                <a:rPr lang="en-US" sz="1600" b="1">
                  <a:solidFill>
                    <a:srgbClr val="FF0000"/>
                  </a:solidFill>
                </a:rPr>
                <a:t> </a:t>
              </a:r>
              <a:endParaRPr lang="en-US" b="1">
                <a:solidFill>
                  <a:srgbClr val="FF0000"/>
                </a:solidFill>
              </a:endParaRPr>
            </a:p>
          </p:txBody>
        </p:sp>
        <p:sp>
          <p:nvSpPr>
            <p:cNvPr id="1061" name="Rectangle 1098"/>
            <p:cNvSpPr>
              <a:spLocks noChangeArrowheads="1"/>
            </p:cNvSpPr>
            <p:nvPr/>
          </p:nvSpPr>
          <p:spPr bwMode="auto">
            <a:xfrm>
              <a:off x="3776" y="3112"/>
              <a:ext cx="32" cy="154"/>
            </a:xfrm>
            <a:prstGeom prst="rect">
              <a:avLst/>
            </a:prstGeom>
            <a:noFill/>
            <a:ln w="9525">
              <a:noFill/>
              <a:miter lim="800000"/>
              <a:headEnd/>
              <a:tailEnd/>
            </a:ln>
          </p:spPr>
          <p:txBody>
            <a:bodyPr wrap="none" lIns="0" tIns="0" rIns="0" bIns="0">
              <a:spAutoFit/>
            </a:bodyPr>
            <a:lstStyle/>
            <a:p>
              <a:pPr eaLnBrk="0" hangingPunct="0"/>
              <a:r>
                <a:rPr lang="en-US" sz="1600" b="1">
                  <a:solidFill>
                    <a:srgbClr val="FF0000"/>
                  </a:solidFill>
                </a:rPr>
                <a:t> </a:t>
              </a:r>
              <a:endParaRPr lang="en-US" b="1">
                <a:solidFill>
                  <a:srgbClr val="FF0000"/>
                </a:solidFill>
              </a:endParaRPr>
            </a:p>
          </p:txBody>
        </p:sp>
        <p:sp>
          <p:nvSpPr>
            <p:cNvPr id="1062" name="Rectangle 1099"/>
            <p:cNvSpPr>
              <a:spLocks noChangeArrowheads="1"/>
            </p:cNvSpPr>
            <p:nvPr/>
          </p:nvSpPr>
          <p:spPr bwMode="auto">
            <a:xfrm>
              <a:off x="3803" y="3112"/>
              <a:ext cx="32" cy="154"/>
            </a:xfrm>
            <a:prstGeom prst="rect">
              <a:avLst/>
            </a:prstGeom>
            <a:noFill/>
            <a:ln w="9525">
              <a:noFill/>
              <a:miter lim="800000"/>
              <a:headEnd/>
              <a:tailEnd/>
            </a:ln>
          </p:spPr>
          <p:txBody>
            <a:bodyPr wrap="none" lIns="0" tIns="0" rIns="0" bIns="0">
              <a:spAutoFit/>
            </a:bodyPr>
            <a:lstStyle/>
            <a:p>
              <a:pPr eaLnBrk="0" hangingPunct="0"/>
              <a:r>
                <a:rPr lang="en-US" sz="1600" b="1">
                  <a:solidFill>
                    <a:srgbClr val="FF0000"/>
                  </a:solidFill>
                </a:rPr>
                <a:t> </a:t>
              </a:r>
              <a:endParaRPr lang="en-US" b="1">
                <a:solidFill>
                  <a:srgbClr val="FF0000"/>
                </a:solidFill>
              </a:endParaRPr>
            </a:p>
          </p:txBody>
        </p:sp>
        <p:sp>
          <p:nvSpPr>
            <p:cNvPr id="1063" name="Rectangle 1100"/>
            <p:cNvSpPr>
              <a:spLocks noChangeArrowheads="1"/>
            </p:cNvSpPr>
            <p:nvPr/>
          </p:nvSpPr>
          <p:spPr bwMode="auto">
            <a:xfrm>
              <a:off x="3829" y="3112"/>
              <a:ext cx="32" cy="154"/>
            </a:xfrm>
            <a:prstGeom prst="rect">
              <a:avLst/>
            </a:prstGeom>
            <a:noFill/>
            <a:ln w="9525">
              <a:noFill/>
              <a:miter lim="800000"/>
              <a:headEnd/>
              <a:tailEnd/>
            </a:ln>
          </p:spPr>
          <p:txBody>
            <a:bodyPr wrap="none" lIns="0" tIns="0" rIns="0" bIns="0">
              <a:spAutoFit/>
            </a:bodyPr>
            <a:lstStyle/>
            <a:p>
              <a:pPr eaLnBrk="0" hangingPunct="0"/>
              <a:r>
                <a:rPr lang="en-US" sz="1600" b="1">
                  <a:solidFill>
                    <a:srgbClr val="FF0000"/>
                  </a:solidFill>
                </a:rPr>
                <a:t> </a:t>
              </a:r>
              <a:endParaRPr lang="en-US" b="1">
                <a:solidFill>
                  <a:srgbClr val="FF0000"/>
                </a:solidFill>
              </a:endParaRPr>
            </a:p>
          </p:txBody>
        </p:sp>
        <p:sp>
          <p:nvSpPr>
            <p:cNvPr id="1064" name="Rectangle 1101"/>
            <p:cNvSpPr>
              <a:spLocks noChangeArrowheads="1"/>
            </p:cNvSpPr>
            <p:nvPr/>
          </p:nvSpPr>
          <p:spPr bwMode="auto">
            <a:xfrm>
              <a:off x="3856" y="3112"/>
              <a:ext cx="64" cy="154"/>
            </a:xfrm>
            <a:prstGeom prst="rect">
              <a:avLst/>
            </a:prstGeom>
            <a:noFill/>
            <a:ln w="9525">
              <a:noFill/>
              <a:miter lim="800000"/>
              <a:headEnd/>
              <a:tailEnd/>
            </a:ln>
          </p:spPr>
          <p:txBody>
            <a:bodyPr wrap="none" lIns="0" tIns="0" rIns="0" bIns="0">
              <a:spAutoFit/>
            </a:bodyPr>
            <a:lstStyle/>
            <a:p>
              <a:pPr eaLnBrk="0" hangingPunct="0"/>
              <a:r>
                <a:rPr lang="en-US" sz="1600" b="1">
                  <a:solidFill>
                    <a:srgbClr val="FF0000"/>
                  </a:solidFill>
                </a:rPr>
                <a:t>1</a:t>
              </a:r>
              <a:endParaRPr lang="en-US" b="1">
                <a:solidFill>
                  <a:srgbClr val="FF0000"/>
                </a:solidFill>
              </a:endParaRPr>
            </a:p>
          </p:txBody>
        </p:sp>
        <p:sp>
          <p:nvSpPr>
            <p:cNvPr id="1065" name="Rectangle 1110"/>
            <p:cNvSpPr>
              <a:spLocks noChangeArrowheads="1"/>
            </p:cNvSpPr>
            <p:nvPr/>
          </p:nvSpPr>
          <p:spPr bwMode="auto">
            <a:xfrm>
              <a:off x="3645" y="1723"/>
              <a:ext cx="866" cy="863"/>
            </a:xfrm>
            <a:prstGeom prst="rect">
              <a:avLst/>
            </a:prstGeom>
            <a:solidFill>
              <a:srgbClr val="FFFFFF"/>
            </a:solidFill>
            <a:ln w="9525">
              <a:noFill/>
              <a:miter lim="800000"/>
              <a:headEnd/>
              <a:tailEnd/>
            </a:ln>
          </p:spPr>
          <p:txBody>
            <a:bodyPr/>
            <a:lstStyle/>
            <a:p>
              <a:pPr eaLnBrk="0" hangingPunct="0"/>
              <a:endParaRPr lang="en-US"/>
            </a:p>
          </p:txBody>
        </p:sp>
        <p:sp>
          <p:nvSpPr>
            <p:cNvPr id="1066" name="Rectangle 1113"/>
            <p:cNvSpPr>
              <a:spLocks noChangeArrowheads="1"/>
            </p:cNvSpPr>
            <p:nvPr/>
          </p:nvSpPr>
          <p:spPr bwMode="auto">
            <a:xfrm>
              <a:off x="3645" y="2251"/>
              <a:ext cx="217" cy="217"/>
            </a:xfrm>
            <a:prstGeom prst="rect">
              <a:avLst/>
            </a:prstGeom>
            <a:noFill/>
            <a:ln w="0">
              <a:solidFill>
                <a:srgbClr val="000000"/>
              </a:solidFill>
              <a:miter lim="800000"/>
              <a:headEnd/>
              <a:tailEnd/>
            </a:ln>
          </p:spPr>
          <p:txBody>
            <a:bodyPr/>
            <a:lstStyle/>
            <a:p>
              <a:pPr eaLnBrk="0" hangingPunct="0"/>
              <a:endParaRPr lang="en-US"/>
            </a:p>
          </p:txBody>
        </p:sp>
        <p:sp>
          <p:nvSpPr>
            <p:cNvPr id="1067" name="Rectangle 1120"/>
            <p:cNvSpPr>
              <a:spLocks noChangeArrowheads="1"/>
            </p:cNvSpPr>
            <p:nvPr/>
          </p:nvSpPr>
          <p:spPr bwMode="auto">
            <a:xfrm>
              <a:off x="3862" y="2251"/>
              <a:ext cx="217" cy="217"/>
            </a:xfrm>
            <a:prstGeom prst="rect">
              <a:avLst/>
            </a:prstGeom>
            <a:solidFill>
              <a:srgbClr val="FFFFFF"/>
            </a:solidFill>
            <a:ln w="9525">
              <a:noFill/>
              <a:miter lim="800000"/>
              <a:headEnd/>
              <a:tailEnd/>
            </a:ln>
          </p:spPr>
          <p:txBody>
            <a:bodyPr/>
            <a:lstStyle/>
            <a:p>
              <a:pPr eaLnBrk="0" hangingPunct="0"/>
              <a:endParaRPr lang="en-US"/>
            </a:p>
          </p:txBody>
        </p:sp>
        <p:sp>
          <p:nvSpPr>
            <p:cNvPr id="1068" name="Rectangle 1121"/>
            <p:cNvSpPr>
              <a:spLocks noChangeArrowheads="1"/>
            </p:cNvSpPr>
            <p:nvPr/>
          </p:nvSpPr>
          <p:spPr bwMode="auto">
            <a:xfrm>
              <a:off x="3862" y="2251"/>
              <a:ext cx="217" cy="217"/>
            </a:xfrm>
            <a:prstGeom prst="rect">
              <a:avLst/>
            </a:prstGeom>
            <a:noFill/>
            <a:ln w="0">
              <a:solidFill>
                <a:srgbClr val="000000"/>
              </a:solidFill>
              <a:miter lim="800000"/>
              <a:headEnd/>
              <a:tailEnd/>
            </a:ln>
          </p:spPr>
          <p:txBody>
            <a:bodyPr/>
            <a:lstStyle/>
            <a:p>
              <a:pPr eaLnBrk="0" hangingPunct="0"/>
              <a:endParaRPr lang="en-US"/>
            </a:p>
          </p:txBody>
        </p:sp>
        <p:sp>
          <p:nvSpPr>
            <p:cNvPr id="1069" name="Line 1144"/>
            <p:cNvSpPr>
              <a:spLocks noChangeShapeType="1"/>
            </p:cNvSpPr>
            <p:nvPr/>
          </p:nvSpPr>
          <p:spPr bwMode="auto">
            <a:xfrm>
              <a:off x="3544" y="2147"/>
              <a:ext cx="105" cy="106"/>
            </a:xfrm>
            <a:prstGeom prst="line">
              <a:avLst/>
            </a:prstGeom>
            <a:noFill/>
            <a:ln w="0">
              <a:solidFill>
                <a:srgbClr val="000000"/>
              </a:solidFill>
              <a:round/>
              <a:headEnd/>
              <a:tailEnd/>
            </a:ln>
          </p:spPr>
          <p:txBody>
            <a:bodyPr/>
            <a:lstStyle/>
            <a:p>
              <a:endParaRPr lang="en-US"/>
            </a:p>
          </p:txBody>
        </p:sp>
        <p:sp>
          <p:nvSpPr>
            <p:cNvPr id="1070" name="Rectangle 1145"/>
            <p:cNvSpPr>
              <a:spLocks noChangeArrowheads="1"/>
            </p:cNvSpPr>
            <p:nvPr/>
          </p:nvSpPr>
          <p:spPr bwMode="auto">
            <a:xfrm>
              <a:off x="3580" y="2042"/>
              <a:ext cx="453" cy="154"/>
            </a:xfrm>
            <a:prstGeom prst="rect">
              <a:avLst/>
            </a:prstGeom>
            <a:noFill/>
            <a:ln w="9525">
              <a:noFill/>
              <a:miter lim="800000"/>
              <a:headEnd/>
              <a:tailEnd/>
            </a:ln>
          </p:spPr>
          <p:txBody>
            <a:bodyPr wrap="none" lIns="0" tIns="0" rIns="0" bIns="0">
              <a:spAutoFit/>
            </a:bodyPr>
            <a:lstStyle/>
            <a:p>
              <a:pPr eaLnBrk="0" hangingPunct="0"/>
              <a:r>
                <a:rPr lang="en-US" sz="1600" b="1">
                  <a:solidFill>
                    <a:srgbClr val="0000FF"/>
                  </a:solidFill>
                </a:rPr>
                <a:t>TACAN</a:t>
              </a:r>
              <a:endParaRPr lang="en-US" b="1">
                <a:solidFill>
                  <a:srgbClr val="0000FF"/>
                </a:solidFill>
              </a:endParaRPr>
            </a:p>
          </p:txBody>
        </p:sp>
        <p:sp>
          <p:nvSpPr>
            <p:cNvPr id="1071" name="Rectangle 1149"/>
            <p:cNvSpPr>
              <a:spLocks noChangeArrowheads="1"/>
            </p:cNvSpPr>
            <p:nvPr/>
          </p:nvSpPr>
          <p:spPr bwMode="auto">
            <a:xfrm>
              <a:off x="3711" y="2138"/>
              <a:ext cx="64" cy="154"/>
            </a:xfrm>
            <a:prstGeom prst="rect">
              <a:avLst/>
            </a:prstGeom>
            <a:noFill/>
            <a:ln w="9525">
              <a:noFill/>
              <a:miter lim="800000"/>
              <a:headEnd/>
              <a:tailEnd/>
            </a:ln>
          </p:spPr>
          <p:txBody>
            <a:bodyPr wrap="none" lIns="0" tIns="0" rIns="0" bIns="0">
              <a:spAutoFit/>
            </a:bodyPr>
            <a:lstStyle/>
            <a:p>
              <a:pPr eaLnBrk="0" hangingPunct="0"/>
              <a:r>
                <a:rPr lang="en-US" sz="1600" b="1">
                  <a:solidFill>
                    <a:srgbClr val="0000FF"/>
                  </a:solidFill>
                </a:rPr>
                <a:t>0</a:t>
              </a:r>
              <a:endParaRPr lang="en-US" b="1">
                <a:solidFill>
                  <a:srgbClr val="0000FF"/>
                </a:solidFill>
              </a:endParaRPr>
            </a:p>
          </p:txBody>
        </p:sp>
        <p:sp>
          <p:nvSpPr>
            <p:cNvPr id="1072" name="Rectangle 1151"/>
            <p:cNvSpPr>
              <a:spLocks noChangeArrowheads="1"/>
            </p:cNvSpPr>
            <p:nvPr/>
          </p:nvSpPr>
          <p:spPr bwMode="auto">
            <a:xfrm>
              <a:off x="3816" y="2138"/>
              <a:ext cx="32" cy="154"/>
            </a:xfrm>
            <a:prstGeom prst="rect">
              <a:avLst/>
            </a:prstGeom>
            <a:noFill/>
            <a:ln w="9525">
              <a:noFill/>
              <a:miter lim="800000"/>
              <a:headEnd/>
              <a:tailEnd/>
            </a:ln>
          </p:spPr>
          <p:txBody>
            <a:bodyPr wrap="none" lIns="0" tIns="0" rIns="0" bIns="0">
              <a:spAutoFit/>
            </a:bodyPr>
            <a:lstStyle/>
            <a:p>
              <a:pPr eaLnBrk="0" hangingPunct="0"/>
              <a:r>
                <a:rPr lang="en-US" sz="1600" b="1">
                  <a:solidFill>
                    <a:srgbClr val="0000FF"/>
                  </a:solidFill>
                </a:rPr>
                <a:t> </a:t>
              </a:r>
              <a:endParaRPr lang="en-US" b="1">
                <a:solidFill>
                  <a:srgbClr val="0000FF"/>
                </a:solidFill>
              </a:endParaRPr>
            </a:p>
          </p:txBody>
        </p:sp>
        <p:sp>
          <p:nvSpPr>
            <p:cNvPr id="1073" name="Rectangle 1152"/>
            <p:cNvSpPr>
              <a:spLocks noChangeArrowheads="1"/>
            </p:cNvSpPr>
            <p:nvPr/>
          </p:nvSpPr>
          <p:spPr bwMode="auto">
            <a:xfrm>
              <a:off x="3843" y="2138"/>
              <a:ext cx="32" cy="154"/>
            </a:xfrm>
            <a:prstGeom prst="rect">
              <a:avLst/>
            </a:prstGeom>
            <a:noFill/>
            <a:ln w="9525">
              <a:noFill/>
              <a:miter lim="800000"/>
              <a:headEnd/>
              <a:tailEnd/>
            </a:ln>
          </p:spPr>
          <p:txBody>
            <a:bodyPr wrap="none" lIns="0" tIns="0" rIns="0" bIns="0">
              <a:spAutoFit/>
            </a:bodyPr>
            <a:lstStyle/>
            <a:p>
              <a:pPr eaLnBrk="0" hangingPunct="0"/>
              <a:r>
                <a:rPr lang="en-US" sz="1600" b="1">
                  <a:solidFill>
                    <a:srgbClr val="0000FF"/>
                  </a:solidFill>
                </a:rPr>
                <a:t> </a:t>
              </a:r>
              <a:endParaRPr lang="en-US" b="1">
                <a:solidFill>
                  <a:srgbClr val="0000FF"/>
                </a:solidFill>
              </a:endParaRPr>
            </a:p>
          </p:txBody>
        </p:sp>
        <p:sp>
          <p:nvSpPr>
            <p:cNvPr id="1074" name="Rectangle 1153"/>
            <p:cNvSpPr>
              <a:spLocks noChangeArrowheads="1"/>
            </p:cNvSpPr>
            <p:nvPr/>
          </p:nvSpPr>
          <p:spPr bwMode="auto">
            <a:xfrm>
              <a:off x="3870" y="2138"/>
              <a:ext cx="32" cy="154"/>
            </a:xfrm>
            <a:prstGeom prst="rect">
              <a:avLst/>
            </a:prstGeom>
            <a:noFill/>
            <a:ln w="9525">
              <a:noFill/>
              <a:miter lim="800000"/>
              <a:headEnd/>
              <a:tailEnd/>
            </a:ln>
          </p:spPr>
          <p:txBody>
            <a:bodyPr wrap="none" lIns="0" tIns="0" rIns="0" bIns="0">
              <a:spAutoFit/>
            </a:bodyPr>
            <a:lstStyle/>
            <a:p>
              <a:pPr eaLnBrk="0" hangingPunct="0"/>
              <a:r>
                <a:rPr lang="en-US" sz="1600" b="1">
                  <a:solidFill>
                    <a:srgbClr val="0000FF"/>
                  </a:solidFill>
                </a:rPr>
                <a:t> </a:t>
              </a:r>
              <a:endParaRPr lang="en-US" b="1">
                <a:solidFill>
                  <a:srgbClr val="0000FF"/>
                </a:solidFill>
              </a:endParaRPr>
            </a:p>
          </p:txBody>
        </p:sp>
        <p:sp>
          <p:nvSpPr>
            <p:cNvPr id="1075" name="Rectangle 1154"/>
            <p:cNvSpPr>
              <a:spLocks noChangeArrowheads="1"/>
            </p:cNvSpPr>
            <p:nvPr/>
          </p:nvSpPr>
          <p:spPr bwMode="auto">
            <a:xfrm>
              <a:off x="3897" y="2138"/>
              <a:ext cx="32" cy="154"/>
            </a:xfrm>
            <a:prstGeom prst="rect">
              <a:avLst/>
            </a:prstGeom>
            <a:noFill/>
            <a:ln w="9525">
              <a:noFill/>
              <a:miter lim="800000"/>
              <a:headEnd/>
              <a:tailEnd/>
            </a:ln>
          </p:spPr>
          <p:txBody>
            <a:bodyPr wrap="none" lIns="0" tIns="0" rIns="0" bIns="0">
              <a:spAutoFit/>
            </a:bodyPr>
            <a:lstStyle/>
            <a:p>
              <a:pPr eaLnBrk="0" hangingPunct="0"/>
              <a:r>
                <a:rPr lang="en-US" sz="1600" b="1">
                  <a:solidFill>
                    <a:srgbClr val="0000FF"/>
                  </a:solidFill>
                </a:rPr>
                <a:t> </a:t>
              </a:r>
              <a:endParaRPr lang="en-US" b="1">
                <a:solidFill>
                  <a:srgbClr val="0000FF"/>
                </a:solidFill>
              </a:endParaRPr>
            </a:p>
          </p:txBody>
        </p:sp>
        <p:sp>
          <p:nvSpPr>
            <p:cNvPr id="1076" name="Rectangle 1155"/>
            <p:cNvSpPr>
              <a:spLocks noChangeArrowheads="1"/>
            </p:cNvSpPr>
            <p:nvPr/>
          </p:nvSpPr>
          <p:spPr bwMode="auto">
            <a:xfrm>
              <a:off x="3924" y="2138"/>
              <a:ext cx="64" cy="154"/>
            </a:xfrm>
            <a:prstGeom prst="rect">
              <a:avLst/>
            </a:prstGeom>
            <a:noFill/>
            <a:ln w="9525">
              <a:noFill/>
              <a:miter lim="800000"/>
              <a:headEnd/>
              <a:tailEnd/>
            </a:ln>
          </p:spPr>
          <p:txBody>
            <a:bodyPr wrap="none" lIns="0" tIns="0" rIns="0" bIns="0">
              <a:spAutoFit/>
            </a:bodyPr>
            <a:lstStyle/>
            <a:p>
              <a:pPr eaLnBrk="0" hangingPunct="0"/>
              <a:r>
                <a:rPr lang="en-US" sz="1600" b="1">
                  <a:solidFill>
                    <a:srgbClr val="0000FF"/>
                  </a:solidFill>
                </a:rPr>
                <a:t>1</a:t>
              </a:r>
              <a:endParaRPr lang="en-US" b="1">
                <a:solidFill>
                  <a:srgbClr val="0000FF"/>
                </a:solidFill>
              </a:endParaRPr>
            </a:p>
          </p:txBody>
        </p:sp>
        <p:sp>
          <p:nvSpPr>
            <p:cNvPr id="1077" name="Rectangle 1157"/>
            <p:cNvSpPr>
              <a:spLocks noChangeArrowheads="1"/>
            </p:cNvSpPr>
            <p:nvPr/>
          </p:nvSpPr>
          <p:spPr bwMode="auto">
            <a:xfrm>
              <a:off x="4031" y="2138"/>
              <a:ext cx="32" cy="154"/>
            </a:xfrm>
            <a:prstGeom prst="rect">
              <a:avLst/>
            </a:prstGeom>
            <a:noFill/>
            <a:ln w="9525">
              <a:noFill/>
              <a:miter lim="800000"/>
              <a:headEnd/>
              <a:tailEnd/>
            </a:ln>
          </p:spPr>
          <p:txBody>
            <a:bodyPr wrap="none" lIns="0" tIns="0" rIns="0" bIns="0">
              <a:spAutoFit/>
            </a:bodyPr>
            <a:lstStyle/>
            <a:p>
              <a:pPr eaLnBrk="0" hangingPunct="0"/>
              <a:r>
                <a:rPr lang="en-US" sz="1600" b="1">
                  <a:solidFill>
                    <a:srgbClr val="0000FF"/>
                  </a:solidFill>
                </a:rPr>
                <a:t> </a:t>
              </a:r>
              <a:endParaRPr lang="en-US" b="1">
                <a:solidFill>
                  <a:srgbClr val="0000FF"/>
                </a:solidFill>
              </a:endParaRPr>
            </a:p>
          </p:txBody>
        </p:sp>
        <p:sp>
          <p:nvSpPr>
            <p:cNvPr id="1078" name="Rectangle 1333"/>
            <p:cNvSpPr>
              <a:spLocks noChangeArrowheads="1"/>
            </p:cNvSpPr>
            <p:nvPr/>
          </p:nvSpPr>
          <p:spPr bwMode="auto">
            <a:xfrm>
              <a:off x="3791" y="2317"/>
              <a:ext cx="32" cy="154"/>
            </a:xfrm>
            <a:prstGeom prst="rect">
              <a:avLst/>
            </a:prstGeom>
            <a:noFill/>
            <a:ln w="9525">
              <a:noFill/>
              <a:miter lim="800000"/>
              <a:headEnd/>
              <a:tailEnd/>
            </a:ln>
          </p:spPr>
          <p:txBody>
            <a:bodyPr wrap="none" lIns="0" tIns="0" rIns="0" bIns="0">
              <a:spAutoFit/>
            </a:bodyPr>
            <a:lstStyle/>
            <a:p>
              <a:pPr eaLnBrk="0" hangingPunct="0"/>
              <a:r>
                <a:rPr lang="en-US" sz="1600" b="1">
                  <a:solidFill>
                    <a:srgbClr val="FF0000"/>
                  </a:solidFill>
                </a:rPr>
                <a:t> </a:t>
              </a:r>
              <a:endParaRPr lang="en-US" b="1">
                <a:solidFill>
                  <a:srgbClr val="FF0000"/>
                </a:solidFill>
              </a:endParaRPr>
            </a:p>
          </p:txBody>
        </p:sp>
        <p:sp>
          <p:nvSpPr>
            <p:cNvPr id="1079" name="Rectangle 1334"/>
            <p:cNvSpPr>
              <a:spLocks noChangeArrowheads="1"/>
            </p:cNvSpPr>
            <p:nvPr/>
          </p:nvSpPr>
          <p:spPr bwMode="auto">
            <a:xfrm>
              <a:off x="3818" y="2317"/>
              <a:ext cx="32" cy="154"/>
            </a:xfrm>
            <a:prstGeom prst="rect">
              <a:avLst/>
            </a:prstGeom>
            <a:noFill/>
            <a:ln w="9525">
              <a:noFill/>
              <a:miter lim="800000"/>
              <a:headEnd/>
              <a:tailEnd/>
            </a:ln>
          </p:spPr>
          <p:txBody>
            <a:bodyPr wrap="none" lIns="0" tIns="0" rIns="0" bIns="0">
              <a:spAutoFit/>
            </a:bodyPr>
            <a:lstStyle/>
            <a:p>
              <a:pPr eaLnBrk="0" hangingPunct="0"/>
              <a:r>
                <a:rPr lang="en-US" sz="1600" b="1">
                  <a:solidFill>
                    <a:srgbClr val="FF0000"/>
                  </a:solidFill>
                </a:rPr>
                <a:t> </a:t>
              </a:r>
              <a:endParaRPr lang="en-US" b="1">
                <a:solidFill>
                  <a:srgbClr val="FF0000"/>
                </a:solidFill>
              </a:endParaRPr>
            </a:p>
          </p:txBody>
        </p:sp>
        <p:sp>
          <p:nvSpPr>
            <p:cNvPr id="1080" name="Rectangle 1335"/>
            <p:cNvSpPr>
              <a:spLocks noChangeArrowheads="1"/>
            </p:cNvSpPr>
            <p:nvPr/>
          </p:nvSpPr>
          <p:spPr bwMode="auto">
            <a:xfrm>
              <a:off x="3845" y="2317"/>
              <a:ext cx="32" cy="154"/>
            </a:xfrm>
            <a:prstGeom prst="rect">
              <a:avLst/>
            </a:prstGeom>
            <a:noFill/>
            <a:ln w="9525">
              <a:noFill/>
              <a:miter lim="800000"/>
              <a:headEnd/>
              <a:tailEnd/>
            </a:ln>
          </p:spPr>
          <p:txBody>
            <a:bodyPr wrap="none" lIns="0" tIns="0" rIns="0" bIns="0">
              <a:spAutoFit/>
            </a:bodyPr>
            <a:lstStyle/>
            <a:p>
              <a:pPr eaLnBrk="0" hangingPunct="0"/>
              <a:r>
                <a:rPr lang="en-US" sz="1600" b="1">
                  <a:solidFill>
                    <a:srgbClr val="FF0000"/>
                  </a:solidFill>
                </a:rPr>
                <a:t> </a:t>
              </a:r>
              <a:endParaRPr lang="en-US" b="1">
                <a:solidFill>
                  <a:srgbClr val="FF0000"/>
                </a:solidFill>
              </a:endParaRPr>
            </a:p>
          </p:txBody>
        </p:sp>
        <p:sp>
          <p:nvSpPr>
            <p:cNvPr id="1081" name="Rectangle 1336"/>
            <p:cNvSpPr>
              <a:spLocks noChangeArrowheads="1"/>
            </p:cNvSpPr>
            <p:nvPr/>
          </p:nvSpPr>
          <p:spPr bwMode="auto">
            <a:xfrm>
              <a:off x="3872" y="2317"/>
              <a:ext cx="32" cy="154"/>
            </a:xfrm>
            <a:prstGeom prst="rect">
              <a:avLst/>
            </a:prstGeom>
            <a:noFill/>
            <a:ln w="9525">
              <a:noFill/>
              <a:miter lim="800000"/>
              <a:headEnd/>
              <a:tailEnd/>
            </a:ln>
          </p:spPr>
          <p:txBody>
            <a:bodyPr wrap="none" lIns="0" tIns="0" rIns="0" bIns="0">
              <a:spAutoFit/>
            </a:bodyPr>
            <a:lstStyle/>
            <a:p>
              <a:pPr eaLnBrk="0" hangingPunct="0"/>
              <a:r>
                <a:rPr lang="en-US" sz="1600" b="1">
                  <a:solidFill>
                    <a:srgbClr val="FF0000"/>
                  </a:solidFill>
                </a:rPr>
                <a:t> </a:t>
              </a:r>
              <a:endParaRPr lang="en-US" b="1">
                <a:solidFill>
                  <a:srgbClr val="FF0000"/>
                </a:solidFill>
              </a:endParaRPr>
            </a:p>
          </p:txBody>
        </p:sp>
        <p:sp>
          <p:nvSpPr>
            <p:cNvPr id="1082" name="Rectangle 1337"/>
            <p:cNvSpPr>
              <a:spLocks noChangeArrowheads="1"/>
            </p:cNvSpPr>
            <p:nvPr/>
          </p:nvSpPr>
          <p:spPr bwMode="auto">
            <a:xfrm>
              <a:off x="3899" y="2317"/>
              <a:ext cx="32" cy="154"/>
            </a:xfrm>
            <a:prstGeom prst="rect">
              <a:avLst/>
            </a:prstGeom>
            <a:noFill/>
            <a:ln w="9525">
              <a:noFill/>
              <a:miter lim="800000"/>
              <a:headEnd/>
              <a:tailEnd/>
            </a:ln>
          </p:spPr>
          <p:txBody>
            <a:bodyPr wrap="none" lIns="0" tIns="0" rIns="0" bIns="0">
              <a:spAutoFit/>
            </a:bodyPr>
            <a:lstStyle/>
            <a:p>
              <a:pPr eaLnBrk="0" hangingPunct="0"/>
              <a:r>
                <a:rPr lang="en-US" sz="1600" b="1">
                  <a:solidFill>
                    <a:srgbClr val="FF0000"/>
                  </a:solidFill>
                </a:rPr>
                <a:t> </a:t>
              </a:r>
              <a:endParaRPr lang="en-US" b="1">
                <a:solidFill>
                  <a:srgbClr val="FF0000"/>
                </a:solidFill>
              </a:endParaRPr>
            </a:p>
          </p:txBody>
        </p:sp>
        <p:sp>
          <p:nvSpPr>
            <p:cNvPr id="1083" name="Rectangle 1338"/>
            <p:cNvSpPr>
              <a:spLocks noChangeArrowheads="1"/>
            </p:cNvSpPr>
            <p:nvPr/>
          </p:nvSpPr>
          <p:spPr bwMode="auto">
            <a:xfrm>
              <a:off x="3924" y="2317"/>
              <a:ext cx="32" cy="154"/>
            </a:xfrm>
            <a:prstGeom prst="rect">
              <a:avLst/>
            </a:prstGeom>
            <a:noFill/>
            <a:ln w="9525">
              <a:noFill/>
              <a:miter lim="800000"/>
              <a:headEnd/>
              <a:tailEnd/>
            </a:ln>
          </p:spPr>
          <p:txBody>
            <a:bodyPr wrap="none" lIns="0" tIns="0" rIns="0" bIns="0">
              <a:spAutoFit/>
            </a:bodyPr>
            <a:lstStyle/>
            <a:p>
              <a:pPr eaLnBrk="0" hangingPunct="0"/>
              <a:r>
                <a:rPr lang="en-US" sz="1600" b="1">
                  <a:solidFill>
                    <a:srgbClr val="FF0000"/>
                  </a:solidFill>
                </a:rPr>
                <a:t> </a:t>
              </a:r>
              <a:endParaRPr lang="en-US" b="1">
                <a:solidFill>
                  <a:srgbClr val="FF0000"/>
                </a:solidFill>
              </a:endParaRPr>
            </a:p>
          </p:txBody>
        </p:sp>
        <p:sp>
          <p:nvSpPr>
            <p:cNvPr id="1084" name="Rectangle 1339"/>
            <p:cNvSpPr>
              <a:spLocks noChangeArrowheads="1"/>
            </p:cNvSpPr>
            <p:nvPr/>
          </p:nvSpPr>
          <p:spPr bwMode="auto">
            <a:xfrm>
              <a:off x="3950" y="2317"/>
              <a:ext cx="64" cy="154"/>
            </a:xfrm>
            <a:prstGeom prst="rect">
              <a:avLst/>
            </a:prstGeom>
            <a:noFill/>
            <a:ln w="9525">
              <a:noFill/>
              <a:miter lim="800000"/>
              <a:headEnd/>
              <a:tailEnd/>
            </a:ln>
          </p:spPr>
          <p:txBody>
            <a:bodyPr wrap="none" lIns="0" tIns="0" rIns="0" bIns="0">
              <a:spAutoFit/>
            </a:bodyPr>
            <a:lstStyle/>
            <a:p>
              <a:pPr eaLnBrk="0" hangingPunct="0"/>
              <a:r>
                <a:rPr lang="en-US" sz="1600" b="1">
                  <a:solidFill>
                    <a:srgbClr val="FF0000"/>
                  </a:solidFill>
                </a:rPr>
                <a:t>0</a:t>
              </a:r>
              <a:endParaRPr lang="en-US" b="1">
                <a:solidFill>
                  <a:srgbClr val="FF0000"/>
                </a:solidFill>
              </a:endParaRPr>
            </a:p>
          </p:txBody>
        </p:sp>
        <p:sp>
          <p:nvSpPr>
            <p:cNvPr id="1085" name="Rectangle 1340"/>
            <p:cNvSpPr>
              <a:spLocks noChangeArrowheads="1"/>
            </p:cNvSpPr>
            <p:nvPr/>
          </p:nvSpPr>
          <p:spPr bwMode="auto">
            <a:xfrm>
              <a:off x="4004" y="2317"/>
              <a:ext cx="32" cy="154"/>
            </a:xfrm>
            <a:prstGeom prst="rect">
              <a:avLst/>
            </a:prstGeom>
            <a:noFill/>
            <a:ln w="9525">
              <a:noFill/>
              <a:miter lim="800000"/>
              <a:headEnd/>
              <a:tailEnd/>
            </a:ln>
          </p:spPr>
          <p:txBody>
            <a:bodyPr wrap="none" lIns="0" tIns="0" rIns="0" bIns="0">
              <a:spAutoFit/>
            </a:bodyPr>
            <a:lstStyle/>
            <a:p>
              <a:pPr eaLnBrk="0" hangingPunct="0"/>
              <a:r>
                <a:rPr lang="en-US" sz="1600" b="1">
                  <a:solidFill>
                    <a:srgbClr val="FF0000"/>
                  </a:solidFill>
                </a:rPr>
                <a:t> </a:t>
              </a:r>
              <a:endParaRPr lang="en-US" b="1">
                <a:solidFill>
                  <a:srgbClr val="FF0000"/>
                </a:solidFill>
              </a:endParaRPr>
            </a:p>
          </p:txBody>
        </p:sp>
        <p:sp>
          <p:nvSpPr>
            <p:cNvPr id="1086" name="Rectangle 1341"/>
            <p:cNvSpPr>
              <a:spLocks noChangeArrowheads="1"/>
            </p:cNvSpPr>
            <p:nvPr/>
          </p:nvSpPr>
          <p:spPr bwMode="auto">
            <a:xfrm>
              <a:off x="4031" y="2317"/>
              <a:ext cx="32" cy="154"/>
            </a:xfrm>
            <a:prstGeom prst="rect">
              <a:avLst/>
            </a:prstGeom>
            <a:noFill/>
            <a:ln w="9525">
              <a:noFill/>
              <a:miter lim="800000"/>
              <a:headEnd/>
              <a:tailEnd/>
            </a:ln>
          </p:spPr>
          <p:txBody>
            <a:bodyPr wrap="none" lIns="0" tIns="0" rIns="0" bIns="0">
              <a:spAutoFit/>
            </a:bodyPr>
            <a:lstStyle/>
            <a:p>
              <a:pPr eaLnBrk="0" hangingPunct="0"/>
              <a:r>
                <a:rPr lang="en-US" sz="1600" b="1">
                  <a:solidFill>
                    <a:srgbClr val="FF0000"/>
                  </a:solidFill>
                </a:rPr>
                <a:t> </a:t>
              </a:r>
              <a:endParaRPr lang="en-US" b="1">
                <a:solidFill>
                  <a:srgbClr val="FF0000"/>
                </a:solidFill>
              </a:endParaRPr>
            </a:p>
          </p:txBody>
        </p:sp>
        <p:sp>
          <p:nvSpPr>
            <p:cNvPr id="1087" name="Rectangle 1420"/>
            <p:cNvSpPr>
              <a:spLocks noChangeArrowheads="1"/>
            </p:cNvSpPr>
            <p:nvPr/>
          </p:nvSpPr>
          <p:spPr bwMode="auto">
            <a:xfrm>
              <a:off x="4799" y="1723"/>
              <a:ext cx="863" cy="863"/>
            </a:xfrm>
            <a:prstGeom prst="rect">
              <a:avLst/>
            </a:prstGeom>
            <a:solidFill>
              <a:srgbClr val="FFFFFF"/>
            </a:solidFill>
            <a:ln w="9525">
              <a:noFill/>
              <a:miter lim="800000"/>
              <a:headEnd/>
              <a:tailEnd/>
            </a:ln>
          </p:spPr>
          <p:txBody>
            <a:bodyPr/>
            <a:lstStyle/>
            <a:p>
              <a:pPr eaLnBrk="0" hangingPunct="0"/>
              <a:endParaRPr lang="en-US"/>
            </a:p>
          </p:txBody>
        </p:sp>
        <p:sp>
          <p:nvSpPr>
            <p:cNvPr id="1088" name="Rectangle 1422"/>
            <p:cNvSpPr>
              <a:spLocks noChangeArrowheads="1"/>
            </p:cNvSpPr>
            <p:nvPr/>
          </p:nvSpPr>
          <p:spPr bwMode="auto">
            <a:xfrm>
              <a:off x="4799" y="2251"/>
              <a:ext cx="214" cy="217"/>
            </a:xfrm>
            <a:prstGeom prst="rect">
              <a:avLst/>
            </a:prstGeom>
            <a:solidFill>
              <a:srgbClr val="FFFFFF"/>
            </a:solidFill>
            <a:ln w="9525">
              <a:noFill/>
              <a:miter lim="800000"/>
              <a:headEnd/>
              <a:tailEnd/>
            </a:ln>
          </p:spPr>
          <p:txBody>
            <a:bodyPr/>
            <a:lstStyle/>
            <a:p>
              <a:pPr eaLnBrk="0" hangingPunct="0"/>
              <a:endParaRPr lang="en-US"/>
            </a:p>
          </p:txBody>
        </p:sp>
        <p:sp>
          <p:nvSpPr>
            <p:cNvPr id="1089" name="Rectangle 1423"/>
            <p:cNvSpPr>
              <a:spLocks noChangeArrowheads="1"/>
            </p:cNvSpPr>
            <p:nvPr/>
          </p:nvSpPr>
          <p:spPr bwMode="auto">
            <a:xfrm>
              <a:off x="4799" y="2251"/>
              <a:ext cx="214" cy="217"/>
            </a:xfrm>
            <a:prstGeom prst="rect">
              <a:avLst/>
            </a:prstGeom>
            <a:noFill/>
            <a:ln w="0">
              <a:solidFill>
                <a:srgbClr val="000000"/>
              </a:solidFill>
              <a:miter lim="800000"/>
              <a:headEnd/>
              <a:tailEnd/>
            </a:ln>
          </p:spPr>
          <p:txBody>
            <a:bodyPr/>
            <a:lstStyle/>
            <a:p>
              <a:pPr eaLnBrk="0" hangingPunct="0"/>
              <a:endParaRPr lang="en-US"/>
            </a:p>
          </p:txBody>
        </p:sp>
        <p:sp>
          <p:nvSpPr>
            <p:cNvPr id="1090" name="Rectangle 1430"/>
            <p:cNvSpPr>
              <a:spLocks noChangeArrowheads="1"/>
            </p:cNvSpPr>
            <p:nvPr/>
          </p:nvSpPr>
          <p:spPr bwMode="auto">
            <a:xfrm>
              <a:off x="5013" y="2251"/>
              <a:ext cx="217" cy="217"/>
            </a:xfrm>
            <a:prstGeom prst="rect">
              <a:avLst/>
            </a:prstGeom>
            <a:solidFill>
              <a:srgbClr val="FFFFFF"/>
            </a:solidFill>
            <a:ln w="9525">
              <a:noFill/>
              <a:miter lim="800000"/>
              <a:headEnd/>
              <a:tailEnd/>
            </a:ln>
          </p:spPr>
          <p:txBody>
            <a:bodyPr/>
            <a:lstStyle/>
            <a:p>
              <a:pPr eaLnBrk="0" hangingPunct="0"/>
              <a:endParaRPr lang="en-US"/>
            </a:p>
          </p:txBody>
        </p:sp>
        <p:sp>
          <p:nvSpPr>
            <p:cNvPr id="1091" name="Rectangle 1431"/>
            <p:cNvSpPr>
              <a:spLocks noChangeArrowheads="1"/>
            </p:cNvSpPr>
            <p:nvPr/>
          </p:nvSpPr>
          <p:spPr bwMode="auto">
            <a:xfrm>
              <a:off x="5013" y="2251"/>
              <a:ext cx="217" cy="217"/>
            </a:xfrm>
            <a:prstGeom prst="rect">
              <a:avLst/>
            </a:prstGeom>
            <a:noFill/>
            <a:ln w="0">
              <a:solidFill>
                <a:srgbClr val="000000"/>
              </a:solidFill>
              <a:miter lim="800000"/>
              <a:headEnd/>
              <a:tailEnd/>
            </a:ln>
          </p:spPr>
          <p:txBody>
            <a:bodyPr/>
            <a:lstStyle/>
            <a:p>
              <a:pPr eaLnBrk="0" hangingPunct="0"/>
              <a:endParaRPr lang="en-US"/>
            </a:p>
          </p:txBody>
        </p:sp>
        <p:sp>
          <p:nvSpPr>
            <p:cNvPr id="1092" name="Line 1454"/>
            <p:cNvSpPr>
              <a:spLocks noChangeShapeType="1"/>
            </p:cNvSpPr>
            <p:nvPr/>
          </p:nvSpPr>
          <p:spPr bwMode="auto">
            <a:xfrm>
              <a:off x="4695" y="2147"/>
              <a:ext cx="105" cy="106"/>
            </a:xfrm>
            <a:prstGeom prst="line">
              <a:avLst/>
            </a:prstGeom>
            <a:noFill/>
            <a:ln w="0">
              <a:solidFill>
                <a:srgbClr val="000000"/>
              </a:solidFill>
              <a:round/>
              <a:headEnd/>
              <a:tailEnd/>
            </a:ln>
          </p:spPr>
          <p:txBody>
            <a:bodyPr/>
            <a:lstStyle/>
            <a:p>
              <a:endParaRPr lang="en-US"/>
            </a:p>
          </p:txBody>
        </p:sp>
        <p:sp>
          <p:nvSpPr>
            <p:cNvPr id="1093" name="Rectangle 1459"/>
            <p:cNvSpPr>
              <a:spLocks noChangeArrowheads="1"/>
            </p:cNvSpPr>
            <p:nvPr/>
          </p:nvSpPr>
          <p:spPr bwMode="auto">
            <a:xfrm>
              <a:off x="4862" y="2138"/>
              <a:ext cx="64" cy="154"/>
            </a:xfrm>
            <a:prstGeom prst="rect">
              <a:avLst/>
            </a:prstGeom>
            <a:noFill/>
            <a:ln w="9525">
              <a:noFill/>
              <a:miter lim="800000"/>
              <a:headEnd/>
              <a:tailEnd/>
            </a:ln>
          </p:spPr>
          <p:txBody>
            <a:bodyPr wrap="none" lIns="0" tIns="0" rIns="0" bIns="0">
              <a:spAutoFit/>
            </a:bodyPr>
            <a:lstStyle/>
            <a:p>
              <a:pPr eaLnBrk="0" hangingPunct="0"/>
              <a:r>
                <a:rPr lang="en-US" sz="1600" b="1">
                  <a:solidFill>
                    <a:srgbClr val="0000FF"/>
                  </a:solidFill>
                </a:rPr>
                <a:t>0</a:t>
              </a:r>
              <a:endParaRPr lang="en-US" b="1">
                <a:solidFill>
                  <a:srgbClr val="0000FF"/>
                </a:solidFill>
              </a:endParaRPr>
            </a:p>
          </p:txBody>
        </p:sp>
        <p:sp>
          <p:nvSpPr>
            <p:cNvPr id="1094" name="Rectangle 1461"/>
            <p:cNvSpPr>
              <a:spLocks noChangeArrowheads="1"/>
            </p:cNvSpPr>
            <p:nvPr/>
          </p:nvSpPr>
          <p:spPr bwMode="auto">
            <a:xfrm>
              <a:off x="4969" y="2138"/>
              <a:ext cx="32" cy="154"/>
            </a:xfrm>
            <a:prstGeom prst="rect">
              <a:avLst/>
            </a:prstGeom>
            <a:noFill/>
            <a:ln w="9525">
              <a:noFill/>
              <a:miter lim="800000"/>
              <a:headEnd/>
              <a:tailEnd/>
            </a:ln>
          </p:spPr>
          <p:txBody>
            <a:bodyPr wrap="none" lIns="0" tIns="0" rIns="0" bIns="0">
              <a:spAutoFit/>
            </a:bodyPr>
            <a:lstStyle/>
            <a:p>
              <a:pPr eaLnBrk="0" hangingPunct="0"/>
              <a:r>
                <a:rPr lang="en-US" sz="1600" b="1">
                  <a:solidFill>
                    <a:srgbClr val="0000FF"/>
                  </a:solidFill>
                </a:rPr>
                <a:t> </a:t>
              </a:r>
              <a:endParaRPr lang="en-US" b="1">
                <a:solidFill>
                  <a:srgbClr val="0000FF"/>
                </a:solidFill>
              </a:endParaRPr>
            </a:p>
          </p:txBody>
        </p:sp>
        <p:sp>
          <p:nvSpPr>
            <p:cNvPr id="1095" name="Rectangle 1462"/>
            <p:cNvSpPr>
              <a:spLocks noChangeArrowheads="1"/>
            </p:cNvSpPr>
            <p:nvPr/>
          </p:nvSpPr>
          <p:spPr bwMode="auto">
            <a:xfrm>
              <a:off x="4996" y="2138"/>
              <a:ext cx="32" cy="154"/>
            </a:xfrm>
            <a:prstGeom prst="rect">
              <a:avLst/>
            </a:prstGeom>
            <a:noFill/>
            <a:ln w="9525">
              <a:noFill/>
              <a:miter lim="800000"/>
              <a:headEnd/>
              <a:tailEnd/>
            </a:ln>
          </p:spPr>
          <p:txBody>
            <a:bodyPr wrap="none" lIns="0" tIns="0" rIns="0" bIns="0">
              <a:spAutoFit/>
            </a:bodyPr>
            <a:lstStyle/>
            <a:p>
              <a:pPr eaLnBrk="0" hangingPunct="0"/>
              <a:r>
                <a:rPr lang="en-US" sz="1600" b="1">
                  <a:solidFill>
                    <a:srgbClr val="0000FF"/>
                  </a:solidFill>
                </a:rPr>
                <a:t> </a:t>
              </a:r>
              <a:endParaRPr lang="en-US" b="1">
                <a:solidFill>
                  <a:srgbClr val="0000FF"/>
                </a:solidFill>
              </a:endParaRPr>
            </a:p>
          </p:txBody>
        </p:sp>
        <p:sp>
          <p:nvSpPr>
            <p:cNvPr id="1096" name="Rectangle 1463"/>
            <p:cNvSpPr>
              <a:spLocks noChangeArrowheads="1"/>
            </p:cNvSpPr>
            <p:nvPr/>
          </p:nvSpPr>
          <p:spPr bwMode="auto">
            <a:xfrm>
              <a:off x="5021" y="2138"/>
              <a:ext cx="32" cy="154"/>
            </a:xfrm>
            <a:prstGeom prst="rect">
              <a:avLst/>
            </a:prstGeom>
            <a:noFill/>
            <a:ln w="9525">
              <a:noFill/>
              <a:miter lim="800000"/>
              <a:headEnd/>
              <a:tailEnd/>
            </a:ln>
          </p:spPr>
          <p:txBody>
            <a:bodyPr wrap="none" lIns="0" tIns="0" rIns="0" bIns="0">
              <a:spAutoFit/>
            </a:bodyPr>
            <a:lstStyle/>
            <a:p>
              <a:pPr eaLnBrk="0" hangingPunct="0"/>
              <a:r>
                <a:rPr lang="en-US" sz="1600" b="1">
                  <a:solidFill>
                    <a:srgbClr val="0000FF"/>
                  </a:solidFill>
                </a:rPr>
                <a:t> </a:t>
              </a:r>
              <a:endParaRPr lang="en-US" b="1">
                <a:solidFill>
                  <a:srgbClr val="0000FF"/>
                </a:solidFill>
              </a:endParaRPr>
            </a:p>
          </p:txBody>
        </p:sp>
        <p:sp>
          <p:nvSpPr>
            <p:cNvPr id="1097" name="Rectangle 1464"/>
            <p:cNvSpPr>
              <a:spLocks noChangeArrowheads="1"/>
            </p:cNvSpPr>
            <p:nvPr/>
          </p:nvSpPr>
          <p:spPr bwMode="auto">
            <a:xfrm>
              <a:off x="5048" y="2138"/>
              <a:ext cx="32" cy="154"/>
            </a:xfrm>
            <a:prstGeom prst="rect">
              <a:avLst/>
            </a:prstGeom>
            <a:noFill/>
            <a:ln w="9525">
              <a:noFill/>
              <a:miter lim="800000"/>
              <a:headEnd/>
              <a:tailEnd/>
            </a:ln>
          </p:spPr>
          <p:txBody>
            <a:bodyPr wrap="none" lIns="0" tIns="0" rIns="0" bIns="0">
              <a:spAutoFit/>
            </a:bodyPr>
            <a:lstStyle/>
            <a:p>
              <a:pPr eaLnBrk="0" hangingPunct="0"/>
              <a:r>
                <a:rPr lang="en-US" sz="1600" b="1">
                  <a:solidFill>
                    <a:srgbClr val="0000FF"/>
                  </a:solidFill>
                </a:rPr>
                <a:t> </a:t>
              </a:r>
              <a:endParaRPr lang="en-US" b="1">
                <a:solidFill>
                  <a:srgbClr val="0000FF"/>
                </a:solidFill>
              </a:endParaRPr>
            </a:p>
          </p:txBody>
        </p:sp>
        <p:sp>
          <p:nvSpPr>
            <p:cNvPr id="1098" name="Rectangle 1465"/>
            <p:cNvSpPr>
              <a:spLocks noChangeArrowheads="1"/>
            </p:cNvSpPr>
            <p:nvPr/>
          </p:nvSpPr>
          <p:spPr bwMode="auto">
            <a:xfrm>
              <a:off x="5075" y="2138"/>
              <a:ext cx="64" cy="154"/>
            </a:xfrm>
            <a:prstGeom prst="rect">
              <a:avLst/>
            </a:prstGeom>
            <a:noFill/>
            <a:ln w="9525">
              <a:noFill/>
              <a:miter lim="800000"/>
              <a:headEnd/>
              <a:tailEnd/>
            </a:ln>
          </p:spPr>
          <p:txBody>
            <a:bodyPr wrap="none" lIns="0" tIns="0" rIns="0" bIns="0">
              <a:spAutoFit/>
            </a:bodyPr>
            <a:lstStyle/>
            <a:p>
              <a:pPr eaLnBrk="0" hangingPunct="0"/>
              <a:r>
                <a:rPr lang="en-US" sz="1600" b="1">
                  <a:solidFill>
                    <a:srgbClr val="0000FF"/>
                  </a:solidFill>
                </a:rPr>
                <a:t>1</a:t>
              </a:r>
              <a:endParaRPr lang="en-US" b="1">
                <a:solidFill>
                  <a:srgbClr val="0000FF"/>
                </a:solidFill>
              </a:endParaRPr>
            </a:p>
          </p:txBody>
        </p:sp>
        <p:sp>
          <p:nvSpPr>
            <p:cNvPr id="1099" name="Rectangle 1487"/>
            <p:cNvSpPr>
              <a:spLocks noChangeArrowheads="1"/>
            </p:cNvSpPr>
            <p:nvPr/>
          </p:nvSpPr>
          <p:spPr bwMode="auto">
            <a:xfrm>
              <a:off x="4889" y="2317"/>
              <a:ext cx="64" cy="154"/>
            </a:xfrm>
            <a:prstGeom prst="rect">
              <a:avLst/>
            </a:prstGeom>
            <a:noFill/>
            <a:ln w="9525">
              <a:noFill/>
              <a:miter lim="800000"/>
              <a:headEnd/>
              <a:tailEnd/>
            </a:ln>
          </p:spPr>
          <p:txBody>
            <a:bodyPr wrap="none" lIns="0" tIns="0" rIns="0" bIns="0">
              <a:spAutoFit/>
            </a:bodyPr>
            <a:lstStyle/>
            <a:p>
              <a:pPr eaLnBrk="0" hangingPunct="0"/>
              <a:r>
                <a:rPr lang="en-US" sz="1600" b="1">
                  <a:solidFill>
                    <a:srgbClr val="FF0000"/>
                  </a:solidFill>
                </a:rPr>
                <a:t>1</a:t>
              </a:r>
              <a:endParaRPr lang="en-US" b="1">
                <a:solidFill>
                  <a:srgbClr val="FF0000"/>
                </a:solidFill>
              </a:endParaRPr>
            </a:p>
          </p:txBody>
        </p:sp>
        <p:sp>
          <p:nvSpPr>
            <p:cNvPr id="1100" name="Rectangle 1488"/>
            <p:cNvSpPr>
              <a:spLocks noChangeArrowheads="1"/>
            </p:cNvSpPr>
            <p:nvPr/>
          </p:nvSpPr>
          <p:spPr bwMode="auto">
            <a:xfrm>
              <a:off x="4942" y="2317"/>
              <a:ext cx="32" cy="154"/>
            </a:xfrm>
            <a:prstGeom prst="rect">
              <a:avLst/>
            </a:prstGeom>
            <a:noFill/>
            <a:ln w="9525">
              <a:noFill/>
              <a:miter lim="800000"/>
              <a:headEnd/>
              <a:tailEnd/>
            </a:ln>
          </p:spPr>
          <p:txBody>
            <a:bodyPr wrap="none" lIns="0" tIns="0" rIns="0" bIns="0">
              <a:spAutoFit/>
            </a:bodyPr>
            <a:lstStyle/>
            <a:p>
              <a:pPr eaLnBrk="0" hangingPunct="0"/>
              <a:r>
                <a:rPr lang="en-US" sz="1600" b="1">
                  <a:solidFill>
                    <a:srgbClr val="FF0000"/>
                  </a:solidFill>
                </a:rPr>
                <a:t> </a:t>
              </a:r>
              <a:endParaRPr lang="en-US" b="1">
                <a:solidFill>
                  <a:srgbClr val="FF0000"/>
                </a:solidFill>
              </a:endParaRPr>
            </a:p>
          </p:txBody>
        </p:sp>
        <p:sp>
          <p:nvSpPr>
            <p:cNvPr id="1101" name="Rectangle 1489"/>
            <p:cNvSpPr>
              <a:spLocks noChangeArrowheads="1"/>
            </p:cNvSpPr>
            <p:nvPr/>
          </p:nvSpPr>
          <p:spPr bwMode="auto">
            <a:xfrm>
              <a:off x="4969" y="2317"/>
              <a:ext cx="32" cy="154"/>
            </a:xfrm>
            <a:prstGeom prst="rect">
              <a:avLst/>
            </a:prstGeom>
            <a:noFill/>
            <a:ln w="9525">
              <a:noFill/>
              <a:miter lim="800000"/>
              <a:headEnd/>
              <a:tailEnd/>
            </a:ln>
          </p:spPr>
          <p:txBody>
            <a:bodyPr wrap="none" lIns="0" tIns="0" rIns="0" bIns="0">
              <a:spAutoFit/>
            </a:bodyPr>
            <a:lstStyle/>
            <a:p>
              <a:pPr eaLnBrk="0" hangingPunct="0"/>
              <a:r>
                <a:rPr lang="en-US" sz="1600" b="1">
                  <a:solidFill>
                    <a:srgbClr val="FF0000"/>
                  </a:solidFill>
                </a:rPr>
                <a:t> </a:t>
              </a:r>
              <a:endParaRPr lang="en-US" b="1">
                <a:solidFill>
                  <a:srgbClr val="FF0000"/>
                </a:solidFill>
              </a:endParaRPr>
            </a:p>
          </p:txBody>
        </p:sp>
        <p:sp>
          <p:nvSpPr>
            <p:cNvPr id="1102" name="Rectangle 1490"/>
            <p:cNvSpPr>
              <a:spLocks noChangeArrowheads="1"/>
            </p:cNvSpPr>
            <p:nvPr/>
          </p:nvSpPr>
          <p:spPr bwMode="auto">
            <a:xfrm>
              <a:off x="4996" y="2317"/>
              <a:ext cx="32" cy="154"/>
            </a:xfrm>
            <a:prstGeom prst="rect">
              <a:avLst/>
            </a:prstGeom>
            <a:noFill/>
            <a:ln w="9525">
              <a:noFill/>
              <a:miter lim="800000"/>
              <a:headEnd/>
              <a:tailEnd/>
            </a:ln>
          </p:spPr>
          <p:txBody>
            <a:bodyPr wrap="none" lIns="0" tIns="0" rIns="0" bIns="0">
              <a:spAutoFit/>
            </a:bodyPr>
            <a:lstStyle/>
            <a:p>
              <a:pPr eaLnBrk="0" hangingPunct="0"/>
              <a:r>
                <a:rPr lang="en-US" sz="1600" b="1">
                  <a:solidFill>
                    <a:srgbClr val="FF0000"/>
                  </a:solidFill>
                </a:rPr>
                <a:t> </a:t>
              </a:r>
              <a:endParaRPr lang="en-US" b="1">
                <a:solidFill>
                  <a:srgbClr val="FF0000"/>
                </a:solidFill>
              </a:endParaRPr>
            </a:p>
          </p:txBody>
        </p:sp>
        <p:sp>
          <p:nvSpPr>
            <p:cNvPr id="1103" name="Rectangle 1491"/>
            <p:cNvSpPr>
              <a:spLocks noChangeArrowheads="1"/>
            </p:cNvSpPr>
            <p:nvPr/>
          </p:nvSpPr>
          <p:spPr bwMode="auto">
            <a:xfrm>
              <a:off x="5023" y="2317"/>
              <a:ext cx="32" cy="154"/>
            </a:xfrm>
            <a:prstGeom prst="rect">
              <a:avLst/>
            </a:prstGeom>
            <a:noFill/>
            <a:ln w="9525">
              <a:noFill/>
              <a:miter lim="800000"/>
              <a:headEnd/>
              <a:tailEnd/>
            </a:ln>
          </p:spPr>
          <p:txBody>
            <a:bodyPr wrap="none" lIns="0" tIns="0" rIns="0" bIns="0">
              <a:spAutoFit/>
            </a:bodyPr>
            <a:lstStyle/>
            <a:p>
              <a:pPr eaLnBrk="0" hangingPunct="0"/>
              <a:r>
                <a:rPr lang="en-US" sz="1600" b="1">
                  <a:solidFill>
                    <a:srgbClr val="FF0000"/>
                  </a:solidFill>
                </a:rPr>
                <a:t> </a:t>
              </a:r>
              <a:endParaRPr lang="en-US" b="1">
                <a:solidFill>
                  <a:srgbClr val="FF0000"/>
                </a:solidFill>
              </a:endParaRPr>
            </a:p>
          </p:txBody>
        </p:sp>
        <p:sp>
          <p:nvSpPr>
            <p:cNvPr id="1104" name="Rectangle 1492"/>
            <p:cNvSpPr>
              <a:spLocks noChangeArrowheads="1"/>
            </p:cNvSpPr>
            <p:nvPr/>
          </p:nvSpPr>
          <p:spPr bwMode="auto">
            <a:xfrm>
              <a:off x="5050" y="2317"/>
              <a:ext cx="32" cy="154"/>
            </a:xfrm>
            <a:prstGeom prst="rect">
              <a:avLst/>
            </a:prstGeom>
            <a:noFill/>
            <a:ln w="9525">
              <a:noFill/>
              <a:miter lim="800000"/>
              <a:headEnd/>
              <a:tailEnd/>
            </a:ln>
          </p:spPr>
          <p:txBody>
            <a:bodyPr wrap="none" lIns="0" tIns="0" rIns="0" bIns="0">
              <a:spAutoFit/>
            </a:bodyPr>
            <a:lstStyle/>
            <a:p>
              <a:pPr eaLnBrk="0" hangingPunct="0"/>
              <a:r>
                <a:rPr lang="en-US" sz="1600" b="1">
                  <a:solidFill>
                    <a:srgbClr val="FF0000"/>
                  </a:solidFill>
                </a:rPr>
                <a:t> </a:t>
              </a:r>
              <a:endParaRPr lang="en-US" b="1">
                <a:solidFill>
                  <a:srgbClr val="FF0000"/>
                </a:solidFill>
              </a:endParaRPr>
            </a:p>
          </p:txBody>
        </p:sp>
        <p:sp>
          <p:nvSpPr>
            <p:cNvPr id="1105" name="Rectangle 1493"/>
            <p:cNvSpPr>
              <a:spLocks noChangeArrowheads="1"/>
            </p:cNvSpPr>
            <p:nvPr/>
          </p:nvSpPr>
          <p:spPr bwMode="auto">
            <a:xfrm>
              <a:off x="5077" y="2317"/>
              <a:ext cx="32" cy="154"/>
            </a:xfrm>
            <a:prstGeom prst="rect">
              <a:avLst/>
            </a:prstGeom>
            <a:noFill/>
            <a:ln w="9525">
              <a:noFill/>
              <a:miter lim="800000"/>
              <a:headEnd/>
              <a:tailEnd/>
            </a:ln>
          </p:spPr>
          <p:txBody>
            <a:bodyPr wrap="none" lIns="0" tIns="0" rIns="0" bIns="0">
              <a:spAutoFit/>
            </a:bodyPr>
            <a:lstStyle/>
            <a:p>
              <a:pPr eaLnBrk="0" hangingPunct="0"/>
              <a:r>
                <a:rPr lang="en-US" sz="1600" b="1">
                  <a:solidFill>
                    <a:srgbClr val="FF0000"/>
                  </a:solidFill>
                </a:rPr>
                <a:t> </a:t>
              </a:r>
              <a:endParaRPr lang="en-US" b="1">
                <a:solidFill>
                  <a:srgbClr val="FF0000"/>
                </a:solidFill>
              </a:endParaRPr>
            </a:p>
          </p:txBody>
        </p:sp>
        <p:sp>
          <p:nvSpPr>
            <p:cNvPr id="1106" name="Rectangle 1494"/>
            <p:cNvSpPr>
              <a:spLocks noChangeArrowheads="1"/>
            </p:cNvSpPr>
            <p:nvPr/>
          </p:nvSpPr>
          <p:spPr bwMode="auto">
            <a:xfrm>
              <a:off x="5104" y="2317"/>
              <a:ext cx="64" cy="154"/>
            </a:xfrm>
            <a:prstGeom prst="rect">
              <a:avLst/>
            </a:prstGeom>
            <a:noFill/>
            <a:ln w="9525">
              <a:noFill/>
              <a:miter lim="800000"/>
              <a:headEnd/>
              <a:tailEnd/>
            </a:ln>
          </p:spPr>
          <p:txBody>
            <a:bodyPr wrap="none" lIns="0" tIns="0" rIns="0" bIns="0">
              <a:spAutoFit/>
            </a:bodyPr>
            <a:lstStyle/>
            <a:p>
              <a:pPr eaLnBrk="0" hangingPunct="0"/>
              <a:r>
                <a:rPr lang="en-US" sz="1600" b="1">
                  <a:solidFill>
                    <a:schemeClr val="accent1"/>
                  </a:solidFill>
                </a:rPr>
                <a:t>0</a:t>
              </a:r>
              <a:endParaRPr lang="en-US" b="1">
                <a:solidFill>
                  <a:srgbClr val="FF0000"/>
                </a:solidFill>
              </a:endParaRPr>
            </a:p>
          </p:txBody>
        </p:sp>
        <p:sp>
          <p:nvSpPr>
            <p:cNvPr id="1107" name="Rectangle 1495"/>
            <p:cNvSpPr>
              <a:spLocks noChangeArrowheads="1"/>
            </p:cNvSpPr>
            <p:nvPr/>
          </p:nvSpPr>
          <p:spPr bwMode="auto">
            <a:xfrm>
              <a:off x="5157" y="2317"/>
              <a:ext cx="32" cy="154"/>
            </a:xfrm>
            <a:prstGeom prst="rect">
              <a:avLst/>
            </a:prstGeom>
            <a:noFill/>
            <a:ln w="9525">
              <a:noFill/>
              <a:miter lim="800000"/>
              <a:headEnd/>
              <a:tailEnd/>
            </a:ln>
          </p:spPr>
          <p:txBody>
            <a:bodyPr wrap="none" lIns="0" tIns="0" rIns="0" bIns="0">
              <a:spAutoFit/>
            </a:bodyPr>
            <a:lstStyle/>
            <a:p>
              <a:pPr eaLnBrk="0" hangingPunct="0"/>
              <a:r>
                <a:rPr lang="en-US" sz="1600" b="1">
                  <a:solidFill>
                    <a:srgbClr val="FF0000"/>
                  </a:solidFill>
                </a:rPr>
                <a:t> </a:t>
              </a:r>
              <a:endParaRPr lang="en-US" b="1">
                <a:solidFill>
                  <a:srgbClr val="FF0000"/>
                </a:solidFill>
              </a:endParaRPr>
            </a:p>
          </p:txBody>
        </p:sp>
        <p:sp>
          <p:nvSpPr>
            <p:cNvPr id="1108" name="Rectangle 1743"/>
            <p:cNvSpPr>
              <a:spLocks noChangeArrowheads="1"/>
            </p:cNvSpPr>
            <p:nvPr/>
          </p:nvSpPr>
          <p:spPr bwMode="auto">
            <a:xfrm>
              <a:off x="3306" y="2706"/>
              <a:ext cx="518" cy="154"/>
            </a:xfrm>
            <a:prstGeom prst="rect">
              <a:avLst/>
            </a:prstGeom>
            <a:noFill/>
            <a:ln w="9525">
              <a:noFill/>
              <a:miter lim="800000"/>
              <a:headEnd/>
              <a:tailEnd/>
            </a:ln>
          </p:spPr>
          <p:txBody>
            <a:bodyPr wrap="none" lIns="0" tIns="0" rIns="0" bIns="0">
              <a:spAutoFit/>
            </a:bodyPr>
            <a:lstStyle/>
            <a:p>
              <a:pPr eaLnBrk="0" hangingPunct="0"/>
              <a:r>
                <a:rPr lang="en-US" sz="1600" b="1">
                  <a:solidFill>
                    <a:srgbClr val="FF0000"/>
                  </a:solidFill>
                </a:rPr>
                <a:t>FIELD_0</a:t>
              </a:r>
              <a:endParaRPr lang="en-US" b="1">
                <a:solidFill>
                  <a:srgbClr val="FF0000"/>
                </a:solidFill>
              </a:endParaRPr>
            </a:p>
          </p:txBody>
        </p:sp>
        <p:graphicFrame>
          <p:nvGraphicFramePr>
            <p:cNvPr id="1026" name="Object 2"/>
            <p:cNvGraphicFramePr>
              <a:graphicFrameLocks noChangeAspect="1"/>
            </p:cNvGraphicFramePr>
            <p:nvPr/>
          </p:nvGraphicFramePr>
          <p:xfrm>
            <a:off x="3732" y="3636"/>
            <a:ext cx="1398" cy="324"/>
          </p:xfrm>
          <a:graphic>
            <a:graphicData uri="http://schemas.openxmlformats.org/presentationml/2006/ole">
              <mc:AlternateContent xmlns:mc="http://schemas.openxmlformats.org/markup-compatibility/2006">
                <mc:Choice xmlns:v="urn:schemas-microsoft-com:vml" Requires="v">
                  <p:oleObj name="Document" r:id="rId3" imgW="2220813" imgH="515197" progId="Word.Document.8">
                    <p:embed/>
                  </p:oleObj>
                </mc:Choice>
                <mc:Fallback>
                  <p:oleObj name="Document" r:id="rId3" imgW="2220813" imgH="515197" progId="Word.Documen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32" y="3636"/>
                          <a:ext cx="1398" cy="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09" name="Rectangle 1747"/>
            <p:cNvSpPr>
              <a:spLocks noChangeArrowheads="1"/>
            </p:cNvSpPr>
            <p:nvPr/>
          </p:nvSpPr>
          <p:spPr bwMode="auto">
            <a:xfrm>
              <a:off x="690" y="2640"/>
              <a:ext cx="1479" cy="154"/>
            </a:xfrm>
            <a:prstGeom prst="rect">
              <a:avLst/>
            </a:prstGeom>
            <a:noFill/>
            <a:ln w="9525">
              <a:noFill/>
              <a:miter lim="800000"/>
              <a:headEnd/>
              <a:tailEnd/>
            </a:ln>
          </p:spPr>
          <p:txBody>
            <a:bodyPr wrap="none" lIns="0" tIns="0" rIns="0" bIns="0">
              <a:spAutoFit/>
            </a:bodyPr>
            <a:lstStyle/>
            <a:p>
              <a:pPr eaLnBrk="0" hangingPunct="0"/>
              <a:r>
                <a:rPr lang="en-US" sz="1600" b="1">
                  <a:solidFill>
                    <a:srgbClr val="000000"/>
                  </a:solidFill>
                </a:rPr>
                <a:t>VARIABLE DEFINITION</a:t>
              </a:r>
              <a:endParaRPr lang="en-US" b="1"/>
            </a:p>
          </p:txBody>
        </p:sp>
        <p:sp>
          <p:nvSpPr>
            <p:cNvPr id="1110" name="Rectangle 1748"/>
            <p:cNvSpPr>
              <a:spLocks noChangeArrowheads="1"/>
            </p:cNvSpPr>
            <p:nvPr/>
          </p:nvSpPr>
          <p:spPr bwMode="auto">
            <a:xfrm>
              <a:off x="1561" y="3024"/>
              <a:ext cx="432" cy="672"/>
            </a:xfrm>
            <a:prstGeom prst="rect">
              <a:avLst/>
            </a:prstGeom>
            <a:noFill/>
            <a:ln w="0">
              <a:solidFill>
                <a:srgbClr val="000000"/>
              </a:solidFill>
              <a:miter lim="800000"/>
              <a:headEnd/>
              <a:tailEnd/>
            </a:ln>
          </p:spPr>
          <p:txBody>
            <a:bodyPr/>
            <a:lstStyle/>
            <a:p>
              <a:pPr eaLnBrk="0" hangingPunct="0"/>
              <a:endParaRPr lang="en-US"/>
            </a:p>
          </p:txBody>
        </p:sp>
        <p:sp>
          <p:nvSpPr>
            <p:cNvPr id="1111" name="Rectangle 1749"/>
            <p:cNvSpPr>
              <a:spLocks noChangeArrowheads="1"/>
            </p:cNvSpPr>
            <p:nvPr/>
          </p:nvSpPr>
          <p:spPr bwMode="auto">
            <a:xfrm>
              <a:off x="259" y="3008"/>
              <a:ext cx="1059" cy="308"/>
            </a:xfrm>
            <a:prstGeom prst="rect">
              <a:avLst/>
            </a:prstGeom>
            <a:noFill/>
            <a:ln w="9525">
              <a:noFill/>
              <a:miter lim="800000"/>
              <a:headEnd/>
              <a:tailEnd/>
            </a:ln>
          </p:spPr>
          <p:txBody>
            <a:bodyPr wrap="none" lIns="0" tIns="0" rIns="0" bIns="0">
              <a:spAutoFit/>
            </a:bodyPr>
            <a:lstStyle/>
            <a:p>
              <a:pPr eaLnBrk="0" hangingPunct="0"/>
              <a:r>
                <a:rPr lang="en-US" sz="1600" b="1">
                  <a:solidFill>
                    <a:srgbClr val="FF0000"/>
                  </a:solidFill>
                </a:rPr>
                <a:t>STATE_BIT_0 = A</a:t>
              </a:r>
            </a:p>
            <a:p>
              <a:pPr eaLnBrk="0" hangingPunct="0"/>
              <a:r>
                <a:rPr lang="en-US" sz="1600" b="1">
                  <a:solidFill>
                    <a:srgbClr val="FF0000"/>
                  </a:solidFill>
                </a:rPr>
                <a:t>           </a:t>
              </a:r>
              <a:r>
                <a:rPr lang="en-US" sz="1600" b="1">
                  <a:solidFill>
                    <a:schemeClr val="accent2"/>
                  </a:solidFill>
                </a:rPr>
                <a:t>TACAN = B</a:t>
              </a:r>
              <a:endParaRPr lang="en-US" b="1"/>
            </a:p>
          </p:txBody>
        </p:sp>
        <p:sp>
          <p:nvSpPr>
            <p:cNvPr id="1112" name="Line 1754"/>
            <p:cNvSpPr>
              <a:spLocks noChangeShapeType="1"/>
            </p:cNvSpPr>
            <p:nvPr/>
          </p:nvSpPr>
          <p:spPr bwMode="auto">
            <a:xfrm>
              <a:off x="1321" y="3245"/>
              <a:ext cx="240" cy="0"/>
            </a:xfrm>
            <a:prstGeom prst="line">
              <a:avLst/>
            </a:prstGeom>
            <a:noFill/>
            <a:ln w="9525">
              <a:solidFill>
                <a:schemeClr val="tx1"/>
              </a:solidFill>
              <a:round/>
              <a:headEnd/>
              <a:tailEnd/>
            </a:ln>
          </p:spPr>
          <p:txBody>
            <a:bodyPr wrap="none" anchor="ctr"/>
            <a:lstStyle/>
            <a:p>
              <a:endParaRPr lang="en-US"/>
            </a:p>
          </p:txBody>
        </p:sp>
        <p:sp>
          <p:nvSpPr>
            <p:cNvPr id="1113" name="Line 1755"/>
            <p:cNvSpPr>
              <a:spLocks noChangeShapeType="1"/>
            </p:cNvSpPr>
            <p:nvPr/>
          </p:nvSpPr>
          <p:spPr bwMode="auto">
            <a:xfrm>
              <a:off x="1321" y="3093"/>
              <a:ext cx="240" cy="0"/>
            </a:xfrm>
            <a:prstGeom prst="line">
              <a:avLst/>
            </a:prstGeom>
            <a:noFill/>
            <a:ln w="9525">
              <a:solidFill>
                <a:schemeClr val="tx1"/>
              </a:solidFill>
              <a:round/>
              <a:headEnd/>
              <a:tailEnd/>
            </a:ln>
          </p:spPr>
          <p:txBody>
            <a:bodyPr wrap="none" anchor="ctr"/>
            <a:lstStyle/>
            <a:p>
              <a:endParaRPr lang="en-US"/>
            </a:p>
          </p:txBody>
        </p:sp>
        <p:sp>
          <p:nvSpPr>
            <p:cNvPr id="1114" name="Line 1757"/>
            <p:cNvSpPr>
              <a:spLocks noChangeShapeType="1"/>
            </p:cNvSpPr>
            <p:nvPr/>
          </p:nvSpPr>
          <p:spPr bwMode="auto">
            <a:xfrm>
              <a:off x="1996" y="3093"/>
              <a:ext cx="144" cy="0"/>
            </a:xfrm>
            <a:prstGeom prst="line">
              <a:avLst/>
            </a:prstGeom>
            <a:noFill/>
            <a:ln w="9525">
              <a:solidFill>
                <a:schemeClr val="tx1"/>
              </a:solidFill>
              <a:round/>
              <a:headEnd/>
              <a:tailEnd/>
            </a:ln>
          </p:spPr>
          <p:txBody>
            <a:bodyPr wrap="none" anchor="ctr"/>
            <a:lstStyle/>
            <a:p>
              <a:endParaRPr lang="en-US"/>
            </a:p>
          </p:txBody>
        </p:sp>
        <p:sp>
          <p:nvSpPr>
            <p:cNvPr id="1115" name="Line 1758"/>
            <p:cNvSpPr>
              <a:spLocks noChangeShapeType="1"/>
            </p:cNvSpPr>
            <p:nvPr/>
          </p:nvSpPr>
          <p:spPr bwMode="auto">
            <a:xfrm flipV="1">
              <a:off x="2145" y="2945"/>
              <a:ext cx="0" cy="148"/>
            </a:xfrm>
            <a:prstGeom prst="line">
              <a:avLst/>
            </a:prstGeom>
            <a:noFill/>
            <a:ln w="9525">
              <a:solidFill>
                <a:schemeClr val="tx1"/>
              </a:solidFill>
              <a:round/>
              <a:headEnd/>
              <a:tailEnd/>
            </a:ln>
          </p:spPr>
          <p:txBody>
            <a:bodyPr wrap="none" anchor="ctr"/>
            <a:lstStyle/>
            <a:p>
              <a:endParaRPr lang="en-US"/>
            </a:p>
          </p:txBody>
        </p:sp>
        <p:sp>
          <p:nvSpPr>
            <p:cNvPr id="1116" name="Line 1759"/>
            <p:cNvSpPr>
              <a:spLocks noChangeShapeType="1"/>
            </p:cNvSpPr>
            <p:nvPr/>
          </p:nvSpPr>
          <p:spPr bwMode="auto">
            <a:xfrm>
              <a:off x="1483" y="2944"/>
              <a:ext cx="662" cy="0"/>
            </a:xfrm>
            <a:prstGeom prst="line">
              <a:avLst/>
            </a:prstGeom>
            <a:noFill/>
            <a:ln w="9525">
              <a:solidFill>
                <a:schemeClr val="tx1"/>
              </a:solidFill>
              <a:round/>
              <a:headEnd/>
              <a:tailEnd/>
            </a:ln>
          </p:spPr>
          <p:txBody>
            <a:bodyPr wrap="none" anchor="ctr"/>
            <a:lstStyle/>
            <a:p>
              <a:endParaRPr lang="en-US"/>
            </a:p>
          </p:txBody>
        </p:sp>
        <p:sp>
          <p:nvSpPr>
            <p:cNvPr id="1117" name="Rectangle 1762"/>
            <p:cNvSpPr>
              <a:spLocks noChangeArrowheads="1"/>
            </p:cNvSpPr>
            <p:nvPr/>
          </p:nvSpPr>
          <p:spPr bwMode="auto">
            <a:xfrm>
              <a:off x="1687" y="2880"/>
              <a:ext cx="192" cy="120"/>
            </a:xfrm>
            <a:prstGeom prst="rect">
              <a:avLst/>
            </a:prstGeom>
            <a:solidFill>
              <a:schemeClr val="bg1"/>
            </a:solidFill>
            <a:ln w="0">
              <a:solidFill>
                <a:srgbClr val="000000"/>
              </a:solidFill>
              <a:miter lim="800000"/>
              <a:headEnd/>
              <a:tailEnd/>
            </a:ln>
          </p:spPr>
          <p:txBody>
            <a:bodyPr/>
            <a:lstStyle/>
            <a:p>
              <a:pPr eaLnBrk="0" hangingPunct="0"/>
              <a:endParaRPr lang="en-US" sz="3200" b="1"/>
            </a:p>
          </p:txBody>
        </p:sp>
        <p:sp>
          <p:nvSpPr>
            <p:cNvPr id="1118" name="Line 1763"/>
            <p:cNvSpPr>
              <a:spLocks noChangeShapeType="1"/>
            </p:cNvSpPr>
            <p:nvPr/>
          </p:nvSpPr>
          <p:spPr bwMode="auto">
            <a:xfrm>
              <a:off x="1483" y="2944"/>
              <a:ext cx="0" cy="149"/>
            </a:xfrm>
            <a:prstGeom prst="line">
              <a:avLst/>
            </a:prstGeom>
            <a:noFill/>
            <a:ln w="9525">
              <a:solidFill>
                <a:schemeClr val="tx1"/>
              </a:solidFill>
              <a:round/>
              <a:headEnd/>
              <a:tailEnd/>
            </a:ln>
          </p:spPr>
          <p:txBody>
            <a:bodyPr wrap="none" anchor="ctr"/>
            <a:lstStyle/>
            <a:p>
              <a:endParaRPr lang="en-US"/>
            </a:p>
          </p:txBody>
        </p:sp>
        <p:sp>
          <p:nvSpPr>
            <p:cNvPr id="1119" name="Line 1764"/>
            <p:cNvSpPr>
              <a:spLocks noChangeShapeType="1"/>
            </p:cNvSpPr>
            <p:nvPr/>
          </p:nvSpPr>
          <p:spPr bwMode="auto">
            <a:xfrm>
              <a:off x="1993" y="3318"/>
              <a:ext cx="285" cy="0"/>
            </a:xfrm>
            <a:prstGeom prst="line">
              <a:avLst/>
            </a:prstGeom>
            <a:noFill/>
            <a:ln w="9525">
              <a:solidFill>
                <a:schemeClr val="tx1"/>
              </a:solidFill>
              <a:round/>
              <a:headEnd/>
              <a:tailEnd/>
            </a:ln>
          </p:spPr>
          <p:txBody>
            <a:bodyPr wrap="none" anchor="ctr"/>
            <a:lstStyle/>
            <a:p>
              <a:endParaRPr lang="en-US"/>
            </a:p>
          </p:txBody>
        </p:sp>
        <p:sp>
          <p:nvSpPr>
            <p:cNvPr id="1120" name="Rectangle 1766"/>
            <p:cNvSpPr>
              <a:spLocks noChangeArrowheads="1"/>
            </p:cNvSpPr>
            <p:nvPr/>
          </p:nvSpPr>
          <p:spPr bwMode="auto">
            <a:xfrm>
              <a:off x="2301" y="3257"/>
              <a:ext cx="501" cy="155"/>
            </a:xfrm>
            <a:prstGeom prst="rect">
              <a:avLst/>
            </a:prstGeom>
            <a:noFill/>
            <a:ln w="9525">
              <a:noFill/>
              <a:miter lim="800000"/>
              <a:headEnd/>
              <a:tailEnd/>
            </a:ln>
          </p:spPr>
          <p:txBody>
            <a:bodyPr wrap="none" lIns="0" tIns="0" rIns="0" bIns="0">
              <a:spAutoFit/>
            </a:bodyPr>
            <a:lstStyle/>
            <a:p>
              <a:pPr eaLnBrk="0" hangingPunct="0"/>
              <a:r>
                <a:rPr lang="en-US" sz="1600" b="1" dirty="0"/>
                <a:t>DSPYXS</a:t>
              </a:r>
              <a:endParaRPr lang="en-US" b="1" dirty="0">
                <a:solidFill>
                  <a:srgbClr val="0000FF"/>
                </a:solidFill>
              </a:endParaRPr>
            </a:p>
          </p:txBody>
        </p:sp>
        <p:sp>
          <p:nvSpPr>
            <p:cNvPr id="1121" name="Rectangle 1773"/>
            <p:cNvSpPr>
              <a:spLocks noChangeArrowheads="1"/>
            </p:cNvSpPr>
            <p:nvPr/>
          </p:nvSpPr>
          <p:spPr bwMode="auto">
            <a:xfrm>
              <a:off x="2303" y="3016"/>
              <a:ext cx="128" cy="154"/>
            </a:xfrm>
            <a:prstGeom prst="rect">
              <a:avLst/>
            </a:prstGeom>
            <a:noFill/>
            <a:ln w="9525">
              <a:noFill/>
              <a:miter lim="800000"/>
              <a:headEnd/>
              <a:tailEnd/>
            </a:ln>
          </p:spPr>
          <p:txBody>
            <a:bodyPr wrap="none" lIns="0" tIns="0" rIns="0" bIns="0">
              <a:spAutoFit/>
            </a:bodyPr>
            <a:lstStyle/>
            <a:p>
              <a:pPr eaLnBrk="0" hangingPunct="0"/>
              <a:r>
                <a:rPr lang="en-US" sz="1600" b="1">
                  <a:solidFill>
                    <a:srgbClr val="FF0000"/>
                  </a:solidFill>
                </a:rPr>
                <a:t>A</a:t>
              </a:r>
              <a:r>
                <a:rPr lang="en-US" sz="1600" b="1">
                  <a:solidFill>
                    <a:srgbClr val="FF0000"/>
                  </a:solidFill>
                  <a:latin typeface="Arial" charset="0"/>
                </a:rPr>
                <a:t>’</a:t>
              </a:r>
              <a:endParaRPr lang="en-US" b="1">
                <a:solidFill>
                  <a:srgbClr val="FF0000"/>
                </a:solidFill>
              </a:endParaRPr>
            </a:p>
          </p:txBody>
        </p:sp>
        <p:sp>
          <p:nvSpPr>
            <p:cNvPr id="1122" name="Rectangle 1783"/>
            <p:cNvSpPr>
              <a:spLocks noChangeArrowheads="1"/>
            </p:cNvSpPr>
            <p:nvPr/>
          </p:nvSpPr>
          <p:spPr bwMode="auto">
            <a:xfrm>
              <a:off x="3711" y="2326"/>
              <a:ext cx="64" cy="154"/>
            </a:xfrm>
            <a:prstGeom prst="rect">
              <a:avLst/>
            </a:prstGeom>
            <a:noFill/>
            <a:ln w="9525">
              <a:noFill/>
              <a:miter lim="800000"/>
              <a:headEnd/>
              <a:tailEnd/>
            </a:ln>
          </p:spPr>
          <p:txBody>
            <a:bodyPr wrap="none" lIns="0" tIns="0" rIns="0" bIns="0">
              <a:spAutoFit/>
            </a:bodyPr>
            <a:lstStyle/>
            <a:p>
              <a:pPr eaLnBrk="0" hangingPunct="0"/>
              <a:r>
                <a:rPr lang="en-US" sz="1600" b="1">
                  <a:solidFill>
                    <a:srgbClr val="FF0000"/>
                  </a:solidFill>
                </a:rPr>
                <a:t>1</a:t>
              </a:r>
              <a:endParaRPr lang="en-US" b="1">
                <a:solidFill>
                  <a:srgbClr val="FF0000"/>
                </a:solidFill>
              </a:endParaRPr>
            </a:p>
          </p:txBody>
        </p:sp>
        <p:sp>
          <p:nvSpPr>
            <p:cNvPr id="1123" name="Rectangle 1784"/>
            <p:cNvSpPr>
              <a:spLocks noChangeArrowheads="1"/>
            </p:cNvSpPr>
            <p:nvPr/>
          </p:nvSpPr>
          <p:spPr bwMode="auto">
            <a:xfrm>
              <a:off x="4685" y="2016"/>
              <a:ext cx="453" cy="154"/>
            </a:xfrm>
            <a:prstGeom prst="rect">
              <a:avLst/>
            </a:prstGeom>
            <a:noFill/>
            <a:ln w="9525">
              <a:noFill/>
              <a:miter lim="800000"/>
              <a:headEnd/>
              <a:tailEnd/>
            </a:ln>
          </p:spPr>
          <p:txBody>
            <a:bodyPr wrap="none" lIns="0" tIns="0" rIns="0" bIns="0">
              <a:spAutoFit/>
            </a:bodyPr>
            <a:lstStyle/>
            <a:p>
              <a:pPr eaLnBrk="0" hangingPunct="0"/>
              <a:r>
                <a:rPr lang="en-US" sz="1600" b="1">
                  <a:solidFill>
                    <a:srgbClr val="0000FF"/>
                  </a:solidFill>
                </a:rPr>
                <a:t>TACAN</a:t>
              </a:r>
              <a:endParaRPr lang="en-US" b="1">
                <a:solidFill>
                  <a:srgbClr val="0000FF"/>
                </a:solidFill>
              </a:endParaRPr>
            </a:p>
          </p:txBody>
        </p:sp>
        <p:sp>
          <p:nvSpPr>
            <p:cNvPr id="1124" name="Rectangle 1785"/>
            <p:cNvSpPr>
              <a:spLocks noChangeArrowheads="1"/>
            </p:cNvSpPr>
            <p:nvPr/>
          </p:nvSpPr>
          <p:spPr bwMode="auto">
            <a:xfrm>
              <a:off x="3252" y="1824"/>
              <a:ext cx="518" cy="154"/>
            </a:xfrm>
            <a:prstGeom prst="rect">
              <a:avLst/>
            </a:prstGeom>
            <a:noFill/>
            <a:ln w="9525">
              <a:noFill/>
              <a:miter lim="800000"/>
              <a:headEnd/>
              <a:tailEnd/>
            </a:ln>
          </p:spPr>
          <p:txBody>
            <a:bodyPr wrap="none" lIns="0" tIns="0" rIns="0" bIns="0">
              <a:spAutoFit/>
            </a:bodyPr>
            <a:lstStyle/>
            <a:p>
              <a:pPr eaLnBrk="0" hangingPunct="0"/>
              <a:r>
                <a:rPr lang="en-US" sz="1600" b="1">
                  <a:solidFill>
                    <a:schemeClr val="accent2"/>
                  </a:solidFill>
                </a:rPr>
                <a:t>FIELD_1</a:t>
              </a:r>
              <a:endParaRPr lang="en-US" b="1">
                <a:solidFill>
                  <a:schemeClr val="accent2"/>
                </a:solidFill>
              </a:endParaRPr>
            </a:p>
          </p:txBody>
        </p:sp>
        <p:sp>
          <p:nvSpPr>
            <p:cNvPr id="1125" name="Line 1786"/>
            <p:cNvSpPr>
              <a:spLocks noChangeShapeType="1"/>
            </p:cNvSpPr>
            <p:nvPr/>
          </p:nvSpPr>
          <p:spPr bwMode="auto">
            <a:xfrm>
              <a:off x="1728" y="1146"/>
              <a:ext cx="720" cy="0"/>
            </a:xfrm>
            <a:prstGeom prst="line">
              <a:avLst/>
            </a:prstGeom>
            <a:noFill/>
            <a:ln w="0">
              <a:solidFill>
                <a:srgbClr val="00FF00"/>
              </a:solidFill>
              <a:prstDash val="lgDash"/>
              <a:round/>
              <a:headEnd type="stealth" w="med" len="lg"/>
              <a:tailEnd/>
            </a:ln>
          </p:spPr>
          <p:txBody>
            <a:bodyPr/>
            <a:lstStyle/>
            <a:p>
              <a:endParaRPr lang="en-US"/>
            </a:p>
          </p:txBody>
        </p:sp>
        <p:sp>
          <p:nvSpPr>
            <p:cNvPr id="1126" name="Rectangle 1787"/>
            <p:cNvSpPr>
              <a:spLocks noChangeArrowheads="1"/>
            </p:cNvSpPr>
            <p:nvPr/>
          </p:nvSpPr>
          <p:spPr bwMode="auto">
            <a:xfrm>
              <a:off x="672" y="1035"/>
              <a:ext cx="798" cy="155"/>
            </a:xfrm>
            <a:prstGeom prst="rect">
              <a:avLst/>
            </a:prstGeom>
            <a:noFill/>
            <a:ln w="9525">
              <a:noFill/>
              <a:miter lim="800000"/>
              <a:headEnd/>
              <a:tailEnd/>
            </a:ln>
          </p:spPr>
          <p:txBody>
            <a:bodyPr wrap="none" lIns="0" tIns="0" rIns="0" bIns="0">
              <a:spAutoFit/>
            </a:bodyPr>
            <a:lstStyle/>
            <a:p>
              <a:pPr eaLnBrk="0" hangingPunct="0"/>
              <a:r>
                <a:rPr lang="en-US" sz="1600" b="1" dirty="0">
                  <a:solidFill>
                    <a:srgbClr val="FF0000"/>
                  </a:solidFill>
                </a:rPr>
                <a:t>DISPLAY_FQ</a:t>
              </a:r>
              <a:endParaRPr lang="en-US" b="1" dirty="0">
                <a:solidFill>
                  <a:srgbClr val="FF0000"/>
                </a:solidFill>
              </a:endParaRPr>
            </a:p>
          </p:txBody>
        </p:sp>
        <p:sp>
          <p:nvSpPr>
            <p:cNvPr id="1127" name="Rectangle 1788"/>
            <p:cNvSpPr>
              <a:spLocks noChangeArrowheads="1"/>
            </p:cNvSpPr>
            <p:nvPr/>
          </p:nvSpPr>
          <p:spPr bwMode="auto">
            <a:xfrm>
              <a:off x="1008" y="666"/>
              <a:ext cx="453" cy="154"/>
            </a:xfrm>
            <a:prstGeom prst="rect">
              <a:avLst/>
            </a:prstGeom>
            <a:noFill/>
            <a:ln w="9525">
              <a:noFill/>
              <a:miter lim="800000"/>
              <a:headEnd/>
              <a:tailEnd/>
            </a:ln>
          </p:spPr>
          <p:txBody>
            <a:bodyPr wrap="none" lIns="0" tIns="0" rIns="0" bIns="0">
              <a:spAutoFit/>
            </a:bodyPr>
            <a:lstStyle/>
            <a:p>
              <a:pPr eaLnBrk="0" hangingPunct="0"/>
              <a:r>
                <a:rPr lang="en-US" sz="1600" b="1">
                  <a:solidFill>
                    <a:srgbClr val="0000FF"/>
                  </a:solidFill>
                </a:rPr>
                <a:t>TACAN</a:t>
              </a:r>
              <a:endParaRPr lang="en-US" b="1">
                <a:solidFill>
                  <a:srgbClr val="0000FF"/>
                </a:solidFill>
              </a:endParaRPr>
            </a:p>
          </p:txBody>
        </p:sp>
        <p:sp>
          <p:nvSpPr>
            <p:cNvPr id="1128" name="Rectangle 1789"/>
            <p:cNvSpPr>
              <a:spLocks noChangeArrowheads="1"/>
            </p:cNvSpPr>
            <p:nvPr/>
          </p:nvSpPr>
          <p:spPr bwMode="auto">
            <a:xfrm>
              <a:off x="2976" y="678"/>
              <a:ext cx="762" cy="154"/>
            </a:xfrm>
            <a:prstGeom prst="rect">
              <a:avLst/>
            </a:prstGeom>
            <a:noFill/>
            <a:ln w="9525">
              <a:noFill/>
              <a:miter lim="800000"/>
              <a:headEnd/>
              <a:tailEnd/>
            </a:ln>
          </p:spPr>
          <p:txBody>
            <a:bodyPr wrap="none" lIns="0" tIns="0" rIns="0" bIns="0">
              <a:spAutoFit/>
            </a:bodyPr>
            <a:lstStyle/>
            <a:p>
              <a:pPr eaLnBrk="0" hangingPunct="0"/>
              <a:r>
                <a:rPr lang="en-US" sz="1600" b="1">
                  <a:solidFill>
                    <a:srgbClr val="0000FF"/>
                  </a:solidFill>
                </a:rPr>
                <a:t>NOT TACAN</a:t>
              </a:r>
              <a:endParaRPr lang="en-US" b="1">
                <a:solidFill>
                  <a:srgbClr val="0000FF"/>
                </a:solidFill>
              </a:endParaRPr>
            </a:p>
          </p:txBody>
        </p:sp>
        <p:sp>
          <p:nvSpPr>
            <p:cNvPr id="1129" name="Rectangle 1790"/>
            <p:cNvSpPr>
              <a:spLocks noChangeArrowheads="1"/>
            </p:cNvSpPr>
            <p:nvPr/>
          </p:nvSpPr>
          <p:spPr bwMode="auto">
            <a:xfrm>
              <a:off x="1968" y="1218"/>
              <a:ext cx="453" cy="154"/>
            </a:xfrm>
            <a:prstGeom prst="rect">
              <a:avLst/>
            </a:prstGeom>
            <a:noFill/>
            <a:ln w="9525">
              <a:noFill/>
              <a:miter lim="800000"/>
              <a:headEnd/>
              <a:tailEnd/>
            </a:ln>
          </p:spPr>
          <p:txBody>
            <a:bodyPr wrap="none" lIns="0" tIns="0" rIns="0" bIns="0">
              <a:spAutoFit/>
            </a:bodyPr>
            <a:lstStyle/>
            <a:p>
              <a:pPr eaLnBrk="0" hangingPunct="0"/>
              <a:r>
                <a:rPr lang="en-US" sz="1600" b="1">
                  <a:solidFill>
                    <a:schemeClr val="accent1"/>
                  </a:solidFill>
                </a:rPr>
                <a:t>TACAN</a:t>
              </a:r>
              <a:endParaRPr lang="en-US" b="1">
                <a:solidFill>
                  <a:srgbClr val="0000FF"/>
                </a:solidFill>
              </a:endParaRPr>
            </a:p>
          </p:txBody>
        </p:sp>
        <p:sp>
          <p:nvSpPr>
            <p:cNvPr id="1130" name="Rectangle 1791"/>
            <p:cNvSpPr>
              <a:spLocks noChangeArrowheads="1"/>
            </p:cNvSpPr>
            <p:nvPr/>
          </p:nvSpPr>
          <p:spPr bwMode="auto">
            <a:xfrm>
              <a:off x="1632" y="762"/>
              <a:ext cx="762" cy="154"/>
            </a:xfrm>
            <a:prstGeom prst="rect">
              <a:avLst/>
            </a:prstGeom>
            <a:noFill/>
            <a:ln w="9525">
              <a:noFill/>
              <a:miter lim="800000"/>
              <a:headEnd/>
              <a:tailEnd/>
            </a:ln>
          </p:spPr>
          <p:txBody>
            <a:bodyPr wrap="none" lIns="0" tIns="0" rIns="0" bIns="0">
              <a:spAutoFit/>
            </a:bodyPr>
            <a:lstStyle/>
            <a:p>
              <a:pPr eaLnBrk="0" hangingPunct="0"/>
              <a:r>
                <a:rPr lang="en-US" sz="1600" b="1">
                  <a:solidFill>
                    <a:srgbClr val="0000FF"/>
                  </a:solidFill>
                </a:rPr>
                <a:t>NOT TACAN</a:t>
              </a:r>
              <a:endParaRPr lang="en-US" b="1">
                <a:solidFill>
                  <a:srgbClr val="0000FF"/>
                </a:solidFill>
              </a:endParaRPr>
            </a:p>
          </p:txBody>
        </p:sp>
        <p:sp>
          <p:nvSpPr>
            <p:cNvPr id="1131" name="Line 1792"/>
            <p:cNvSpPr>
              <a:spLocks noChangeShapeType="1"/>
            </p:cNvSpPr>
            <p:nvPr/>
          </p:nvSpPr>
          <p:spPr bwMode="auto">
            <a:xfrm flipV="1">
              <a:off x="3684" y="2448"/>
              <a:ext cx="192" cy="664"/>
            </a:xfrm>
            <a:prstGeom prst="line">
              <a:avLst/>
            </a:prstGeom>
            <a:noFill/>
            <a:ln w="9525">
              <a:solidFill>
                <a:schemeClr val="tx1"/>
              </a:solidFill>
              <a:round/>
              <a:headEnd type="oval" w="med" len="med"/>
              <a:tailEnd type="triangle" w="med" len="med"/>
            </a:ln>
          </p:spPr>
          <p:txBody>
            <a:bodyPr/>
            <a:lstStyle/>
            <a:p>
              <a:endParaRPr lang="en-US"/>
            </a:p>
          </p:txBody>
        </p:sp>
        <p:sp>
          <p:nvSpPr>
            <p:cNvPr id="1132" name="Line 1793"/>
            <p:cNvSpPr>
              <a:spLocks noChangeShapeType="1"/>
            </p:cNvSpPr>
            <p:nvPr/>
          </p:nvSpPr>
          <p:spPr bwMode="auto">
            <a:xfrm flipV="1">
              <a:off x="3876" y="2448"/>
              <a:ext cx="1152" cy="672"/>
            </a:xfrm>
            <a:prstGeom prst="line">
              <a:avLst/>
            </a:prstGeom>
            <a:noFill/>
            <a:ln w="9525">
              <a:solidFill>
                <a:schemeClr val="tx1"/>
              </a:solidFill>
              <a:round/>
              <a:headEnd type="oval" w="med" len="med"/>
              <a:tailEnd type="triangle" w="med" len="med"/>
            </a:ln>
          </p:spPr>
          <p:txBody>
            <a:bodyPr/>
            <a:lstStyle/>
            <a:p>
              <a:endParaRPr lang="en-US"/>
            </a:p>
          </p:txBody>
        </p:sp>
      </p:grpSp>
      <p:sp>
        <p:nvSpPr>
          <p:cNvPr id="109" name="Rectangle 1071"/>
          <p:cNvSpPr>
            <a:spLocks noChangeArrowheads="1"/>
          </p:cNvSpPr>
          <p:nvPr/>
        </p:nvSpPr>
        <p:spPr bwMode="auto">
          <a:xfrm>
            <a:off x="5029200" y="2514600"/>
            <a:ext cx="1546898" cy="246221"/>
          </a:xfrm>
          <a:prstGeom prst="rect">
            <a:avLst/>
          </a:prstGeom>
          <a:noFill/>
          <a:ln w="9525">
            <a:noFill/>
            <a:miter lim="800000"/>
            <a:headEnd/>
            <a:tailEnd/>
          </a:ln>
        </p:spPr>
        <p:txBody>
          <a:bodyPr wrap="none" lIns="0" tIns="0" rIns="0" bIns="0">
            <a:spAutoFit/>
          </a:bodyPr>
          <a:lstStyle/>
          <a:p>
            <a:pPr eaLnBrk="0" hangingPunct="0"/>
            <a:r>
              <a:rPr lang="en-US" sz="1600" b="1" dirty="0">
                <a:solidFill>
                  <a:srgbClr val="00B050"/>
                </a:solidFill>
              </a:rPr>
              <a:t>Missed Condition</a:t>
            </a:r>
            <a:endParaRPr lang="en-US" b="1" dirty="0">
              <a:solidFill>
                <a:srgbClr val="00B05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1026"/>
          <p:cNvSpPr>
            <a:spLocks noChangeArrowheads="1"/>
          </p:cNvSpPr>
          <p:nvPr/>
        </p:nvSpPr>
        <p:spPr bwMode="auto">
          <a:xfrm>
            <a:off x="5446713" y="0"/>
            <a:ext cx="3432350" cy="6617196"/>
          </a:xfrm>
          <a:prstGeom prst="rect">
            <a:avLst/>
          </a:prstGeom>
          <a:noFill/>
          <a:ln w="9525">
            <a:noFill/>
            <a:miter lim="800000"/>
            <a:headEnd/>
            <a:tailEnd/>
          </a:ln>
          <a:effectLst/>
        </p:spPr>
        <p:txBody>
          <a:bodyPr wrap="none">
            <a:spAutoFit/>
          </a:bodyPr>
          <a:lstStyle/>
          <a:p>
            <a:r>
              <a:rPr lang="en-US" sz="800" dirty="0"/>
              <a:t>--                  SECURITY CLASSIFICATION                       </a:t>
            </a:r>
          </a:p>
          <a:p>
            <a:r>
              <a:rPr lang="en-US" sz="800" dirty="0"/>
              <a:t>-- ************************************************************   </a:t>
            </a:r>
          </a:p>
          <a:p>
            <a:r>
              <a:rPr lang="en-US" sz="800" dirty="0"/>
              <a:t>--                       CSCI_TITLE                               </a:t>
            </a:r>
          </a:p>
          <a:p>
            <a:r>
              <a:rPr lang="en-US" sz="800" dirty="0"/>
              <a:t>--                      PACKAGE BODY                              </a:t>
            </a:r>
          </a:p>
          <a:p>
            <a:r>
              <a:rPr lang="en-US" sz="800" dirty="0"/>
              <a:t>--                    CSC Transition                         </a:t>
            </a:r>
          </a:p>
          <a:p>
            <a:r>
              <a:rPr lang="en-US" sz="800" dirty="0"/>
              <a:t>--  DESCRIPTION:                                                  </a:t>
            </a:r>
          </a:p>
          <a:p>
            <a:r>
              <a:rPr lang="en-US" sz="800" dirty="0"/>
              <a:t>--    This package body implements state machine  </a:t>
            </a:r>
          </a:p>
          <a:p>
            <a:r>
              <a:rPr lang="en-US" sz="800" dirty="0"/>
              <a:t>--    </a:t>
            </a:r>
            <a:r>
              <a:rPr lang="en-US" sz="800" dirty="0" err="1"/>
              <a:t>tacan</a:t>
            </a:r>
            <a:r>
              <a:rPr lang="en-US" sz="800" dirty="0"/>
              <a:t>.  </a:t>
            </a:r>
            <a:r>
              <a:rPr lang="en-US" sz="800" dirty="0" err="1"/>
              <a:t>tacan</a:t>
            </a:r>
            <a:r>
              <a:rPr lang="en-US" sz="800" dirty="0"/>
              <a:t> is composed of </a:t>
            </a:r>
          </a:p>
          <a:p>
            <a:r>
              <a:rPr lang="en-US" sz="800" dirty="0"/>
              <a:t>--    1 inputs, 2 states and 1 outputs.</a:t>
            </a:r>
          </a:p>
          <a:p>
            <a:r>
              <a:rPr lang="en-US" sz="800" dirty="0"/>
              <a:t>--    Included in this package body is the Transition procedure.</a:t>
            </a:r>
          </a:p>
          <a:p>
            <a:r>
              <a:rPr lang="en-US" sz="800" dirty="0"/>
              <a:t>--    Transition will output a new state value based upon the inputs</a:t>
            </a:r>
          </a:p>
          <a:p>
            <a:r>
              <a:rPr lang="en-US" sz="800" dirty="0"/>
              <a:t>--    and the present state.  The Transition state machine is implemented with </a:t>
            </a:r>
          </a:p>
          <a:p>
            <a:r>
              <a:rPr lang="en-US" sz="800" dirty="0"/>
              <a:t>--    </a:t>
            </a:r>
            <a:r>
              <a:rPr lang="en-US" sz="800" dirty="0" err="1"/>
              <a:t>boolean</a:t>
            </a:r>
            <a:r>
              <a:rPr lang="en-US" sz="800" dirty="0"/>
              <a:t> logic equations.</a:t>
            </a:r>
          </a:p>
          <a:p>
            <a:r>
              <a:rPr lang="en-US" sz="800" dirty="0"/>
              <a:t>-- </a:t>
            </a:r>
          </a:p>
          <a:p>
            <a:r>
              <a:rPr lang="en-US" sz="800" dirty="0"/>
              <a:t>--  ABSTRACT:                                                     </a:t>
            </a:r>
          </a:p>
          <a:p>
            <a:r>
              <a:rPr lang="en-US" sz="800" dirty="0"/>
              <a:t>--    none                                                        </a:t>
            </a:r>
          </a:p>
          <a:p>
            <a:r>
              <a:rPr lang="en-US" sz="800" dirty="0"/>
              <a:t>--  REFERENCES:                                                   </a:t>
            </a:r>
          </a:p>
          <a:p>
            <a:r>
              <a:rPr lang="en-US" sz="800" dirty="0"/>
              <a:t>--    none                                                        </a:t>
            </a:r>
          </a:p>
          <a:p>
            <a:r>
              <a:rPr lang="en-US" sz="800" dirty="0"/>
              <a:t>--  EXCEPTION HANDLING AND ERROR PROCESSING:                      </a:t>
            </a:r>
          </a:p>
          <a:p>
            <a:r>
              <a:rPr lang="en-US" sz="800" dirty="0"/>
              <a:t>--    none                                                        </a:t>
            </a:r>
          </a:p>
          <a:p>
            <a:r>
              <a:rPr lang="en-US" sz="800" dirty="0"/>
              <a:t>--  LIMITATIONS:                                                  </a:t>
            </a:r>
          </a:p>
          <a:p>
            <a:r>
              <a:rPr lang="en-US" sz="800" dirty="0"/>
              <a:t>--    none                                                        </a:t>
            </a:r>
          </a:p>
          <a:p>
            <a:r>
              <a:rPr lang="en-US" sz="800" dirty="0"/>
              <a:t>--  WAIVERS:                                                      </a:t>
            </a:r>
          </a:p>
          <a:p>
            <a:r>
              <a:rPr lang="en-US" sz="800" dirty="0"/>
              <a:t>--    none                                                        </a:t>
            </a:r>
          </a:p>
          <a:p>
            <a:r>
              <a:rPr lang="en-US" sz="800" dirty="0"/>
              <a:t>--  MODIFICATIONS:                                                </a:t>
            </a:r>
          </a:p>
          <a:p>
            <a:r>
              <a:rPr lang="en-US" sz="800" dirty="0"/>
              <a:t>--    NUMBER      DATE      RSE   DESCRIPTION                     </a:t>
            </a:r>
          </a:p>
          <a:p>
            <a:r>
              <a:rPr lang="en-US" sz="800" dirty="0"/>
              <a:t>--     1.0      163/53320/0                                             </a:t>
            </a:r>
          </a:p>
          <a:p>
            <a:r>
              <a:rPr lang="en-US" sz="800" dirty="0"/>
              <a:t>--  CODE CLASSIFICATION:                                          </a:t>
            </a:r>
          </a:p>
          <a:p>
            <a:r>
              <a:rPr lang="en-US" sz="800" dirty="0"/>
              <a:t>--    Not yet given a classification.                             </a:t>
            </a:r>
          </a:p>
          <a:p>
            <a:r>
              <a:rPr lang="en-US" sz="800" dirty="0"/>
              <a:t>-- ************************************************************   </a:t>
            </a:r>
          </a:p>
          <a:p>
            <a:r>
              <a:rPr lang="en-US" sz="800" dirty="0"/>
              <a:t>package body </a:t>
            </a:r>
            <a:r>
              <a:rPr lang="en-US" sz="800" dirty="0" err="1"/>
              <a:t>tacan</a:t>
            </a:r>
            <a:r>
              <a:rPr lang="en-US" sz="800" dirty="0"/>
              <a:t> is</a:t>
            </a:r>
          </a:p>
          <a:p>
            <a:r>
              <a:rPr lang="en-US" sz="800" dirty="0"/>
              <a:t> </a:t>
            </a:r>
          </a:p>
          <a:p>
            <a:r>
              <a:rPr lang="en-US" sz="800" dirty="0"/>
              <a:t>    </a:t>
            </a:r>
            <a:r>
              <a:rPr lang="en-US" sz="800" dirty="0" err="1"/>
              <a:t>State_field_upper_cnt</a:t>
            </a:r>
            <a:r>
              <a:rPr lang="en-US" sz="800" dirty="0"/>
              <a:t>        : constant := (</a:t>
            </a:r>
            <a:r>
              <a:rPr lang="en-US" sz="800" dirty="0" err="1"/>
              <a:t>Number_state_bits</a:t>
            </a:r>
            <a:r>
              <a:rPr lang="en-US" sz="800" dirty="0"/>
              <a:t> - 1);</a:t>
            </a:r>
          </a:p>
          <a:p>
            <a:r>
              <a:rPr lang="en-US" sz="800" dirty="0"/>
              <a:t>    </a:t>
            </a:r>
            <a:r>
              <a:rPr lang="en-US" sz="800" dirty="0" err="1"/>
              <a:t>Input_field_upper_cnt</a:t>
            </a:r>
            <a:r>
              <a:rPr lang="en-US" sz="800" dirty="0"/>
              <a:t>        : constant := (</a:t>
            </a:r>
            <a:r>
              <a:rPr lang="en-US" sz="800" dirty="0" err="1"/>
              <a:t>Number_inputs</a:t>
            </a:r>
            <a:r>
              <a:rPr lang="en-US" sz="800" dirty="0"/>
              <a:t> - 1);</a:t>
            </a:r>
          </a:p>
          <a:p>
            <a:r>
              <a:rPr lang="en-US" sz="800" dirty="0"/>
              <a:t>    </a:t>
            </a:r>
            <a:r>
              <a:rPr lang="en-US" sz="800" dirty="0" err="1"/>
              <a:t>Output_field_upper_cnt</a:t>
            </a:r>
            <a:r>
              <a:rPr lang="en-US" sz="800" dirty="0"/>
              <a:t>       : constant := (</a:t>
            </a:r>
            <a:r>
              <a:rPr lang="en-US" sz="800" dirty="0" err="1"/>
              <a:t>Number_outputs</a:t>
            </a:r>
            <a:r>
              <a:rPr lang="en-US" sz="800" dirty="0"/>
              <a:t> - 1);</a:t>
            </a:r>
          </a:p>
          <a:p>
            <a:r>
              <a:rPr lang="en-US" sz="800" dirty="0"/>
              <a:t> </a:t>
            </a:r>
          </a:p>
          <a:p>
            <a:r>
              <a:rPr lang="en-US" sz="800" dirty="0"/>
              <a:t>    type </a:t>
            </a:r>
            <a:r>
              <a:rPr lang="en-US" sz="800" dirty="0" err="1"/>
              <a:t>State_bit_array_type</a:t>
            </a:r>
            <a:r>
              <a:rPr lang="en-US" sz="800" dirty="0"/>
              <a:t>    is array(0..State_field_upper_cnt) of Boolean; </a:t>
            </a:r>
          </a:p>
          <a:p>
            <a:r>
              <a:rPr lang="en-US" sz="800" dirty="0"/>
              <a:t>    type </a:t>
            </a:r>
            <a:r>
              <a:rPr lang="en-US" sz="800" dirty="0" err="1"/>
              <a:t>Input_array_type</a:t>
            </a:r>
            <a:r>
              <a:rPr lang="en-US" sz="800" dirty="0"/>
              <a:t>        is array(0..Input_field_upper_cnt) of Boolean; </a:t>
            </a:r>
          </a:p>
          <a:p>
            <a:r>
              <a:rPr lang="en-US" sz="800" dirty="0"/>
              <a:t>    type </a:t>
            </a:r>
            <a:r>
              <a:rPr lang="en-US" sz="800" dirty="0" err="1"/>
              <a:t>Output_array_type</a:t>
            </a:r>
            <a:r>
              <a:rPr lang="en-US" sz="800" dirty="0"/>
              <a:t>       is array(0..Output_field_upper_cnt) of Boolean; </a:t>
            </a:r>
          </a:p>
          <a:p>
            <a:endParaRPr lang="en-US" sz="800" dirty="0"/>
          </a:p>
          <a:p>
            <a:r>
              <a:rPr lang="en-US" sz="800" dirty="0"/>
              <a:t>procedure Transition(Input                    : in     </a:t>
            </a:r>
            <a:r>
              <a:rPr lang="en-US" sz="800" dirty="0" err="1"/>
              <a:t>Input_type</a:t>
            </a:r>
            <a:r>
              <a:rPr lang="en-US" sz="800" dirty="0"/>
              <a:t> ;</a:t>
            </a:r>
          </a:p>
          <a:p>
            <a:r>
              <a:rPr lang="en-US" sz="800" dirty="0"/>
              <a:t>                     State                    : in out </a:t>
            </a:r>
            <a:r>
              <a:rPr lang="en-US" sz="800" dirty="0" err="1"/>
              <a:t>State_type</a:t>
            </a:r>
            <a:r>
              <a:rPr lang="en-US" sz="800" dirty="0"/>
              <a:t>;</a:t>
            </a:r>
          </a:p>
          <a:p>
            <a:r>
              <a:rPr lang="en-US" sz="800" dirty="0"/>
              <a:t>                     Outputs                  :    out </a:t>
            </a:r>
            <a:r>
              <a:rPr lang="en-US" sz="800" dirty="0" err="1"/>
              <a:t>Output_type</a:t>
            </a:r>
            <a:r>
              <a:rPr lang="en-US" sz="800" dirty="0"/>
              <a:t>)</a:t>
            </a:r>
          </a:p>
          <a:p>
            <a:endParaRPr lang="en-US" sz="800" dirty="0"/>
          </a:p>
          <a:p>
            <a:r>
              <a:rPr lang="en-US" sz="800" dirty="0"/>
              <a:t>is</a:t>
            </a:r>
          </a:p>
          <a:p>
            <a:endParaRPr lang="en-US" sz="800" dirty="0"/>
          </a:p>
          <a:p>
            <a:r>
              <a:rPr lang="en-US" sz="800" dirty="0"/>
              <a:t>    SB                           : </a:t>
            </a:r>
            <a:r>
              <a:rPr lang="en-US" sz="800" dirty="0" err="1"/>
              <a:t>State_bit_array_type</a:t>
            </a:r>
            <a:r>
              <a:rPr lang="en-US" sz="800" dirty="0"/>
              <a:t> := (others =&gt; False);</a:t>
            </a:r>
          </a:p>
          <a:p>
            <a:r>
              <a:rPr lang="en-US" sz="800" dirty="0"/>
              <a:t>    </a:t>
            </a:r>
            <a:r>
              <a:rPr lang="en-US" sz="800" dirty="0" err="1"/>
              <a:t>State_bit_next</a:t>
            </a:r>
            <a:r>
              <a:rPr lang="en-US" sz="800" dirty="0"/>
              <a:t>               : </a:t>
            </a:r>
            <a:r>
              <a:rPr lang="en-US" sz="800" dirty="0" err="1"/>
              <a:t>State_bit_array_type</a:t>
            </a:r>
            <a:r>
              <a:rPr lang="en-US" sz="800" dirty="0"/>
              <a:t> := (others =&gt; False);</a:t>
            </a:r>
          </a:p>
          <a:p>
            <a:r>
              <a:rPr lang="en-US" sz="800" dirty="0"/>
              <a:t>    IB                           : </a:t>
            </a:r>
            <a:r>
              <a:rPr lang="en-US" sz="800" dirty="0" err="1"/>
              <a:t>Input_array_type</a:t>
            </a:r>
            <a:r>
              <a:rPr lang="en-US" sz="800" dirty="0"/>
              <a:t>     := (others =&gt; False);</a:t>
            </a:r>
          </a:p>
          <a:p>
            <a:r>
              <a:rPr lang="en-US" sz="800" dirty="0"/>
              <a:t>    </a:t>
            </a:r>
            <a:r>
              <a:rPr lang="en-US" sz="800" dirty="0" err="1"/>
              <a:t>Output_boolean</a:t>
            </a:r>
            <a:r>
              <a:rPr lang="en-US" sz="800" dirty="0"/>
              <a:t>               : </a:t>
            </a:r>
            <a:r>
              <a:rPr lang="en-US" sz="800" dirty="0" err="1"/>
              <a:t>Output_array_type</a:t>
            </a:r>
            <a:r>
              <a:rPr lang="en-US" sz="800" dirty="0"/>
              <a:t>    := (others =&gt; False);</a:t>
            </a:r>
          </a:p>
          <a:p>
            <a:r>
              <a:rPr lang="en-US" sz="800" dirty="0"/>
              <a:t>    </a:t>
            </a:r>
            <a:r>
              <a:rPr lang="en-US" sz="800" dirty="0" err="1"/>
              <a:t>Index_cnt</a:t>
            </a:r>
            <a:r>
              <a:rPr lang="en-US" sz="800" dirty="0"/>
              <a:t>                    : integer              := 0; </a:t>
            </a:r>
          </a:p>
          <a:p>
            <a:endParaRPr lang="en-US" sz="800" dirty="0"/>
          </a:p>
          <a:p>
            <a:r>
              <a:rPr lang="en-US" sz="800" dirty="0"/>
              <a:t>begin -- Transition</a:t>
            </a:r>
            <a:endParaRPr lang="en-US" sz="800" b="0" dirty="0">
              <a:latin typeface="Times New Roman" pitchFamily="18" charset="0"/>
            </a:endParaRPr>
          </a:p>
        </p:txBody>
      </p:sp>
      <p:sp>
        <p:nvSpPr>
          <p:cNvPr id="140291" name="Rectangle 1027"/>
          <p:cNvSpPr>
            <a:spLocks noChangeArrowheads="1"/>
          </p:cNvSpPr>
          <p:nvPr/>
        </p:nvSpPr>
        <p:spPr bwMode="auto">
          <a:xfrm>
            <a:off x="544513" y="1919288"/>
            <a:ext cx="3413948" cy="830997"/>
          </a:xfrm>
          <a:prstGeom prst="rect">
            <a:avLst/>
          </a:prstGeom>
          <a:noFill/>
          <a:ln w="9525">
            <a:noFill/>
            <a:miter lim="800000"/>
            <a:headEnd/>
            <a:tailEnd/>
          </a:ln>
        </p:spPr>
        <p:txBody>
          <a:bodyPr wrap="none" lIns="0" tIns="0" rIns="0" bIns="0">
            <a:spAutoFit/>
          </a:bodyPr>
          <a:lstStyle/>
          <a:p>
            <a:r>
              <a:rPr lang="en-US" sz="1800" dirty="0">
                <a:solidFill>
                  <a:srgbClr val="000000"/>
                </a:solidFill>
              </a:rPr>
              <a:t>AUTOMATICALLY GENERATED </a:t>
            </a:r>
          </a:p>
          <a:p>
            <a:r>
              <a:rPr lang="en-US" sz="1800" dirty="0">
                <a:solidFill>
                  <a:srgbClr val="000000"/>
                </a:solidFill>
              </a:rPr>
              <a:t>SOURCE CODE FOR </a:t>
            </a:r>
          </a:p>
          <a:p>
            <a:r>
              <a:rPr lang="en-US" sz="1800" dirty="0">
                <a:solidFill>
                  <a:srgbClr val="000000"/>
                </a:solidFill>
              </a:rPr>
              <a:t>TACAN EXAMPLE (ADA)</a:t>
            </a:r>
            <a:endParaRPr lang="en-US"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1026"/>
          <p:cNvSpPr>
            <a:spLocks noChangeArrowheads="1"/>
          </p:cNvSpPr>
          <p:nvPr/>
        </p:nvSpPr>
        <p:spPr bwMode="auto">
          <a:xfrm>
            <a:off x="5446713" y="0"/>
            <a:ext cx="3278462" cy="6617196"/>
          </a:xfrm>
          <a:prstGeom prst="rect">
            <a:avLst/>
          </a:prstGeom>
          <a:noFill/>
          <a:ln w="9525">
            <a:noFill/>
            <a:miter lim="800000"/>
            <a:headEnd/>
            <a:tailEnd/>
          </a:ln>
          <a:effectLst/>
        </p:spPr>
        <p:txBody>
          <a:bodyPr wrap="none">
            <a:spAutoFit/>
          </a:bodyPr>
          <a:lstStyle/>
          <a:p>
            <a:r>
              <a:rPr lang="en-US" sz="800" dirty="0"/>
              <a:t> </a:t>
            </a:r>
          </a:p>
          <a:p>
            <a:r>
              <a:rPr lang="en-US" sz="800" dirty="0"/>
              <a:t>--                  SECURITY CLASSIFICATION                    </a:t>
            </a:r>
          </a:p>
          <a:p>
            <a:r>
              <a:rPr lang="en-US" sz="800" dirty="0"/>
              <a:t>-- *********************************************************   </a:t>
            </a:r>
          </a:p>
          <a:p>
            <a:r>
              <a:rPr lang="en-US" sz="800" dirty="0"/>
              <a:t>--                     CSCI_TITLE                              </a:t>
            </a:r>
          </a:p>
          <a:p>
            <a:r>
              <a:rPr lang="en-US" sz="800" dirty="0"/>
              <a:t>--                      PROCEDURE                              </a:t>
            </a:r>
          </a:p>
          <a:p>
            <a:r>
              <a:rPr lang="en-US" sz="800" dirty="0"/>
              <a:t>--                    CSC </a:t>
            </a:r>
            <a:r>
              <a:rPr lang="en-US" sz="800" dirty="0" err="1"/>
              <a:t>Transition_driver</a:t>
            </a:r>
            <a:r>
              <a:rPr lang="en-US" sz="800" dirty="0"/>
              <a:t>                                 </a:t>
            </a:r>
          </a:p>
          <a:p>
            <a:r>
              <a:rPr lang="en-US" sz="800" dirty="0"/>
              <a:t>--  DESCRIPTION:                                               </a:t>
            </a:r>
          </a:p>
          <a:p>
            <a:r>
              <a:rPr lang="en-US" sz="800" dirty="0"/>
              <a:t>--    This procedure is an example driver for procedure </a:t>
            </a:r>
          </a:p>
          <a:p>
            <a:r>
              <a:rPr lang="en-US" sz="800" dirty="0"/>
              <a:t>--    Transition found in state machine package </a:t>
            </a:r>
            <a:r>
              <a:rPr lang="en-US" sz="800" dirty="0" err="1"/>
              <a:t>tacan</a:t>
            </a:r>
            <a:r>
              <a:rPr lang="en-US" sz="800" dirty="0"/>
              <a:t>.</a:t>
            </a:r>
          </a:p>
          <a:p>
            <a:r>
              <a:rPr lang="en-US" sz="800" dirty="0"/>
              <a:t>--    The procedure asks the operator for 1 input values.</a:t>
            </a:r>
          </a:p>
          <a:p>
            <a:r>
              <a:rPr lang="en-US" sz="800" dirty="0"/>
              <a:t>--    The procedure then displays the next state to which the </a:t>
            </a:r>
          </a:p>
          <a:p>
            <a:r>
              <a:rPr lang="en-US" sz="800" dirty="0"/>
              <a:t>--    state machine has transitioned and the 1</a:t>
            </a:r>
          </a:p>
          <a:p>
            <a:r>
              <a:rPr lang="en-US" sz="800" dirty="0"/>
              <a:t>--    output values for that state.</a:t>
            </a:r>
          </a:p>
          <a:p>
            <a:r>
              <a:rPr lang="en-US" sz="800" dirty="0"/>
              <a:t>--    The value of </a:t>
            </a:r>
            <a:r>
              <a:rPr lang="en-US" sz="800" dirty="0" err="1"/>
              <a:t>Present_state</a:t>
            </a:r>
            <a:r>
              <a:rPr lang="en-US" sz="800" dirty="0"/>
              <a:t> is initialized and maintained by</a:t>
            </a:r>
          </a:p>
          <a:p>
            <a:r>
              <a:rPr lang="en-US" sz="800" dirty="0"/>
              <a:t>--    this driver.</a:t>
            </a:r>
          </a:p>
          <a:p>
            <a:r>
              <a:rPr lang="en-US" sz="800" dirty="0"/>
              <a:t>--    INPUTS:                                                    </a:t>
            </a:r>
          </a:p>
          <a:p>
            <a:r>
              <a:rPr lang="en-US" sz="800" dirty="0"/>
              <a:t>--      Input number 0 named TACAN                                 </a:t>
            </a:r>
          </a:p>
          <a:p>
            <a:r>
              <a:rPr lang="en-US" sz="800" dirty="0"/>
              <a:t>--    OUTPUTS:                                                    </a:t>
            </a:r>
          </a:p>
          <a:p>
            <a:r>
              <a:rPr lang="en-US" sz="800" dirty="0"/>
              <a:t>--      Output number 0 named DSPYXS                                 </a:t>
            </a:r>
          </a:p>
          <a:p>
            <a:r>
              <a:rPr lang="en-US" sz="800" dirty="0"/>
              <a:t>--    STATES:                                                    </a:t>
            </a:r>
          </a:p>
          <a:p>
            <a:r>
              <a:rPr lang="en-US" sz="800" dirty="0"/>
              <a:t>--      State number 0 named State0                                 </a:t>
            </a:r>
          </a:p>
          <a:p>
            <a:r>
              <a:rPr lang="en-US" sz="800" dirty="0"/>
              <a:t>--      State number 1 named State1                                 </a:t>
            </a:r>
          </a:p>
          <a:p>
            <a:r>
              <a:rPr lang="en-US" sz="800" dirty="0"/>
              <a:t>--  REFERENCES:                                                </a:t>
            </a:r>
          </a:p>
          <a:p>
            <a:r>
              <a:rPr lang="en-US" sz="800" dirty="0"/>
              <a:t>--    none                                                     </a:t>
            </a:r>
          </a:p>
          <a:p>
            <a:r>
              <a:rPr lang="en-US" sz="800" dirty="0"/>
              <a:t>--  EXCEPTION HANDLING AND ERROR PROCESSING:                   </a:t>
            </a:r>
          </a:p>
          <a:p>
            <a:r>
              <a:rPr lang="en-US" sz="800" dirty="0"/>
              <a:t>--    CONSTRAINT_ERROR</a:t>
            </a:r>
          </a:p>
          <a:p>
            <a:r>
              <a:rPr lang="en-US" sz="800" dirty="0"/>
              <a:t>--    NUMERIC_ERROR</a:t>
            </a:r>
          </a:p>
          <a:p>
            <a:r>
              <a:rPr lang="en-US" sz="800" dirty="0"/>
              <a:t>--    STORAGE_ERROR</a:t>
            </a:r>
          </a:p>
          <a:p>
            <a:r>
              <a:rPr lang="en-US" sz="800" dirty="0"/>
              <a:t>--    others</a:t>
            </a:r>
          </a:p>
          <a:p>
            <a:r>
              <a:rPr lang="en-US" sz="800" dirty="0"/>
              <a:t>--  LIMITATIONS:                                               </a:t>
            </a:r>
          </a:p>
          <a:p>
            <a:r>
              <a:rPr lang="en-US" sz="800" dirty="0"/>
              <a:t>--    none                                                     </a:t>
            </a:r>
          </a:p>
          <a:p>
            <a:r>
              <a:rPr lang="en-US" sz="800" dirty="0"/>
              <a:t>--  WAIVERS:                                                   </a:t>
            </a:r>
          </a:p>
          <a:p>
            <a:r>
              <a:rPr lang="en-US" sz="800" dirty="0"/>
              <a:t>--    none                                                     </a:t>
            </a:r>
          </a:p>
          <a:p>
            <a:r>
              <a:rPr lang="en-US" sz="800" dirty="0"/>
              <a:t>--  MODIFICATIONS:                                             </a:t>
            </a:r>
          </a:p>
          <a:p>
            <a:r>
              <a:rPr lang="en-US" sz="800" dirty="0"/>
              <a:t>--    NUMBER      DATE      RSE   DESCRIPTION                  </a:t>
            </a:r>
          </a:p>
          <a:p>
            <a:r>
              <a:rPr lang="en-US" sz="800" dirty="0"/>
              <a:t>--     1.0      18/80/0                     </a:t>
            </a:r>
          </a:p>
          <a:p>
            <a:r>
              <a:rPr lang="en-US" sz="800" dirty="0"/>
              <a:t>--  CODE CLASSIFICATION:                                       </a:t>
            </a:r>
          </a:p>
          <a:p>
            <a:r>
              <a:rPr lang="en-US" sz="800" dirty="0"/>
              <a:t>--       Not yet given a classification.                       </a:t>
            </a:r>
          </a:p>
          <a:p>
            <a:r>
              <a:rPr lang="en-US" sz="800" dirty="0"/>
              <a:t>-- *********************************************************   </a:t>
            </a:r>
          </a:p>
          <a:p>
            <a:r>
              <a:rPr lang="en-US" sz="800" dirty="0"/>
              <a:t>with </a:t>
            </a:r>
            <a:r>
              <a:rPr lang="en-US" sz="800" dirty="0" err="1"/>
              <a:t>tacan</a:t>
            </a:r>
            <a:r>
              <a:rPr lang="en-US" sz="800" dirty="0"/>
              <a:t>;</a:t>
            </a:r>
          </a:p>
          <a:p>
            <a:r>
              <a:rPr lang="en-US" sz="800" dirty="0"/>
              <a:t>with </a:t>
            </a:r>
            <a:r>
              <a:rPr lang="en-US" sz="800" dirty="0" err="1"/>
              <a:t>Text_IO</a:t>
            </a:r>
            <a:r>
              <a:rPr lang="en-US" sz="800" dirty="0"/>
              <a:t>;</a:t>
            </a:r>
          </a:p>
          <a:p>
            <a:r>
              <a:rPr lang="en-US" sz="800" dirty="0"/>
              <a:t> </a:t>
            </a:r>
          </a:p>
          <a:p>
            <a:r>
              <a:rPr lang="en-US" sz="800" dirty="0"/>
              <a:t>procedure </a:t>
            </a:r>
            <a:r>
              <a:rPr lang="en-US" sz="800" dirty="0" err="1"/>
              <a:t>Transition_driver</a:t>
            </a:r>
            <a:r>
              <a:rPr lang="en-US" sz="800" dirty="0"/>
              <a:t> is </a:t>
            </a:r>
          </a:p>
          <a:p>
            <a:r>
              <a:rPr lang="en-US" sz="800" dirty="0"/>
              <a:t> </a:t>
            </a:r>
          </a:p>
          <a:p>
            <a:r>
              <a:rPr lang="en-US" sz="800" dirty="0"/>
              <a:t>    package </a:t>
            </a:r>
            <a:r>
              <a:rPr lang="en-US" sz="800" dirty="0" err="1"/>
              <a:t>Int_IO</a:t>
            </a:r>
            <a:r>
              <a:rPr lang="en-US" sz="800" dirty="0"/>
              <a:t> is new </a:t>
            </a:r>
            <a:r>
              <a:rPr lang="en-US" sz="800" dirty="0" err="1"/>
              <a:t>Text_IO.integer_IO</a:t>
            </a:r>
            <a:r>
              <a:rPr lang="en-US" sz="800" dirty="0"/>
              <a:t>(integer); </a:t>
            </a:r>
          </a:p>
          <a:p>
            <a:r>
              <a:rPr lang="en-US" sz="800" dirty="0"/>
              <a:t> </a:t>
            </a:r>
          </a:p>
          <a:p>
            <a:r>
              <a:rPr lang="en-US" sz="800" dirty="0"/>
              <a:t>    State0                    : constant := 0;</a:t>
            </a:r>
          </a:p>
          <a:p>
            <a:r>
              <a:rPr lang="en-US" sz="800" dirty="0"/>
              <a:t>    State1                    : constant := 1;</a:t>
            </a:r>
          </a:p>
          <a:p>
            <a:r>
              <a:rPr lang="en-US" sz="800" dirty="0"/>
              <a:t> </a:t>
            </a:r>
          </a:p>
          <a:p>
            <a:r>
              <a:rPr lang="en-US" sz="800" dirty="0"/>
              <a:t>    Input                     : </a:t>
            </a:r>
            <a:r>
              <a:rPr lang="en-US" sz="800" dirty="0" err="1"/>
              <a:t>tacan.Input_type</a:t>
            </a:r>
            <a:r>
              <a:rPr lang="en-US" sz="800" dirty="0"/>
              <a:t>;</a:t>
            </a:r>
          </a:p>
          <a:p>
            <a:r>
              <a:rPr lang="en-US" sz="800" dirty="0"/>
              <a:t>    Outputs                   : </a:t>
            </a:r>
            <a:r>
              <a:rPr lang="en-US" sz="800" dirty="0" err="1"/>
              <a:t>tacan.Output_type</a:t>
            </a:r>
            <a:r>
              <a:rPr lang="en-US" sz="800" dirty="0"/>
              <a:t>;</a:t>
            </a:r>
          </a:p>
          <a:p>
            <a:r>
              <a:rPr lang="en-US" sz="800" dirty="0"/>
              <a:t>    </a:t>
            </a:r>
            <a:r>
              <a:rPr lang="en-US" sz="800" dirty="0" err="1"/>
              <a:t>Input_cnt</a:t>
            </a:r>
            <a:r>
              <a:rPr lang="en-US" sz="800" dirty="0"/>
              <a:t>                 : Integer;</a:t>
            </a:r>
          </a:p>
          <a:p>
            <a:r>
              <a:rPr lang="en-US" sz="800" dirty="0"/>
              <a:t>    </a:t>
            </a:r>
            <a:r>
              <a:rPr lang="en-US" sz="800" dirty="0" err="1"/>
              <a:t>State_machine_valid</a:t>
            </a:r>
            <a:r>
              <a:rPr lang="en-US" sz="800" dirty="0"/>
              <a:t>       : Boolean;</a:t>
            </a:r>
          </a:p>
        </p:txBody>
      </p:sp>
      <p:sp>
        <p:nvSpPr>
          <p:cNvPr id="140291" name="Rectangle 1027"/>
          <p:cNvSpPr>
            <a:spLocks noChangeArrowheads="1"/>
          </p:cNvSpPr>
          <p:nvPr/>
        </p:nvSpPr>
        <p:spPr bwMode="auto">
          <a:xfrm>
            <a:off x="544513" y="1919288"/>
            <a:ext cx="3413948" cy="830997"/>
          </a:xfrm>
          <a:prstGeom prst="rect">
            <a:avLst/>
          </a:prstGeom>
          <a:noFill/>
          <a:ln w="9525">
            <a:noFill/>
            <a:miter lim="800000"/>
            <a:headEnd/>
            <a:tailEnd/>
          </a:ln>
        </p:spPr>
        <p:txBody>
          <a:bodyPr wrap="none" lIns="0" tIns="0" rIns="0" bIns="0">
            <a:spAutoFit/>
          </a:bodyPr>
          <a:lstStyle/>
          <a:p>
            <a:r>
              <a:rPr lang="en-US" sz="1800" dirty="0">
                <a:solidFill>
                  <a:srgbClr val="000000"/>
                </a:solidFill>
              </a:rPr>
              <a:t>AUTOMATICALLY GENERATED </a:t>
            </a:r>
          </a:p>
          <a:p>
            <a:r>
              <a:rPr lang="en-US" sz="1800" dirty="0">
                <a:solidFill>
                  <a:srgbClr val="000000"/>
                </a:solidFill>
              </a:rPr>
              <a:t>TEST DRIVER FOR </a:t>
            </a:r>
          </a:p>
          <a:p>
            <a:r>
              <a:rPr lang="en-US" sz="1800" dirty="0">
                <a:solidFill>
                  <a:srgbClr val="000000"/>
                </a:solidFill>
              </a:rPr>
              <a:t>TACAN EXAMPLE (ADA)</a:t>
            </a:r>
            <a:endParaRPr lang="en-US" sz="1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ChangeArrowheads="1"/>
          </p:cNvSpPr>
          <p:nvPr/>
        </p:nvSpPr>
        <p:spPr bwMode="auto">
          <a:xfrm>
            <a:off x="609600" y="774700"/>
            <a:ext cx="8077200" cy="5218113"/>
          </a:xfrm>
          <a:prstGeom prst="rect">
            <a:avLst/>
          </a:prstGeom>
          <a:noFill/>
          <a:ln w="9525">
            <a:noFill/>
            <a:miter lim="800000"/>
            <a:headEnd/>
            <a:tailEnd/>
          </a:ln>
          <a:effectLst/>
        </p:spPr>
        <p:txBody>
          <a:bodyPr lIns="0" tIns="0" rIns="0" bIns="0" anchor="ctr">
            <a:spAutoFit/>
          </a:bodyPr>
          <a:lstStyle/>
          <a:p>
            <a:pPr algn="l"/>
            <a:r>
              <a:rPr lang="en-US" sz="1800" b="0" dirty="0"/>
              <a:t>1.0 Specification Description</a:t>
            </a:r>
          </a:p>
          <a:p>
            <a:pPr algn="l"/>
            <a:r>
              <a:rPr lang="en-US" sz="1800" b="0" dirty="0"/>
              <a:t>2.0 Input To Output, State Bit Transform</a:t>
            </a:r>
          </a:p>
          <a:p>
            <a:pPr algn="l"/>
            <a:r>
              <a:rPr lang="en-US" sz="1800" b="0" dirty="0"/>
              <a:t>3.0 Finite State Machine </a:t>
            </a:r>
            <a:r>
              <a:rPr lang="en-US" sz="1800" b="0" dirty="0" err="1"/>
              <a:t>Karnaugh</a:t>
            </a:r>
            <a:r>
              <a:rPr lang="en-US" sz="1800" b="0" dirty="0"/>
              <a:t> Maps </a:t>
            </a:r>
          </a:p>
          <a:p>
            <a:pPr algn="l"/>
            <a:r>
              <a:rPr lang="en-US" sz="1800" b="0" dirty="0"/>
              <a:t>   3.1 State</a:t>
            </a:r>
          </a:p>
          <a:p>
            <a:pPr algn="l"/>
            <a:r>
              <a:rPr lang="en-US" sz="1800" b="0" dirty="0"/>
              <a:t>   3.2 Intermediate </a:t>
            </a:r>
          </a:p>
          <a:p>
            <a:pPr algn="l"/>
            <a:r>
              <a:rPr lang="en-US" sz="1800" b="0" dirty="0"/>
              <a:t>   3.3 Transition</a:t>
            </a:r>
          </a:p>
          <a:p>
            <a:pPr algn="l"/>
            <a:r>
              <a:rPr lang="en-US" sz="1800" b="0" dirty="0"/>
              <a:t>4.0 Source code Files</a:t>
            </a:r>
          </a:p>
          <a:p>
            <a:pPr algn="l"/>
            <a:r>
              <a:rPr lang="en-US" sz="1800" b="0" dirty="0"/>
              <a:t>   4.1 </a:t>
            </a:r>
            <a:r>
              <a:rPr lang="en-US" sz="1800" b="0" dirty="0" err="1"/>
              <a:t>Ada</a:t>
            </a:r>
            <a:endParaRPr lang="en-US" sz="1800" b="0" dirty="0"/>
          </a:p>
          <a:p>
            <a:pPr algn="l"/>
            <a:r>
              <a:rPr lang="en-US" sz="1800" b="0" dirty="0"/>
              <a:t>      4.1.1 Specification</a:t>
            </a:r>
          </a:p>
          <a:p>
            <a:pPr algn="l"/>
            <a:r>
              <a:rPr lang="en-US" sz="1800" b="0" dirty="0"/>
              <a:t>      4.1.2 Body</a:t>
            </a:r>
          </a:p>
          <a:p>
            <a:pPr algn="l"/>
            <a:r>
              <a:rPr lang="en-US" sz="1800" b="0" dirty="0"/>
              <a:t>      4.1.3 Interactive Driver</a:t>
            </a:r>
          </a:p>
          <a:p>
            <a:pPr algn="l"/>
            <a:r>
              <a:rPr lang="en-US" sz="1800" b="0" dirty="0"/>
              <a:t>      4.1.4 Exhaustive Unit Test Driver</a:t>
            </a:r>
          </a:p>
          <a:p>
            <a:pPr algn="l"/>
            <a:r>
              <a:rPr lang="en-US" sz="1800" b="0" dirty="0"/>
              <a:t>   4.2 VHDL</a:t>
            </a:r>
          </a:p>
          <a:p>
            <a:pPr algn="l"/>
            <a:r>
              <a:rPr lang="en-US" sz="1800" b="0" dirty="0"/>
              <a:t>   4.3 C</a:t>
            </a:r>
          </a:p>
          <a:p>
            <a:pPr algn="l"/>
            <a:r>
              <a:rPr lang="en-US" sz="1800" b="0" dirty="0"/>
              <a:t>      4.4 Exhaustive Unit Test Driver</a:t>
            </a:r>
          </a:p>
          <a:p>
            <a:pPr algn="l"/>
            <a:r>
              <a:rPr lang="en-US" sz="1800" b="0" dirty="0"/>
              <a:t>      4.5 Body</a:t>
            </a:r>
          </a:p>
          <a:p>
            <a:pPr algn="l"/>
            <a:r>
              <a:rPr lang="en-US" sz="1800" b="0" dirty="0"/>
              <a:t>5.0 Espresso </a:t>
            </a:r>
            <a:r>
              <a:rPr lang="en-US" sz="1800" b="0" dirty="0" err="1"/>
              <a:t>Formated</a:t>
            </a:r>
            <a:r>
              <a:rPr lang="en-US" sz="1800" b="0" dirty="0"/>
              <a:t> Truth Table</a:t>
            </a:r>
          </a:p>
          <a:p>
            <a:pPr algn="l"/>
            <a:r>
              <a:rPr lang="en-US" sz="1800" b="0" dirty="0"/>
              <a:t>6.0 State and Output Bit Model</a:t>
            </a:r>
          </a:p>
          <a:p>
            <a:pPr algn="l"/>
            <a:r>
              <a:rPr lang="en-US" sz="1800" b="0" dirty="0"/>
              <a:t>7.0 State Analysis</a:t>
            </a:r>
          </a:p>
        </p:txBody>
      </p:sp>
      <p:sp>
        <p:nvSpPr>
          <p:cNvPr id="144387" name="Rectangle 3"/>
          <p:cNvSpPr>
            <a:spLocks noChangeArrowheads="1"/>
          </p:cNvSpPr>
          <p:nvPr/>
        </p:nvSpPr>
        <p:spPr bwMode="auto">
          <a:xfrm>
            <a:off x="1033702" y="228600"/>
            <a:ext cx="7552517" cy="369332"/>
          </a:xfrm>
          <a:prstGeom prst="rect">
            <a:avLst/>
          </a:prstGeom>
          <a:noFill/>
          <a:ln w="9525">
            <a:noFill/>
            <a:miter lim="800000"/>
            <a:headEnd/>
            <a:tailEnd/>
          </a:ln>
          <a:effectLst/>
        </p:spPr>
        <p:txBody>
          <a:bodyPr wrap="square">
            <a:spAutoFit/>
          </a:bodyPr>
          <a:lstStyle/>
          <a:p>
            <a:pPr algn="l"/>
            <a:r>
              <a:rPr lang="en-US" sz="1800" dirty="0"/>
              <a:t>AUTOMATICALLY DOCUMENTED ARTIFACTS FOR TACAN EXAMPLE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ChangeArrowheads="1"/>
          </p:cNvSpPr>
          <p:nvPr/>
        </p:nvSpPr>
        <p:spPr bwMode="auto">
          <a:xfrm>
            <a:off x="914400" y="1219200"/>
            <a:ext cx="7391400" cy="4401205"/>
          </a:xfrm>
          <a:prstGeom prst="rect">
            <a:avLst/>
          </a:prstGeom>
          <a:noFill/>
          <a:ln w="9525">
            <a:noFill/>
            <a:miter lim="800000"/>
            <a:headEnd/>
            <a:tailEnd/>
          </a:ln>
        </p:spPr>
        <p:txBody>
          <a:bodyPr>
            <a:spAutoFit/>
          </a:bodyPr>
          <a:lstStyle/>
          <a:p>
            <a:pPr eaLnBrk="0" hangingPunct="0"/>
            <a:r>
              <a:rPr lang="en-US" dirty="0">
                <a:latin typeface="Arial" pitchFamily="34" charset="0"/>
              </a:rPr>
              <a:t>In a study of recalled medical devices over a15 year period, the NIST found:</a:t>
            </a:r>
          </a:p>
          <a:p>
            <a:pPr eaLnBrk="0" hangingPunct="0"/>
            <a:endParaRPr lang="en-US" dirty="0">
              <a:latin typeface="Arial" pitchFamily="34" charset="0"/>
            </a:endParaRPr>
          </a:p>
          <a:p>
            <a:pPr eaLnBrk="0" hangingPunct="0"/>
            <a:r>
              <a:rPr lang="en-US" dirty="0">
                <a:latin typeface="Arial" pitchFamily="34" charset="0"/>
              </a:rPr>
              <a:t>“Among the fault types, logic [errors] appear very high at 43%. This class includes possible errors such as </a:t>
            </a:r>
            <a:r>
              <a:rPr lang="en-US" dirty="0">
                <a:solidFill>
                  <a:srgbClr val="00B050"/>
                </a:solidFill>
                <a:latin typeface="Arial" pitchFamily="34" charset="0"/>
              </a:rPr>
              <a:t>incorrect logic in the requirement specification, unexpected behavior of two or more conditions occurring simultaneously, </a:t>
            </a:r>
            <a:r>
              <a:rPr lang="en-US" dirty="0">
                <a:latin typeface="Arial" pitchFamily="34" charset="0"/>
              </a:rPr>
              <a:t>and improper limits.”</a:t>
            </a:r>
          </a:p>
          <a:p>
            <a:pPr eaLnBrk="0" hangingPunct="0"/>
            <a:endParaRPr lang="en-US" sz="1000" dirty="0">
              <a:latin typeface="Arial" pitchFamily="34" charset="0"/>
            </a:endParaRPr>
          </a:p>
          <a:p>
            <a:pPr eaLnBrk="0" hangingPunct="0"/>
            <a:r>
              <a:rPr lang="en-US" sz="1000" dirty="0">
                <a:latin typeface="Arial" pitchFamily="34" charset="0"/>
              </a:rPr>
              <a:t>- </a:t>
            </a:r>
            <a:r>
              <a:rPr lang="en-US" sz="1000" b="1" dirty="0">
                <a:latin typeface="Arial" pitchFamily="34" charset="0"/>
              </a:rPr>
              <a:t>FAILURE MODES IN MEDICAL DEVICE SOFTWARE:</a:t>
            </a:r>
          </a:p>
          <a:p>
            <a:pPr eaLnBrk="0" hangingPunct="0"/>
            <a:r>
              <a:rPr lang="en-US" sz="1000" b="1" dirty="0">
                <a:latin typeface="Arial" pitchFamily="34" charset="0"/>
              </a:rPr>
              <a:t>AN ANALYSIS OF 15 YEARS OF RECALL DATA</a:t>
            </a:r>
          </a:p>
          <a:p>
            <a:pPr eaLnBrk="0" hangingPunct="0"/>
            <a:r>
              <a:rPr lang="en-US" sz="1000" dirty="0">
                <a:latin typeface="Arial" pitchFamily="34" charset="0"/>
              </a:rPr>
              <a:t>DOLORES R. WALLACE and D. RICHARD KUHN</a:t>
            </a:r>
          </a:p>
          <a:p>
            <a:pPr eaLnBrk="0" hangingPunct="0"/>
            <a:r>
              <a:rPr lang="en-US" sz="1000" i="1" dirty="0">
                <a:latin typeface="Arial" pitchFamily="34" charset="0"/>
              </a:rPr>
              <a:t>Information Technology Laboratory</a:t>
            </a:r>
          </a:p>
          <a:p>
            <a:pPr eaLnBrk="0" hangingPunct="0"/>
            <a:r>
              <a:rPr lang="en-US" sz="1000" i="1" dirty="0">
                <a:latin typeface="Arial" pitchFamily="34" charset="0"/>
              </a:rPr>
              <a:t>National Institute of Standards and Technology</a:t>
            </a:r>
          </a:p>
          <a:p>
            <a:pPr eaLnBrk="0" hangingPunct="0"/>
            <a:r>
              <a:rPr lang="en-US" sz="1000" i="1" dirty="0">
                <a:latin typeface="Arial" pitchFamily="34" charset="0"/>
              </a:rPr>
              <a:t>Gaithersburg, MD 20899 USA</a:t>
            </a:r>
            <a:endParaRPr lang="en-US" sz="1000" dirty="0">
              <a:latin typeface="Arial" pitchFamily="34" charset="0"/>
            </a:endParaRPr>
          </a:p>
          <a:p>
            <a:pPr eaLnBrk="0" hangingPunct="0"/>
            <a:endParaRPr lang="en-US" sz="1800" dirty="0">
              <a:latin typeface="Arial" pitchFamily="34" charset="0"/>
            </a:endParaRPr>
          </a:p>
        </p:txBody>
      </p:sp>
      <p:sp>
        <p:nvSpPr>
          <p:cNvPr id="11267" name="Rectangle 1072"/>
          <p:cNvSpPr>
            <a:spLocks noChangeArrowheads="1"/>
          </p:cNvSpPr>
          <p:nvPr/>
        </p:nvSpPr>
        <p:spPr bwMode="ltGray">
          <a:xfrm>
            <a:off x="2819400" y="636588"/>
            <a:ext cx="3733800" cy="307975"/>
          </a:xfrm>
          <a:prstGeom prst="rect">
            <a:avLst/>
          </a:prstGeom>
          <a:noFill/>
          <a:ln w="9525">
            <a:noFill/>
            <a:miter lim="800000"/>
            <a:headEnd/>
            <a:tailEnd/>
          </a:ln>
        </p:spPr>
        <p:txBody>
          <a:bodyPr wrap="none" lIns="0" tIns="0" rIns="0" bIns="0">
            <a:spAutoFit/>
          </a:bodyPr>
          <a:lstStyle/>
          <a:p>
            <a:pPr eaLnBrk="0" hangingPunct="0"/>
            <a:r>
              <a:rPr lang="en-US" sz="2000" b="1">
                <a:solidFill>
                  <a:srgbClr val="000000"/>
                </a:solidFill>
                <a:latin typeface="Arial" charset="0"/>
              </a:rPr>
              <a:t>MEDICAL APPLICATION NEED</a:t>
            </a:r>
            <a:endParaRPr lang="en-US" sz="1600" b="1">
              <a:solidFill>
                <a:srgbClr val="00B050"/>
              </a:solidFill>
              <a:latin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48"/>
          <p:cNvGrpSpPr>
            <a:grpSpLocks/>
          </p:cNvGrpSpPr>
          <p:nvPr/>
        </p:nvGrpSpPr>
        <p:grpSpPr bwMode="auto">
          <a:xfrm>
            <a:off x="98425" y="304800"/>
            <a:ext cx="9110663" cy="6070600"/>
            <a:chOff x="98736" y="304803"/>
            <a:chExt cx="9109659" cy="6070379"/>
          </a:xfrm>
        </p:grpSpPr>
        <p:sp>
          <p:nvSpPr>
            <p:cNvPr id="4100" name="Line 4"/>
            <p:cNvSpPr>
              <a:spLocks noChangeShapeType="1"/>
            </p:cNvSpPr>
            <p:nvPr/>
          </p:nvSpPr>
          <p:spPr bwMode="auto">
            <a:xfrm>
              <a:off x="2295525" y="942975"/>
              <a:ext cx="2209800" cy="4419600"/>
            </a:xfrm>
            <a:prstGeom prst="line">
              <a:avLst/>
            </a:prstGeom>
            <a:noFill/>
            <a:ln w="127000">
              <a:solidFill>
                <a:srgbClr val="0000FF"/>
              </a:solidFill>
              <a:round/>
              <a:headEnd/>
              <a:tailEnd type="triangle" w="med" len="med"/>
            </a:ln>
          </p:spPr>
          <p:txBody>
            <a:bodyPr wrap="none" anchor="ctr"/>
            <a:lstStyle/>
            <a:p>
              <a:endParaRPr lang="en-US"/>
            </a:p>
          </p:txBody>
        </p:sp>
        <p:sp>
          <p:nvSpPr>
            <p:cNvPr id="4101" name="Line 5"/>
            <p:cNvSpPr>
              <a:spLocks noChangeShapeType="1"/>
            </p:cNvSpPr>
            <p:nvPr/>
          </p:nvSpPr>
          <p:spPr bwMode="auto">
            <a:xfrm flipV="1">
              <a:off x="4699000" y="838200"/>
              <a:ext cx="2209800" cy="4495800"/>
            </a:xfrm>
            <a:prstGeom prst="line">
              <a:avLst/>
            </a:prstGeom>
            <a:noFill/>
            <a:ln w="127000">
              <a:solidFill>
                <a:srgbClr val="0000FF"/>
              </a:solidFill>
              <a:round/>
              <a:headEnd/>
              <a:tailEnd type="triangle" w="med" len="med"/>
            </a:ln>
          </p:spPr>
          <p:txBody>
            <a:bodyPr wrap="none" anchor="ctr"/>
            <a:lstStyle/>
            <a:p>
              <a:endParaRPr lang="en-US"/>
            </a:p>
          </p:txBody>
        </p:sp>
        <p:sp>
          <p:nvSpPr>
            <p:cNvPr id="4102" name="Oval 6"/>
            <p:cNvSpPr>
              <a:spLocks noChangeArrowheads="1"/>
            </p:cNvSpPr>
            <p:nvPr/>
          </p:nvSpPr>
          <p:spPr bwMode="auto">
            <a:xfrm>
              <a:off x="1238250" y="981075"/>
              <a:ext cx="914400" cy="609600"/>
            </a:xfrm>
            <a:prstGeom prst="ellipse">
              <a:avLst/>
            </a:prstGeom>
            <a:noFill/>
            <a:ln w="9525">
              <a:solidFill>
                <a:schemeClr val="tx1"/>
              </a:solidFill>
              <a:round/>
              <a:headEnd/>
              <a:tailEnd/>
            </a:ln>
          </p:spPr>
          <p:txBody>
            <a:bodyPr wrap="none" anchor="ctr"/>
            <a:lstStyle/>
            <a:p>
              <a:pPr algn="ctr" eaLnBrk="0" hangingPunct="0"/>
              <a:r>
                <a:rPr lang="en-US" sz="900" b="1">
                  <a:latin typeface="Arial" charset="0"/>
                </a:rPr>
                <a:t>Requirements</a:t>
              </a:r>
            </a:p>
            <a:p>
              <a:pPr algn="ctr" eaLnBrk="0" hangingPunct="0"/>
              <a:r>
                <a:rPr lang="en-US" sz="900" b="1">
                  <a:latin typeface="Arial" charset="0"/>
                </a:rPr>
                <a:t>Design</a:t>
              </a:r>
            </a:p>
          </p:txBody>
        </p:sp>
        <p:sp>
          <p:nvSpPr>
            <p:cNvPr id="4103" name="Oval 7"/>
            <p:cNvSpPr>
              <a:spLocks noChangeArrowheads="1"/>
            </p:cNvSpPr>
            <p:nvPr/>
          </p:nvSpPr>
          <p:spPr bwMode="auto">
            <a:xfrm>
              <a:off x="1704975" y="1895475"/>
              <a:ext cx="914400" cy="609600"/>
            </a:xfrm>
            <a:prstGeom prst="ellipse">
              <a:avLst/>
            </a:prstGeom>
            <a:noFill/>
            <a:ln w="9525">
              <a:solidFill>
                <a:schemeClr val="tx1"/>
              </a:solidFill>
              <a:round/>
              <a:headEnd/>
              <a:tailEnd/>
            </a:ln>
          </p:spPr>
          <p:txBody>
            <a:bodyPr wrap="none" anchor="ctr"/>
            <a:lstStyle/>
            <a:p>
              <a:pPr algn="ctr" eaLnBrk="0" hangingPunct="0"/>
              <a:r>
                <a:rPr lang="en-US" sz="900" b="1">
                  <a:latin typeface="Arial" charset="0"/>
                </a:rPr>
                <a:t>System</a:t>
              </a:r>
            </a:p>
            <a:p>
              <a:pPr algn="ctr" eaLnBrk="0" hangingPunct="0"/>
              <a:r>
                <a:rPr lang="en-US" sz="900" b="1">
                  <a:latin typeface="Arial" charset="0"/>
                </a:rPr>
                <a:t>Design</a:t>
              </a:r>
              <a:endParaRPr lang="en-US"/>
            </a:p>
          </p:txBody>
        </p:sp>
        <p:sp>
          <p:nvSpPr>
            <p:cNvPr id="4104" name="Oval 8"/>
            <p:cNvSpPr>
              <a:spLocks noChangeArrowheads="1"/>
            </p:cNvSpPr>
            <p:nvPr/>
          </p:nvSpPr>
          <p:spPr bwMode="auto">
            <a:xfrm>
              <a:off x="2162175" y="2809875"/>
              <a:ext cx="914400" cy="609600"/>
            </a:xfrm>
            <a:prstGeom prst="ellipse">
              <a:avLst/>
            </a:prstGeom>
            <a:noFill/>
            <a:ln w="9525">
              <a:solidFill>
                <a:schemeClr val="tx1"/>
              </a:solidFill>
              <a:round/>
              <a:headEnd/>
              <a:tailEnd/>
            </a:ln>
          </p:spPr>
          <p:txBody>
            <a:bodyPr wrap="none" anchor="ctr"/>
            <a:lstStyle/>
            <a:p>
              <a:pPr algn="ctr" eaLnBrk="0" hangingPunct="0"/>
              <a:r>
                <a:rPr lang="en-US" sz="900" b="1">
                  <a:latin typeface="Arial" charset="0"/>
                </a:rPr>
                <a:t>Architecture</a:t>
              </a:r>
            </a:p>
            <a:p>
              <a:pPr algn="ctr" eaLnBrk="0" hangingPunct="0"/>
              <a:r>
                <a:rPr lang="en-US" sz="900" b="1">
                  <a:latin typeface="Arial" charset="0"/>
                </a:rPr>
                <a:t>Design</a:t>
              </a:r>
              <a:endParaRPr lang="en-US"/>
            </a:p>
          </p:txBody>
        </p:sp>
        <p:sp>
          <p:nvSpPr>
            <p:cNvPr id="4105" name="Oval 9"/>
            <p:cNvSpPr>
              <a:spLocks noChangeArrowheads="1"/>
            </p:cNvSpPr>
            <p:nvPr/>
          </p:nvSpPr>
          <p:spPr bwMode="auto">
            <a:xfrm>
              <a:off x="2695575" y="3848100"/>
              <a:ext cx="914400" cy="609600"/>
            </a:xfrm>
            <a:prstGeom prst="ellipse">
              <a:avLst/>
            </a:prstGeom>
            <a:noFill/>
            <a:ln w="9525">
              <a:solidFill>
                <a:schemeClr val="tx1"/>
              </a:solidFill>
              <a:round/>
              <a:headEnd/>
              <a:tailEnd/>
            </a:ln>
          </p:spPr>
          <p:txBody>
            <a:bodyPr wrap="none" anchor="ctr"/>
            <a:lstStyle/>
            <a:p>
              <a:pPr algn="ctr" eaLnBrk="0" hangingPunct="0"/>
              <a:r>
                <a:rPr lang="en-US" sz="900" b="1">
                  <a:latin typeface="Arial" charset="0"/>
                </a:rPr>
                <a:t>Module</a:t>
              </a:r>
            </a:p>
            <a:p>
              <a:pPr algn="ctr" eaLnBrk="0" hangingPunct="0"/>
              <a:r>
                <a:rPr lang="en-US" sz="900" b="1">
                  <a:latin typeface="Arial" charset="0"/>
                </a:rPr>
                <a:t>Design</a:t>
              </a:r>
              <a:endParaRPr lang="en-US"/>
            </a:p>
          </p:txBody>
        </p:sp>
        <p:sp>
          <p:nvSpPr>
            <p:cNvPr id="4106" name="Oval 10"/>
            <p:cNvSpPr>
              <a:spLocks noChangeArrowheads="1"/>
            </p:cNvSpPr>
            <p:nvPr/>
          </p:nvSpPr>
          <p:spPr bwMode="auto">
            <a:xfrm>
              <a:off x="4095750" y="2809875"/>
              <a:ext cx="914400" cy="609600"/>
            </a:xfrm>
            <a:prstGeom prst="ellipse">
              <a:avLst/>
            </a:prstGeom>
            <a:noFill/>
            <a:ln w="9525">
              <a:solidFill>
                <a:schemeClr val="tx1"/>
              </a:solidFill>
              <a:round/>
              <a:headEnd/>
              <a:tailEnd/>
            </a:ln>
          </p:spPr>
          <p:txBody>
            <a:bodyPr wrap="none" anchor="ctr"/>
            <a:lstStyle/>
            <a:p>
              <a:pPr algn="ctr" eaLnBrk="0" hangingPunct="0"/>
              <a:r>
                <a:rPr lang="en-US" sz="900" b="1">
                  <a:latin typeface="Arial" charset="0"/>
                </a:rPr>
                <a:t>Integration</a:t>
              </a:r>
            </a:p>
            <a:p>
              <a:pPr algn="ctr" eaLnBrk="0" hangingPunct="0"/>
              <a:r>
                <a:rPr lang="en-US" sz="900" b="1">
                  <a:latin typeface="Arial" charset="0"/>
                </a:rPr>
                <a:t>Test Design</a:t>
              </a:r>
              <a:endParaRPr lang="en-US"/>
            </a:p>
          </p:txBody>
        </p:sp>
        <p:sp>
          <p:nvSpPr>
            <p:cNvPr id="4107" name="Oval 11"/>
            <p:cNvSpPr>
              <a:spLocks noChangeArrowheads="1"/>
            </p:cNvSpPr>
            <p:nvPr/>
          </p:nvSpPr>
          <p:spPr bwMode="auto">
            <a:xfrm>
              <a:off x="4105275" y="1885950"/>
              <a:ext cx="914400" cy="609600"/>
            </a:xfrm>
            <a:prstGeom prst="ellipse">
              <a:avLst/>
            </a:prstGeom>
            <a:noFill/>
            <a:ln w="9525">
              <a:solidFill>
                <a:schemeClr val="tx1"/>
              </a:solidFill>
              <a:round/>
              <a:headEnd/>
              <a:tailEnd/>
            </a:ln>
          </p:spPr>
          <p:txBody>
            <a:bodyPr wrap="none" anchor="ctr"/>
            <a:lstStyle/>
            <a:p>
              <a:pPr algn="ctr" eaLnBrk="0" hangingPunct="0"/>
              <a:r>
                <a:rPr lang="en-US" sz="900" b="1">
                  <a:latin typeface="Arial" charset="0"/>
                </a:rPr>
                <a:t>System Test</a:t>
              </a:r>
            </a:p>
            <a:p>
              <a:pPr algn="ctr" eaLnBrk="0" hangingPunct="0"/>
              <a:r>
                <a:rPr lang="en-US" sz="900" b="1">
                  <a:latin typeface="Arial" charset="0"/>
                </a:rPr>
                <a:t>Design</a:t>
              </a:r>
              <a:endParaRPr lang="en-US"/>
            </a:p>
          </p:txBody>
        </p:sp>
        <p:sp>
          <p:nvSpPr>
            <p:cNvPr id="4108" name="Oval 12"/>
            <p:cNvSpPr>
              <a:spLocks noChangeArrowheads="1"/>
            </p:cNvSpPr>
            <p:nvPr/>
          </p:nvSpPr>
          <p:spPr bwMode="auto">
            <a:xfrm>
              <a:off x="4105275" y="981075"/>
              <a:ext cx="914400" cy="609600"/>
            </a:xfrm>
            <a:prstGeom prst="ellipse">
              <a:avLst/>
            </a:prstGeom>
            <a:noFill/>
            <a:ln w="9525">
              <a:solidFill>
                <a:schemeClr val="tx1"/>
              </a:solidFill>
              <a:round/>
              <a:headEnd/>
              <a:tailEnd/>
            </a:ln>
          </p:spPr>
          <p:txBody>
            <a:bodyPr wrap="none" anchor="ctr"/>
            <a:lstStyle/>
            <a:p>
              <a:pPr algn="ctr" eaLnBrk="0" hangingPunct="0"/>
              <a:r>
                <a:rPr lang="en-US" sz="900" b="1">
                  <a:latin typeface="Arial" charset="0"/>
                </a:rPr>
                <a:t>Acceptance</a:t>
              </a:r>
            </a:p>
            <a:p>
              <a:pPr algn="ctr" eaLnBrk="0" hangingPunct="0"/>
              <a:r>
                <a:rPr lang="en-US" sz="900" b="1">
                  <a:latin typeface="Arial" charset="0"/>
                </a:rPr>
                <a:t>Test Design</a:t>
              </a:r>
              <a:endParaRPr lang="en-US"/>
            </a:p>
          </p:txBody>
        </p:sp>
        <p:sp>
          <p:nvSpPr>
            <p:cNvPr id="4109" name="Oval 13"/>
            <p:cNvSpPr>
              <a:spLocks noChangeArrowheads="1"/>
            </p:cNvSpPr>
            <p:nvPr/>
          </p:nvSpPr>
          <p:spPr bwMode="auto">
            <a:xfrm>
              <a:off x="4124325" y="3848100"/>
              <a:ext cx="914400" cy="609600"/>
            </a:xfrm>
            <a:prstGeom prst="ellipse">
              <a:avLst/>
            </a:prstGeom>
            <a:noFill/>
            <a:ln w="9525">
              <a:solidFill>
                <a:schemeClr val="tx1"/>
              </a:solidFill>
              <a:round/>
              <a:headEnd/>
              <a:tailEnd/>
            </a:ln>
          </p:spPr>
          <p:txBody>
            <a:bodyPr wrap="none" anchor="ctr"/>
            <a:lstStyle/>
            <a:p>
              <a:pPr algn="ctr" eaLnBrk="0" hangingPunct="0"/>
              <a:r>
                <a:rPr lang="en-US" sz="900" b="1">
                  <a:latin typeface="Arial" charset="0"/>
                </a:rPr>
                <a:t>Unit</a:t>
              </a:r>
            </a:p>
            <a:p>
              <a:pPr algn="ctr" eaLnBrk="0" hangingPunct="0"/>
              <a:r>
                <a:rPr lang="en-US" sz="900" b="1">
                  <a:latin typeface="Arial" charset="0"/>
                </a:rPr>
                <a:t>Test Design</a:t>
              </a:r>
              <a:endParaRPr lang="en-US"/>
            </a:p>
          </p:txBody>
        </p:sp>
        <p:sp>
          <p:nvSpPr>
            <p:cNvPr id="4110" name="Oval 14"/>
            <p:cNvSpPr>
              <a:spLocks noChangeArrowheads="1"/>
            </p:cNvSpPr>
            <p:nvPr/>
          </p:nvSpPr>
          <p:spPr bwMode="auto">
            <a:xfrm>
              <a:off x="6067425" y="2800350"/>
              <a:ext cx="914400" cy="609600"/>
            </a:xfrm>
            <a:prstGeom prst="ellipse">
              <a:avLst/>
            </a:prstGeom>
            <a:noFill/>
            <a:ln w="9525">
              <a:solidFill>
                <a:schemeClr val="tx1"/>
              </a:solidFill>
              <a:round/>
              <a:headEnd/>
              <a:tailEnd/>
            </a:ln>
          </p:spPr>
          <p:txBody>
            <a:bodyPr wrap="none" anchor="ctr"/>
            <a:lstStyle/>
            <a:p>
              <a:pPr algn="ctr" eaLnBrk="0" hangingPunct="0"/>
              <a:r>
                <a:rPr lang="en-US" sz="900" b="1">
                  <a:latin typeface="Arial" charset="0"/>
                </a:rPr>
                <a:t>Integration</a:t>
              </a:r>
            </a:p>
            <a:p>
              <a:pPr algn="ctr" eaLnBrk="0" hangingPunct="0"/>
              <a:r>
                <a:rPr lang="en-US" sz="900" b="1">
                  <a:latin typeface="Arial" charset="0"/>
                </a:rPr>
                <a:t>Testing</a:t>
              </a:r>
              <a:endParaRPr lang="en-US"/>
            </a:p>
          </p:txBody>
        </p:sp>
        <p:sp>
          <p:nvSpPr>
            <p:cNvPr id="4111" name="Oval 15"/>
            <p:cNvSpPr>
              <a:spLocks noChangeArrowheads="1"/>
            </p:cNvSpPr>
            <p:nvPr/>
          </p:nvSpPr>
          <p:spPr bwMode="auto">
            <a:xfrm>
              <a:off x="6553200" y="1895475"/>
              <a:ext cx="914400" cy="609600"/>
            </a:xfrm>
            <a:prstGeom prst="ellipse">
              <a:avLst/>
            </a:prstGeom>
            <a:noFill/>
            <a:ln w="9525">
              <a:solidFill>
                <a:schemeClr val="tx1"/>
              </a:solidFill>
              <a:round/>
              <a:headEnd/>
              <a:tailEnd/>
            </a:ln>
          </p:spPr>
          <p:txBody>
            <a:bodyPr wrap="none" anchor="ctr"/>
            <a:lstStyle/>
            <a:p>
              <a:pPr algn="ctr" eaLnBrk="0" hangingPunct="0"/>
              <a:r>
                <a:rPr lang="en-US" sz="900" b="1">
                  <a:latin typeface="Arial" charset="0"/>
                </a:rPr>
                <a:t>System</a:t>
              </a:r>
            </a:p>
            <a:p>
              <a:pPr algn="ctr" eaLnBrk="0" hangingPunct="0"/>
              <a:r>
                <a:rPr lang="en-US" sz="900" b="1">
                  <a:latin typeface="Arial" charset="0"/>
                </a:rPr>
                <a:t>Testing</a:t>
              </a:r>
              <a:endParaRPr lang="en-US"/>
            </a:p>
          </p:txBody>
        </p:sp>
        <p:sp>
          <p:nvSpPr>
            <p:cNvPr id="4112" name="Oval 16"/>
            <p:cNvSpPr>
              <a:spLocks noChangeArrowheads="1"/>
            </p:cNvSpPr>
            <p:nvPr/>
          </p:nvSpPr>
          <p:spPr bwMode="auto">
            <a:xfrm>
              <a:off x="6981825" y="981075"/>
              <a:ext cx="914400" cy="609600"/>
            </a:xfrm>
            <a:prstGeom prst="ellipse">
              <a:avLst/>
            </a:prstGeom>
            <a:noFill/>
            <a:ln w="9525">
              <a:solidFill>
                <a:schemeClr val="tx1"/>
              </a:solidFill>
              <a:round/>
              <a:headEnd/>
              <a:tailEnd/>
            </a:ln>
          </p:spPr>
          <p:txBody>
            <a:bodyPr wrap="none" anchor="ctr"/>
            <a:lstStyle/>
            <a:p>
              <a:pPr algn="ctr" eaLnBrk="0" hangingPunct="0"/>
              <a:r>
                <a:rPr lang="en-US" sz="900" b="1">
                  <a:latin typeface="Arial" charset="0"/>
                </a:rPr>
                <a:t>Acceptance</a:t>
              </a:r>
            </a:p>
            <a:p>
              <a:pPr algn="ctr" eaLnBrk="0" hangingPunct="0"/>
              <a:r>
                <a:rPr lang="en-US" sz="900" b="1">
                  <a:latin typeface="Arial" charset="0"/>
                </a:rPr>
                <a:t>Testing</a:t>
              </a:r>
              <a:endParaRPr lang="en-US"/>
            </a:p>
          </p:txBody>
        </p:sp>
        <p:sp>
          <p:nvSpPr>
            <p:cNvPr id="4113" name="Oval 17"/>
            <p:cNvSpPr>
              <a:spLocks noChangeArrowheads="1"/>
            </p:cNvSpPr>
            <p:nvPr/>
          </p:nvSpPr>
          <p:spPr bwMode="auto">
            <a:xfrm>
              <a:off x="5600700" y="3848100"/>
              <a:ext cx="914400" cy="609600"/>
            </a:xfrm>
            <a:prstGeom prst="ellipse">
              <a:avLst/>
            </a:prstGeom>
            <a:noFill/>
            <a:ln w="9525">
              <a:solidFill>
                <a:schemeClr val="tx1"/>
              </a:solidFill>
              <a:round/>
              <a:headEnd/>
              <a:tailEnd/>
            </a:ln>
          </p:spPr>
          <p:txBody>
            <a:bodyPr wrap="none" anchor="ctr"/>
            <a:lstStyle/>
            <a:p>
              <a:pPr algn="ctr" eaLnBrk="0" hangingPunct="0"/>
              <a:r>
                <a:rPr lang="en-US" sz="900" b="1">
                  <a:latin typeface="Arial" charset="0"/>
                </a:rPr>
                <a:t>Unit</a:t>
              </a:r>
            </a:p>
            <a:p>
              <a:pPr algn="ctr" eaLnBrk="0" hangingPunct="0"/>
              <a:r>
                <a:rPr lang="en-US" sz="900" b="1">
                  <a:latin typeface="Arial" charset="0"/>
                </a:rPr>
                <a:t>Testing</a:t>
              </a:r>
              <a:endParaRPr lang="en-US"/>
            </a:p>
          </p:txBody>
        </p:sp>
        <p:sp>
          <p:nvSpPr>
            <p:cNvPr id="4114" name="Line 18"/>
            <p:cNvSpPr>
              <a:spLocks noChangeShapeType="1"/>
            </p:cNvSpPr>
            <p:nvPr/>
          </p:nvSpPr>
          <p:spPr bwMode="auto">
            <a:xfrm>
              <a:off x="2143125" y="1295400"/>
              <a:ext cx="1981200" cy="0"/>
            </a:xfrm>
            <a:prstGeom prst="line">
              <a:avLst/>
            </a:prstGeom>
            <a:noFill/>
            <a:ln w="9525">
              <a:solidFill>
                <a:schemeClr val="tx1"/>
              </a:solidFill>
              <a:round/>
              <a:headEnd/>
              <a:tailEnd type="triangle" w="med" len="med"/>
            </a:ln>
          </p:spPr>
          <p:txBody>
            <a:bodyPr wrap="none" anchor="ctr"/>
            <a:lstStyle/>
            <a:p>
              <a:endParaRPr lang="en-US"/>
            </a:p>
          </p:txBody>
        </p:sp>
        <p:sp>
          <p:nvSpPr>
            <p:cNvPr id="4115" name="Line 19"/>
            <p:cNvSpPr>
              <a:spLocks noChangeShapeType="1"/>
            </p:cNvSpPr>
            <p:nvPr/>
          </p:nvSpPr>
          <p:spPr bwMode="auto">
            <a:xfrm>
              <a:off x="5010150" y="1295400"/>
              <a:ext cx="1981200" cy="0"/>
            </a:xfrm>
            <a:prstGeom prst="line">
              <a:avLst/>
            </a:prstGeom>
            <a:noFill/>
            <a:ln w="9525">
              <a:solidFill>
                <a:schemeClr val="tx1"/>
              </a:solidFill>
              <a:round/>
              <a:headEnd/>
              <a:tailEnd type="triangle" w="med" len="med"/>
            </a:ln>
          </p:spPr>
          <p:txBody>
            <a:bodyPr wrap="none" anchor="ctr"/>
            <a:lstStyle/>
            <a:p>
              <a:endParaRPr lang="en-US"/>
            </a:p>
          </p:txBody>
        </p:sp>
        <p:sp>
          <p:nvSpPr>
            <p:cNvPr id="4116" name="Line 20"/>
            <p:cNvSpPr>
              <a:spLocks noChangeShapeType="1"/>
            </p:cNvSpPr>
            <p:nvPr/>
          </p:nvSpPr>
          <p:spPr bwMode="auto">
            <a:xfrm>
              <a:off x="1752600" y="1600200"/>
              <a:ext cx="152400" cy="365125"/>
            </a:xfrm>
            <a:prstGeom prst="line">
              <a:avLst/>
            </a:prstGeom>
            <a:noFill/>
            <a:ln w="9525">
              <a:solidFill>
                <a:schemeClr val="tx1"/>
              </a:solidFill>
              <a:round/>
              <a:headEnd/>
              <a:tailEnd type="triangle" w="med" len="med"/>
            </a:ln>
          </p:spPr>
          <p:txBody>
            <a:bodyPr wrap="none" anchor="ctr"/>
            <a:lstStyle/>
            <a:p>
              <a:endParaRPr lang="en-US"/>
            </a:p>
          </p:txBody>
        </p:sp>
        <p:sp>
          <p:nvSpPr>
            <p:cNvPr id="4117" name="Line 22"/>
            <p:cNvSpPr>
              <a:spLocks noChangeShapeType="1"/>
            </p:cNvSpPr>
            <p:nvPr/>
          </p:nvSpPr>
          <p:spPr bwMode="auto">
            <a:xfrm>
              <a:off x="2171700" y="2508250"/>
              <a:ext cx="190500" cy="387350"/>
            </a:xfrm>
            <a:prstGeom prst="line">
              <a:avLst/>
            </a:prstGeom>
            <a:noFill/>
            <a:ln w="9525">
              <a:solidFill>
                <a:schemeClr val="tx1"/>
              </a:solidFill>
              <a:round/>
              <a:headEnd/>
              <a:tailEnd type="triangle" w="med" len="med"/>
            </a:ln>
          </p:spPr>
          <p:txBody>
            <a:bodyPr wrap="none" anchor="ctr"/>
            <a:lstStyle/>
            <a:p>
              <a:endParaRPr lang="en-US"/>
            </a:p>
          </p:txBody>
        </p:sp>
        <p:sp>
          <p:nvSpPr>
            <p:cNvPr id="4118" name="Line 23"/>
            <p:cNvSpPr>
              <a:spLocks noChangeShapeType="1"/>
            </p:cNvSpPr>
            <p:nvPr/>
          </p:nvSpPr>
          <p:spPr bwMode="auto">
            <a:xfrm>
              <a:off x="2667000" y="3429000"/>
              <a:ext cx="206375" cy="495300"/>
            </a:xfrm>
            <a:prstGeom prst="line">
              <a:avLst/>
            </a:prstGeom>
            <a:noFill/>
            <a:ln w="9525">
              <a:solidFill>
                <a:schemeClr val="tx1"/>
              </a:solidFill>
              <a:round/>
              <a:headEnd/>
              <a:tailEnd type="triangle" w="med" len="med"/>
            </a:ln>
          </p:spPr>
          <p:txBody>
            <a:bodyPr wrap="none" anchor="ctr"/>
            <a:lstStyle/>
            <a:p>
              <a:endParaRPr lang="en-US"/>
            </a:p>
          </p:txBody>
        </p:sp>
        <p:sp>
          <p:nvSpPr>
            <p:cNvPr id="4119" name="Line 24"/>
            <p:cNvSpPr>
              <a:spLocks noChangeShapeType="1"/>
            </p:cNvSpPr>
            <p:nvPr/>
          </p:nvSpPr>
          <p:spPr bwMode="auto">
            <a:xfrm>
              <a:off x="3146425" y="4445000"/>
              <a:ext cx="609600" cy="1295400"/>
            </a:xfrm>
            <a:prstGeom prst="line">
              <a:avLst/>
            </a:prstGeom>
            <a:noFill/>
            <a:ln w="9525">
              <a:solidFill>
                <a:schemeClr val="tx1"/>
              </a:solidFill>
              <a:round/>
              <a:headEnd/>
              <a:tailEnd type="triangle" w="med" len="med"/>
            </a:ln>
          </p:spPr>
          <p:txBody>
            <a:bodyPr wrap="none" anchor="ctr"/>
            <a:lstStyle/>
            <a:p>
              <a:endParaRPr lang="en-US"/>
            </a:p>
          </p:txBody>
        </p:sp>
        <p:sp>
          <p:nvSpPr>
            <p:cNvPr id="4120" name="Line 25"/>
            <p:cNvSpPr>
              <a:spLocks noChangeShapeType="1"/>
            </p:cNvSpPr>
            <p:nvPr/>
          </p:nvSpPr>
          <p:spPr bwMode="auto">
            <a:xfrm>
              <a:off x="3752850" y="5737225"/>
              <a:ext cx="381000" cy="0"/>
            </a:xfrm>
            <a:prstGeom prst="line">
              <a:avLst/>
            </a:prstGeom>
            <a:noFill/>
            <a:ln w="9525">
              <a:solidFill>
                <a:schemeClr val="tx1"/>
              </a:solidFill>
              <a:round/>
              <a:headEnd/>
              <a:tailEnd type="triangle" w="med" len="med"/>
            </a:ln>
          </p:spPr>
          <p:txBody>
            <a:bodyPr wrap="none" anchor="ctr"/>
            <a:lstStyle/>
            <a:p>
              <a:endParaRPr lang="en-US"/>
            </a:p>
          </p:txBody>
        </p:sp>
        <p:sp>
          <p:nvSpPr>
            <p:cNvPr id="4121" name="Line 31"/>
            <p:cNvSpPr>
              <a:spLocks noChangeShapeType="1"/>
            </p:cNvSpPr>
            <p:nvPr/>
          </p:nvSpPr>
          <p:spPr bwMode="auto">
            <a:xfrm flipH="1">
              <a:off x="5045075" y="5740400"/>
              <a:ext cx="304800" cy="0"/>
            </a:xfrm>
            <a:prstGeom prst="line">
              <a:avLst/>
            </a:prstGeom>
            <a:noFill/>
            <a:ln w="9525">
              <a:solidFill>
                <a:schemeClr val="tx1"/>
              </a:solidFill>
              <a:round/>
              <a:headEnd/>
              <a:tailEnd type="triangle" w="med" len="med"/>
            </a:ln>
          </p:spPr>
          <p:txBody>
            <a:bodyPr wrap="none" anchor="ctr"/>
            <a:lstStyle/>
            <a:p>
              <a:endParaRPr lang="en-US"/>
            </a:p>
          </p:txBody>
        </p:sp>
        <p:sp>
          <p:nvSpPr>
            <p:cNvPr id="4122" name="Line 32"/>
            <p:cNvSpPr>
              <a:spLocks noChangeShapeType="1"/>
            </p:cNvSpPr>
            <p:nvPr/>
          </p:nvSpPr>
          <p:spPr bwMode="auto">
            <a:xfrm flipH="1">
              <a:off x="5372100" y="4448175"/>
              <a:ext cx="685800" cy="1295400"/>
            </a:xfrm>
            <a:prstGeom prst="line">
              <a:avLst/>
            </a:prstGeom>
            <a:noFill/>
            <a:ln w="9525">
              <a:solidFill>
                <a:schemeClr val="tx1"/>
              </a:solidFill>
              <a:round/>
              <a:headEnd/>
              <a:tailEnd type="triangle" w="med" len="med"/>
            </a:ln>
          </p:spPr>
          <p:txBody>
            <a:bodyPr wrap="none" anchor="ctr"/>
            <a:lstStyle/>
            <a:p>
              <a:endParaRPr lang="en-US"/>
            </a:p>
          </p:txBody>
        </p:sp>
        <p:sp>
          <p:nvSpPr>
            <p:cNvPr id="4123" name="Line 34"/>
            <p:cNvSpPr>
              <a:spLocks noChangeShapeType="1"/>
            </p:cNvSpPr>
            <p:nvPr/>
          </p:nvSpPr>
          <p:spPr bwMode="auto">
            <a:xfrm>
              <a:off x="4587875" y="4448175"/>
              <a:ext cx="0" cy="990600"/>
            </a:xfrm>
            <a:prstGeom prst="line">
              <a:avLst/>
            </a:prstGeom>
            <a:noFill/>
            <a:ln w="9525">
              <a:solidFill>
                <a:schemeClr val="tx1"/>
              </a:solidFill>
              <a:round/>
              <a:headEnd/>
              <a:tailEnd type="triangle" w="med" len="med"/>
            </a:ln>
          </p:spPr>
          <p:txBody>
            <a:bodyPr wrap="none" anchor="ctr"/>
            <a:lstStyle/>
            <a:p>
              <a:endParaRPr lang="en-US"/>
            </a:p>
          </p:txBody>
        </p:sp>
        <p:sp>
          <p:nvSpPr>
            <p:cNvPr id="4124" name="Line 37"/>
            <p:cNvSpPr>
              <a:spLocks noChangeShapeType="1"/>
            </p:cNvSpPr>
            <p:nvPr/>
          </p:nvSpPr>
          <p:spPr bwMode="auto">
            <a:xfrm>
              <a:off x="5060950" y="4152900"/>
              <a:ext cx="533400" cy="0"/>
            </a:xfrm>
            <a:prstGeom prst="line">
              <a:avLst/>
            </a:prstGeom>
            <a:noFill/>
            <a:ln w="9525">
              <a:solidFill>
                <a:schemeClr val="tx1"/>
              </a:solidFill>
              <a:round/>
              <a:headEnd/>
              <a:tailEnd type="triangle" w="med" len="med"/>
            </a:ln>
          </p:spPr>
          <p:txBody>
            <a:bodyPr wrap="none" anchor="ctr"/>
            <a:lstStyle/>
            <a:p>
              <a:endParaRPr lang="en-US"/>
            </a:p>
          </p:txBody>
        </p:sp>
        <p:sp>
          <p:nvSpPr>
            <p:cNvPr id="4125" name="Line 39"/>
            <p:cNvSpPr>
              <a:spLocks noChangeShapeType="1"/>
            </p:cNvSpPr>
            <p:nvPr/>
          </p:nvSpPr>
          <p:spPr bwMode="auto">
            <a:xfrm>
              <a:off x="3613150" y="4162425"/>
              <a:ext cx="533400" cy="0"/>
            </a:xfrm>
            <a:prstGeom prst="line">
              <a:avLst/>
            </a:prstGeom>
            <a:noFill/>
            <a:ln w="9525">
              <a:solidFill>
                <a:schemeClr val="tx1"/>
              </a:solidFill>
              <a:round/>
              <a:headEnd/>
              <a:tailEnd type="triangle" w="med" len="med"/>
            </a:ln>
          </p:spPr>
          <p:txBody>
            <a:bodyPr wrap="none" anchor="ctr"/>
            <a:lstStyle/>
            <a:p>
              <a:endParaRPr lang="en-US"/>
            </a:p>
          </p:txBody>
        </p:sp>
        <p:sp>
          <p:nvSpPr>
            <p:cNvPr id="4126" name="Line 41"/>
            <p:cNvSpPr>
              <a:spLocks noChangeShapeType="1"/>
            </p:cNvSpPr>
            <p:nvPr/>
          </p:nvSpPr>
          <p:spPr bwMode="auto">
            <a:xfrm flipH="1">
              <a:off x="3616325" y="3203575"/>
              <a:ext cx="508000" cy="955675"/>
            </a:xfrm>
            <a:prstGeom prst="line">
              <a:avLst/>
            </a:prstGeom>
            <a:noFill/>
            <a:ln w="9525">
              <a:solidFill>
                <a:schemeClr val="tx1"/>
              </a:solidFill>
              <a:round/>
              <a:headEnd/>
              <a:tailEnd type="triangle" w="med" len="med"/>
            </a:ln>
          </p:spPr>
          <p:txBody>
            <a:bodyPr wrap="none" anchor="ctr"/>
            <a:lstStyle/>
            <a:p>
              <a:endParaRPr lang="en-US"/>
            </a:p>
          </p:txBody>
        </p:sp>
        <p:sp>
          <p:nvSpPr>
            <p:cNvPr id="4127" name="Line 42"/>
            <p:cNvSpPr>
              <a:spLocks noChangeShapeType="1"/>
            </p:cNvSpPr>
            <p:nvPr/>
          </p:nvSpPr>
          <p:spPr bwMode="auto">
            <a:xfrm flipH="1">
              <a:off x="3048000" y="2209800"/>
              <a:ext cx="1066800" cy="914400"/>
            </a:xfrm>
            <a:prstGeom prst="line">
              <a:avLst/>
            </a:prstGeom>
            <a:noFill/>
            <a:ln w="9525">
              <a:solidFill>
                <a:schemeClr val="tx1"/>
              </a:solidFill>
              <a:round/>
              <a:headEnd/>
              <a:tailEnd type="triangle" w="med" len="med"/>
            </a:ln>
          </p:spPr>
          <p:txBody>
            <a:bodyPr wrap="none" anchor="ctr"/>
            <a:lstStyle/>
            <a:p>
              <a:endParaRPr lang="en-US"/>
            </a:p>
          </p:txBody>
        </p:sp>
        <p:sp>
          <p:nvSpPr>
            <p:cNvPr id="4128" name="Line 43"/>
            <p:cNvSpPr>
              <a:spLocks noChangeShapeType="1"/>
            </p:cNvSpPr>
            <p:nvPr/>
          </p:nvSpPr>
          <p:spPr bwMode="auto">
            <a:xfrm>
              <a:off x="2590800" y="2209800"/>
              <a:ext cx="1524000" cy="0"/>
            </a:xfrm>
            <a:prstGeom prst="line">
              <a:avLst/>
            </a:prstGeom>
            <a:noFill/>
            <a:ln w="9525">
              <a:solidFill>
                <a:schemeClr val="tx1"/>
              </a:solidFill>
              <a:round/>
              <a:headEnd/>
              <a:tailEnd type="triangle" w="med" len="med"/>
            </a:ln>
          </p:spPr>
          <p:txBody>
            <a:bodyPr wrap="none" anchor="ctr"/>
            <a:lstStyle/>
            <a:p>
              <a:endParaRPr lang="en-US"/>
            </a:p>
          </p:txBody>
        </p:sp>
        <p:sp>
          <p:nvSpPr>
            <p:cNvPr id="4129" name="Line 44"/>
            <p:cNvSpPr>
              <a:spLocks noChangeShapeType="1"/>
            </p:cNvSpPr>
            <p:nvPr/>
          </p:nvSpPr>
          <p:spPr bwMode="auto">
            <a:xfrm flipH="1">
              <a:off x="2590800" y="1295400"/>
              <a:ext cx="1524000" cy="914400"/>
            </a:xfrm>
            <a:prstGeom prst="line">
              <a:avLst/>
            </a:prstGeom>
            <a:noFill/>
            <a:ln w="9525">
              <a:solidFill>
                <a:schemeClr val="tx1"/>
              </a:solidFill>
              <a:round/>
              <a:headEnd/>
              <a:tailEnd type="triangle" w="med" len="med"/>
            </a:ln>
          </p:spPr>
          <p:txBody>
            <a:bodyPr wrap="none" anchor="ctr"/>
            <a:lstStyle/>
            <a:p>
              <a:endParaRPr lang="en-US"/>
            </a:p>
          </p:txBody>
        </p:sp>
        <p:sp>
          <p:nvSpPr>
            <p:cNvPr id="4130" name="Line 45"/>
            <p:cNvSpPr>
              <a:spLocks noChangeShapeType="1"/>
            </p:cNvSpPr>
            <p:nvPr/>
          </p:nvSpPr>
          <p:spPr bwMode="auto">
            <a:xfrm>
              <a:off x="5029200" y="2209800"/>
              <a:ext cx="1524000" cy="0"/>
            </a:xfrm>
            <a:prstGeom prst="line">
              <a:avLst/>
            </a:prstGeom>
            <a:noFill/>
            <a:ln w="9525">
              <a:solidFill>
                <a:schemeClr val="tx1"/>
              </a:solidFill>
              <a:round/>
              <a:headEnd/>
              <a:tailEnd type="triangle" w="med" len="med"/>
            </a:ln>
          </p:spPr>
          <p:txBody>
            <a:bodyPr wrap="none" anchor="ctr"/>
            <a:lstStyle/>
            <a:p>
              <a:endParaRPr lang="en-US"/>
            </a:p>
          </p:txBody>
        </p:sp>
        <p:sp>
          <p:nvSpPr>
            <p:cNvPr id="4131" name="Line 46"/>
            <p:cNvSpPr>
              <a:spLocks noChangeShapeType="1"/>
            </p:cNvSpPr>
            <p:nvPr/>
          </p:nvSpPr>
          <p:spPr bwMode="auto">
            <a:xfrm>
              <a:off x="5010150" y="3124200"/>
              <a:ext cx="1066800" cy="0"/>
            </a:xfrm>
            <a:prstGeom prst="line">
              <a:avLst/>
            </a:prstGeom>
            <a:noFill/>
            <a:ln w="9525">
              <a:solidFill>
                <a:schemeClr val="tx1"/>
              </a:solidFill>
              <a:round/>
              <a:headEnd/>
              <a:tailEnd type="triangle" w="med" len="med"/>
            </a:ln>
          </p:spPr>
          <p:txBody>
            <a:bodyPr wrap="none" anchor="ctr"/>
            <a:lstStyle/>
            <a:p>
              <a:endParaRPr lang="en-US"/>
            </a:p>
          </p:txBody>
        </p:sp>
        <p:sp>
          <p:nvSpPr>
            <p:cNvPr id="4132" name="Line 47"/>
            <p:cNvSpPr>
              <a:spLocks noChangeShapeType="1"/>
            </p:cNvSpPr>
            <p:nvPr/>
          </p:nvSpPr>
          <p:spPr bwMode="auto">
            <a:xfrm flipH="1">
              <a:off x="7219950" y="1584325"/>
              <a:ext cx="95250" cy="336550"/>
            </a:xfrm>
            <a:prstGeom prst="line">
              <a:avLst/>
            </a:prstGeom>
            <a:noFill/>
            <a:ln w="9525">
              <a:solidFill>
                <a:schemeClr val="tx1"/>
              </a:solidFill>
              <a:round/>
              <a:headEnd/>
              <a:tailEnd type="triangle" w="med" len="med"/>
            </a:ln>
          </p:spPr>
          <p:txBody>
            <a:bodyPr wrap="none" anchor="ctr"/>
            <a:lstStyle/>
            <a:p>
              <a:endParaRPr lang="en-US"/>
            </a:p>
          </p:txBody>
        </p:sp>
        <p:sp>
          <p:nvSpPr>
            <p:cNvPr id="4133" name="Line 48"/>
            <p:cNvSpPr>
              <a:spLocks noChangeShapeType="1"/>
            </p:cNvSpPr>
            <p:nvPr/>
          </p:nvSpPr>
          <p:spPr bwMode="auto">
            <a:xfrm flipH="1">
              <a:off x="6819900" y="2514600"/>
              <a:ext cx="152400" cy="381000"/>
            </a:xfrm>
            <a:prstGeom prst="line">
              <a:avLst/>
            </a:prstGeom>
            <a:noFill/>
            <a:ln w="9525">
              <a:solidFill>
                <a:schemeClr val="tx1"/>
              </a:solidFill>
              <a:round/>
              <a:headEnd/>
              <a:tailEnd type="triangle" w="med" len="med"/>
            </a:ln>
          </p:spPr>
          <p:txBody>
            <a:bodyPr wrap="none" anchor="ctr"/>
            <a:lstStyle/>
            <a:p>
              <a:endParaRPr lang="en-US"/>
            </a:p>
          </p:txBody>
        </p:sp>
        <p:sp>
          <p:nvSpPr>
            <p:cNvPr id="4134" name="Line 49"/>
            <p:cNvSpPr>
              <a:spLocks noChangeShapeType="1"/>
            </p:cNvSpPr>
            <p:nvPr/>
          </p:nvSpPr>
          <p:spPr bwMode="auto">
            <a:xfrm flipH="1">
              <a:off x="6286500" y="3429000"/>
              <a:ext cx="228600" cy="457200"/>
            </a:xfrm>
            <a:prstGeom prst="line">
              <a:avLst/>
            </a:prstGeom>
            <a:noFill/>
            <a:ln w="9525">
              <a:solidFill>
                <a:schemeClr val="tx1"/>
              </a:solidFill>
              <a:round/>
              <a:headEnd/>
              <a:tailEnd type="triangle" w="med" len="med"/>
            </a:ln>
          </p:spPr>
          <p:txBody>
            <a:bodyPr wrap="none" anchor="ctr"/>
            <a:lstStyle/>
            <a:p>
              <a:endParaRPr lang="en-US"/>
            </a:p>
          </p:txBody>
        </p:sp>
        <p:sp>
          <p:nvSpPr>
            <p:cNvPr id="4135" name="Oval 50"/>
            <p:cNvSpPr>
              <a:spLocks noChangeArrowheads="1"/>
            </p:cNvSpPr>
            <p:nvPr/>
          </p:nvSpPr>
          <p:spPr bwMode="auto">
            <a:xfrm>
              <a:off x="4133850" y="5429250"/>
              <a:ext cx="914400" cy="609600"/>
            </a:xfrm>
            <a:prstGeom prst="ellipse">
              <a:avLst/>
            </a:prstGeom>
            <a:noFill/>
            <a:ln w="9525">
              <a:solidFill>
                <a:schemeClr val="tx1"/>
              </a:solidFill>
              <a:round/>
              <a:headEnd/>
              <a:tailEnd/>
            </a:ln>
          </p:spPr>
          <p:txBody>
            <a:bodyPr wrap="none" anchor="ctr"/>
            <a:lstStyle/>
            <a:p>
              <a:pPr algn="ctr" eaLnBrk="0" hangingPunct="0"/>
              <a:r>
                <a:rPr lang="en-US" sz="900" b="1">
                  <a:latin typeface="Arial" charset="0"/>
                </a:rPr>
                <a:t>Coding</a:t>
              </a:r>
              <a:endParaRPr lang="en-US"/>
            </a:p>
          </p:txBody>
        </p:sp>
        <p:sp>
          <p:nvSpPr>
            <p:cNvPr id="4136" name="Line 53"/>
            <p:cNvSpPr>
              <a:spLocks noChangeShapeType="1"/>
            </p:cNvSpPr>
            <p:nvPr/>
          </p:nvSpPr>
          <p:spPr bwMode="auto">
            <a:xfrm>
              <a:off x="3057525" y="3124200"/>
              <a:ext cx="1066800" cy="0"/>
            </a:xfrm>
            <a:prstGeom prst="line">
              <a:avLst/>
            </a:prstGeom>
            <a:noFill/>
            <a:ln w="9525">
              <a:solidFill>
                <a:schemeClr val="tx1"/>
              </a:solidFill>
              <a:round/>
              <a:headEnd/>
              <a:tailEnd type="triangle" w="med" len="med"/>
            </a:ln>
          </p:spPr>
          <p:txBody>
            <a:bodyPr wrap="none" anchor="ctr"/>
            <a:lstStyle/>
            <a:p>
              <a:endParaRPr lang="en-US"/>
            </a:p>
          </p:txBody>
        </p:sp>
        <p:sp>
          <p:nvSpPr>
            <p:cNvPr id="4137" name="Rectangle 1072"/>
            <p:cNvSpPr>
              <a:spLocks noChangeArrowheads="1"/>
            </p:cNvSpPr>
            <p:nvPr/>
          </p:nvSpPr>
          <p:spPr bwMode="auto">
            <a:xfrm>
              <a:off x="1735138" y="381000"/>
              <a:ext cx="5707062" cy="307975"/>
            </a:xfrm>
            <a:prstGeom prst="rect">
              <a:avLst/>
            </a:prstGeom>
            <a:noFill/>
            <a:ln w="9525">
              <a:noFill/>
              <a:miter lim="800000"/>
              <a:headEnd/>
              <a:tailEnd/>
            </a:ln>
          </p:spPr>
          <p:txBody>
            <a:bodyPr wrap="none" lIns="0" tIns="0" rIns="0" bIns="0">
              <a:spAutoFit/>
            </a:bodyPr>
            <a:lstStyle/>
            <a:p>
              <a:pPr eaLnBrk="0" hangingPunct="0"/>
              <a:r>
                <a:rPr lang="en-US" sz="2000" b="1">
                  <a:solidFill>
                    <a:srgbClr val="000000"/>
                  </a:solidFill>
                  <a:latin typeface="Arial" charset="0"/>
                </a:rPr>
                <a:t>DIGITAL SYSTEM DEVELOPMENT ‘V’ MODEL</a:t>
              </a:r>
              <a:endParaRPr lang="en-US" sz="1600" b="1">
                <a:solidFill>
                  <a:srgbClr val="000000"/>
                </a:solidFill>
                <a:latin typeface="Arial" charset="0"/>
              </a:endParaRPr>
            </a:p>
          </p:txBody>
        </p:sp>
        <p:sp>
          <p:nvSpPr>
            <p:cNvPr id="4138" name="Rectangle 42"/>
            <p:cNvSpPr>
              <a:spLocks noChangeArrowheads="1"/>
            </p:cNvSpPr>
            <p:nvPr/>
          </p:nvSpPr>
          <p:spPr bwMode="auto">
            <a:xfrm>
              <a:off x="6048375" y="4494213"/>
              <a:ext cx="774700" cy="246062"/>
            </a:xfrm>
            <a:prstGeom prst="rect">
              <a:avLst/>
            </a:prstGeom>
            <a:noFill/>
            <a:ln w="9525">
              <a:noFill/>
              <a:miter lim="800000"/>
              <a:headEnd/>
              <a:tailEnd/>
            </a:ln>
          </p:spPr>
          <p:txBody>
            <a:bodyPr>
              <a:spAutoFit/>
            </a:bodyPr>
            <a:lstStyle/>
            <a:p>
              <a:pPr algn="ctr" eaLnBrk="0" hangingPunct="0"/>
              <a:r>
                <a:rPr lang="en-US" sz="1000" b="1">
                  <a:latin typeface="Arial" charset="0"/>
                </a:rPr>
                <a:t>$10 /Fix</a:t>
              </a:r>
              <a:endParaRPr lang="en-US" sz="1000"/>
            </a:p>
          </p:txBody>
        </p:sp>
        <p:sp>
          <p:nvSpPr>
            <p:cNvPr id="4139" name="Rectangle 43"/>
            <p:cNvSpPr>
              <a:spLocks noChangeArrowheads="1"/>
            </p:cNvSpPr>
            <p:nvPr/>
          </p:nvSpPr>
          <p:spPr bwMode="auto">
            <a:xfrm>
              <a:off x="6516688" y="3413125"/>
              <a:ext cx="776287" cy="246063"/>
            </a:xfrm>
            <a:prstGeom prst="rect">
              <a:avLst/>
            </a:prstGeom>
            <a:noFill/>
            <a:ln w="9525">
              <a:noFill/>
              <a:miter lim="800000"/>
              <a:headEnd/>
              <a:tailEnd/>
            </a:ln>
          </p:spPr>
          <p:txBody>
            <a:bodyPr>
              <a:spAutoFit/>
            </a:bodyPr>
            <a:lstStyle/>
            <a:p>
              <a:pPr algn="ctr" eaLnBrk="0" hangingPunct="0"/>
              <a:r>
                <a:rPr lang="en-US" sz="1000" b="1">
                  <a:latin typeface="Arial" charset="0"/>
                </a:rPr>
                <a:t>$100/ Fix</a:t>
              </a:r>
              <a:endParaRPr lang="en-US" sz="1000"/>
            </a:p>
          </p:txBody>
        </p:sp>
        <p:sp>
          <p:nvSpPr>
            <p:cNvPr id="4140" name="Rectangle 44"/>
            <p:cNvSpPr>
              <a:spLocks noChangeArrowheads="1"/>
            </p:cNvSpPr>
            <p:nvPr/>
          </p:nvSpPr>
          <p:spPr bwMode="auto">
            <a:xfrm>
              <a:off x="6972300" y="2525713"/>
              <a:ext cx="952500" cy="246221"/>
            </a:xfrm>
            <a:prstGeom prst="rect">
              <a:avLst/>
            </a:prstGeom>
            <a:noFill/>
            <a:ln w="9525">
              <a:noFill/>
              <a:miter lim="800000"/>
              <a:headEnd/>
              <a:tailEnd/>
            </a:ln>
          </p:spPr>
          <p:txBody>
            <a:bodyPr>
              <a:spAutoFit/>
            </a:bodyPr>
            <a:lstStyle/>
            <a:p>
              <a:pPr algn="ctr" eaLnBrk="0" hangingPunct="0"/>
              <a:r>
                <a:rPr lang="en-US" sz="1000" b="1">
                  <a:latin typeface="Arial" charset="0"/>
                </a:rPr>
                <a:t>$1000 /Fix</a:t>
              </a:r>
              <a:endParaRPr lang="en-US" sz="1000"/>
            </a:p>
          </p:txBody>
        </p:sp>
        <p:sp>
          <p:nvSpPr>
            <p:cNvPr id="4141" name="Rectangle 45"/>
            <p:cNvSpPr>
              <a:spLocks noChangeArrowheads="1"/>
            </p:cNvSpPr>
            <p:nvPr/>
          </p:nvSpPr>
          <p:spPr bwMode="auto">
            <a:xfrm>
              <a:off x="7305675" y="1600200"/>
              <a:ext cx="1076325" cy="247650"/>
            </a:xfrm>
            <a:prstGeom prst="rect">
              <a:avLst/>
            </a:prstGeom>
            <a:noFill/>
            <a:ln w="9525">
              <a:noFill/>
              <a:miter lim="800000"/>
              <a:headEnd/>
              <a:tailEnd/>
            </a:ln>
          </p:spPr>
          <p:txBody>
            <a:bodyPr>
              <a:spAutoFit/>
            </a:bodyPr>
            <a:lstStyle/>
            <a:p>
              <a:pPr algn="ctr" eaLnBrk="0" hangingPunct="0"/>
              <a:r>
                <a:rPr lang="en-US" sz="1000" b="1">
                  <a:solidFill>
                    <a:srgbClr val="00B050"/>
                  </a:solidFill>
                  <a:latin typeface="Arial" charset="0"/>
                </a:rPr>
                <a:t>$10,000 /Fix</a:t>
              </a:r>
              <a:endParaRPr lang="en-US" sz="1000">
                <a:solidFill>
                  <a:srgbClr val="00B050"/>
                </a:solidFill>
              </a:endParaRPr>
            </a:p>
          </p:txBody>
        </p:sp>
        <p:sp>
          <p:nvSpPr>
            <p:cNvPr id="4142" name="Rectangle 46"/>
            <p:cNvSpPr>
              <a:spLocks noChangeArrowheads="1"/>
            </p:cNvSpPr>
            <p:nvPr/>
          </p:nvSpPr>
          <p:spPr bwMode="auto">
            <a:xfrm>
              <a:off x="7579215" y="304803"/>
              <a:ext cx="1564100" cy="553978"/>
            </a:xfrm>
            <a:prstGeom prst="rect">
              <a:avLst/>
            </a:prstGeom>
            <a:noFill/>
            <a:ln w="9525">
              <a:noFill/>
              <a:miter lim="800000"/>
              <a:headEnd/>
              <a:tailEnd/>
            </a:ln>
          </p:spPr>
          <p:txBody>
            <a:bodyPr>
              <a:spAutoFit/>
            </a:bodyPr>
            <a:lstStyle/>
            <a:p>
              <a:pPr algn="ctr" eaLnBrk="0" hangingPunct="0"/>
              <a:r>
                <a:rPr lang="en-US" sz="1000" b="1" dirty="0">
                  <a:solidFill>
                    <a:srgbClr val="00B050"/>
                  </a:solidFill>
                  <a:latin typeface="Arial" charset="0"/>
                </a:rPr>
                <a:t>Litigation/reputation/</a:t>
              </a:r>
            </a:p>
            <a:p>
              <a:pPr algn="ctr" eaLnBrk="0" hangingPunct="0"/>
              <a:r>
                <a:rPr lang="en-US" sz="1000" b="1" dirty="0">
                  <a:solidFill>
                    <a:srgbClr val="00B050"/>
                  </a:solidFill>
                  <a:latin typeface="Arial" charset="0"/>
                </a:rPr>
                <a:t>schedule/opportunity costs unknown</a:t>
              </a:r>
              <a:endParaRPr lang="en-US" sz="1000" dirty="0">
                <a:solidFill>
                  <a:srgbClr val="00B050"/>
                </a:solidFill>
              </a:endParaRPr>
            </a:p>
          </p:txBody>
        </p:sp>
        <p:sp>
          <p:nvSpPr>
            <p:cNvPr id="4143" name="Rectangle 47"/>
            <p:cNvSpPr>
              <a:spLocks noChangeArrowheads="1"/>
            </p:cNvSpPr>
            <p:nvPr/>
          </p:nvSpPr>
          <p:spPr bwMode="auto">
            <a:xfrm>
              <a:off x="5627389" y="4571848"/>
              <a:ext cx="3581006" cy="1803334"/>
            </a:xfrm>
            <a:prstGeom prst="rect">
              <a:avLst/>
            </a:prstGeom>
            <a:noFill/>
            <a:ln w="9525">
              <a:noFill/>
              <a:miter lim="800000"/>
              <a:headEnd/>
              <a:tailEnd/>
            </a:ln>
          </p:spPr>
          <p:txBody>
            <a:bodyPr>
              <a:spAutoFit/>
            </a:bodyPr>
            <a:lstStyle/>
            <a:p>
              <a:pPr lvl="1" algn="ctr" eaLnBrk="0" hangingPunct="0"/>
              <a:r>
                <a:rPr lang="en-US" sz="1600" b="1" dirty="0">
                  <a:solidFill>
                    <a:srgbClr val="00B050"/>
                  </a:solidFill>
                  <a:latin typeface="Arial" charset="0"/>
                </a:rPr>
                <a:t>Claim:</a:t>
              </a:r>
            </a:p>
            <a:p>
              <a:pPr algn="ctr" eaLnBrk="0" hangingPunct="0"/>
              <a:r>
                <a:rPr lang="en-US" sz="1600" b="1" dirty="0">
                  <a:solidFill>
                    <a:srgbClr val="FF0000"/>
                  </a:solidFill>
                  <a:latin typeface="Arial" charset="0"/>
                </a:rPr>
                <a:t>LDT models all conditions and virtually eliminates logical errors at the inexpensive requirements design level.  LDT also automates</a:t>
              </a:r>
            </a:p>
            <a:p>
              <a:pPr algn="ctr" eaLnBrk="0" hangingPunct="0"/>
              <a:r>
                <a:rPr lang="en-US" sz="1600" b="1" dirty="0">
                  <a:solidFill>
                    <a:srgbClr val="FF0000"/>
                  </a:solidFill>
                  <a:latin typeface="Arial" charset="0"/>
                </a:rPr>
                <a:t>source code implementation at all lower levels.</a:t>
              </a:r>
              <a:endParaRPr lang="en-US" sz="1600" dirty="0">
                <a:solidFill>
                  <a:srgbClr val="FF0000"/>
                </a:solidFill>
              </a:endParaRPr>
            </a:p>
          </p:txBody>
        </p:sp>
        <p:sp>
          <p:nvSpPr>
            <p:cNvPr id="4144" name="Rectangle 48"/>
            <p:cNvSpPr>
              <a:spLocks noChangeArrowheads="1"/>
            </p:cNvSpPr>
            <p:nvPr/>
          </p:nvSpPr>
          <p:spPr bwMode="auto">
            <a:xfrm>
              <a:off x="98736" y="4969078"/>
              <a:ext cx="2743200" cy="1323439"/>
            </a:xfrm>
            <a:prstGeom prst="rect">
              <a:avLst/>
            </a:prstGeom>
            <a:noFill/>
            <a:ln w="9525">
              <a:noFill/>
              <a:miter lim="800000"/>
              <a:headEnd/>
              <a:tailEnd/>
            </a:ln>
          </p:spPr>
          <p:txBody>
            <a:bodyPr>
              <a:spAutoFit/>
            </a:bodyPr>
            <a:lstStyle/>
            <a:p>
              <a:pPr algn="ctr" eaLnBrk="0" hangingPunct="0"/>
              <a:r>
                <a:rPr lang="en-US" sz="1600" b="1">
                  <a:solidFill>
                    <a:srgbClr val="00B050"/>
                  </a:solidFill>
                  <a:latin typeface="Arial" charset="0"/>
                </a:rPr>
                <a:t>Solution:</a:t>
              </a:r>
              <a:r>
                <a:rPr lang="en-US" sz="1600" b="1">
                  <a:latin typeface="Arial" charset="0"/>
                </a:rPr>
                <a:t> Create a ‘CAD/CAM for logic’ which graphically displays all conditions and actions a digital system can take.</a:t>
              </a:r>
            </a:p>
          </p:txBody>
        </p:sp>
        <p:sp>
          <p:nvSpPr>
            <p:cNvPr id="4145" name="Line 48"/>
            <p:cNvSpPr>
              <a:spLocks noChangeShapeType="1"/>
            </p:cNvSpPr>
            <p:nvPr/>
          </p:nvSpPr>
          <p:spPr bwMode="auto">
            <a:xfrm flipH="1">
              <a:off x="7543800" y="609600"/>
              <a:ext cx="152400" cy="381000"/>
            </a:xfrm>
            <a:prstGeom prst="line">
              <a:avLst/>
            </a:prstGeom>
            <a:noFill/>
            <a:ln w="9525">
              <a:solidFill>
                <a:schemeClr val="tx1"/>
              </a:solidFill>
              <a:prstDash val="lgDash"/>
              <a:round/>
              <a:headEnd/>
              <a:tailEnd type="triangle" w="med" len="med"/>
            </a:ln>
          </p:spPr>
          <p:txBody>
            <a:bodyPr wrap="none" anchor="ctr"/>
            <a:lstStyle/>
            <a:p>
              <a:endParaRPr lang="en-US"/>
            </a:p>
          </p:txBody>
        </p:sp>
      </p:grpSp>
      <p:sp>
        <p:nvSpPr>
          <p:cNvPr id="4099" name="Rectangle 48"/>
          <p:cNvSpPr>
            <a:spLocks noChangeArrowheads="1"/>
          </p:cNvSpPr>
          <p:nvPr/>
        </p:nvSpPr>
        <p:spPr bwMode="auto">
          <a:xfrm>
            <a:off x="103188" y="3656013"/>
            <a:ext cx="2743200" cy="1076325"/>
          </a:xfrm>
          <a:prstGeom prst="rect">
            <a:avLst/>
          </a:prstGeom>
          <a:noFill/>
          <a:ln w="9525">
            <a:noFill/>
            <a:miter lim="800000"/>
            <a:headEnd/>
            <a:tailEnd/>
          </a:ln>
        </p:spPr>
        <p:txBody>
          <a:bodyPr>
            <a:spAutoFit/>
          </a:bodyPr>
          <a:lstStyle/>
          <a:p>
            <a:pPr algn="ctr" eaLnBrk="0" hangingPunct="0"/>
            <a:r>
              <a:rPr lang="en-US" sz="1600" b="1">
                <a:solidFill>
                  <a:srgbClr val="00B050"/>
                </a:solidFill>
                <a:latin typeface="Arial" charset="0"/>
              </a:rPr>
              <a:t>Problem:</a:t>
            </a:r>
            <a:r>
              <a:rPr lang="en-US" sz="1600" b="1">
                <a:latin typeface="Arial" charset="0"/>
              </a:rPr>
              <a:t> High level design errors result in large development costs,  hazardous failures.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54"/>
          <p:cNvGrpSpPr>
            <a:grpSpLocks/>
          </p:cNvGrpSpPr>
          <p:nvPr/>
        </p:nvGrpSpPr>
        <p:grpSpPr bwMode="auto">
          <a:xfrm>
            <a:off x="1238250" y="838200"/>
            <a:ext cx="6657975" cy="5200650"/>
            <a:chOff x="780" y="528"/>
            <a:chExt cx="4194" cy="3276"/>
          </a:xfrm>
        </p:grpSpPr>
        <p:sp>
          <p:nvSpPr>
            <p:cNvPr id="10244" name="Line 4"/>
            <p:cNvSpPr>
              <a:spLocks noChangeShapeType="1"/>
            </p:cNvSpPr>
            <p:nvPr/>
          </p:nvSpPr>
          <p:spPr bwMode="ltGray">
            <a:xfrm>
              <a:off x="1446" y="594"/>
              <a:ext cx="1392" cy="2784"/>
            </a:xfrm>
            <a:prstGeom prst="line">
              <a:avLst/>
            </a:prstGeom>
            <a:noFill/>
            <a:ln w="127000">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45" name="Line 5"/>
            <p:cNvSpPr>
              <a:spLocks noChangeShapeType="1"/>
            </p:cNvSpPr>
            <p:nvPr/>
          </p:nvSpPr>
          <p:spPr bwMode="ltGray">
            <a:xfrm flipV="1">
              <a:off x="2960" y="528"/>
              <a:ext cx="1392" cy="2832"/>
            </a:xfrm>
            <a:prstGeom prst="line">
              <a:avLst/>
            </a:prstGeom>
            <a:noFill/>
            <a:ln w="127000">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46" name="Oval 6"/>
            <p:cNvSpPr>
              <a:spLocks noChangeArrowheads="1"/>
            </p:cNvSpPr>
            <p:nvPr/>
          </p:nvSpPr>
          <p:spPr bwMode="ltGray">
            <a:xfrm>
              <a:off x="780" y="618"/>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Requirements</a:t>
              </a:r>
            </a:p>
            <a:p>
              <a:pPr algn="ctr" eaLnBrk="0" hangingPunct="0">
                <a:defRPr/>
              </a:pPr>
              <a:r>
                <a:rPr lang="en-US" sz="900" b="1" dirty="0">
                  <a:solidFill>
                    <a:schemeClr val="bg1">
                      <a:lumMod val="85000"/>
                    </a:schemeClr>
                  </a:solidFill>
                  <a:latin typeface="Arial" charset="0"/>
                  <a:cs typeface="+mn-cs"/>
                </a:rPr>
                <a:t>Design</a:t>
              </a:r>
            </a:p>
          </p:txBody>
        </p:sp>
        <p:sp>
          <p:nvSpPr>
            <p:cNvPr id="10247" name="Oval 7"/>
            <p:cNvSpPr>
              <a:spLocks noChangeArrowheads="1"/>
            </p:cNvSpPr>
            <p:nvPr/>
          </p:nvSpPr>
          <p:spPr bwMode="ltGray">
            <a:xfrm>
              <a:off x="1074" y="1194"/>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System</a:t>
              </a:r>
            </a:p>
            <a:p>
              <a:pPr algn="ctr" eaLnBrk="0" hangingPunct="0">
                <a:defRPr/>
              </a:pPr>
              <a:r>
                <a:rPr lang="en-US" sz="900" b="1" dirty="0">
                  <a:solidFill>
                    <a:schemeClr val="bg1">
                      <a:lumMod val="85000"/>
                    </a:schemeClr>
                  </a:solidFill>
                  <a:latin typeface="Arial" charset="0"/>
                  <a:cs typeface="+mn-cs"/>
                </a:rPr>
                <a:t>Design</a:t>
              </a:r>
              <a:endParaRPr lang="en-US" dirty="0">
                <a:solidFill>
                  <a:schemeClr val="bg1">
                    <a:lumMod val="85000"/>
                  </a:schemeClr>
                </a:solidFill>
                <a:cs typeface="+mn-cs"/>
              </a:endParaRPr>
            </a:p>
          </p:txBody>
        </p:sp>
        <p:sp>
          <p:nvSpPr>
            <p:cNvPr id="10248" name="Oval 8"/>
            <p:cNvSpPr>
              <a:spLocks noChangeArrowheads="1"/>
            </p:cNvSpPr>
            <p:nvPr/>
          </p:nvSpPr>
          <p:spPr bwMode="ltGray">
            <a:xfrm>
              <a:off x="1362" y="1770"/>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Architecture</a:t>
              </a:r>
            </a:p>
            <a:p>
              <a:pPr algn="ctr" eaLnBrk="0" hangingPunct="0">
                <a:defRPr/>
              </a:pPr>
              <a:r>
                <a:rPr lang="en-US" sz="900" b="1" dirty="0">
                  <a:solidFill>
                    <a:schemeClr val="bg1">
                      <a:lumMod val="85000"/>
                    </a:schemeClr>
                  </a:solidFill>
                  <a:latin typeface="Arial" charset="0"/>
                  <a:cs typeface="+mn-cs"/>
                </a:rPr>
                <a:t>Design</a:t>
              </a:r>
              <a:endParaRPr lang="en-US" dirty="0">
                <a:solidFill>
                  <a:schemeClr val="bg1">
                    <a:lumMod val="85000"/>
                  </a:schemeClr>
                </a:solidFill>
                <a:cs typeface="+mn-cs"/>
              </a:endParaRPr>
            </a:p>
          </p:txBody>
        </p:sp>
        <p:sp>
          <p:nvSpPr>
            <p:cNvPr id="10249" name="Oval 9"/>
            <p:cNvSpPr>
              <a:spLocks noChangeArrowheads="1"/>
            </p:cNvSpPr>
            <p:nvPr/>
          </p:nvSpPr>
          <p:spPr bwMode="ltGray">
            <a:xfrm>
              <a:off x="1698" y="2424"/>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Module</a:t>
              </a:r>
            </a:p>
            <a:p>
              <a:pPr algn="ctr" eaLnBrk="0" hangingPunct="0">
                <a:defRPr/>
              </a:pPr>
              <a:r>
                <a:rPr lang="en-US" sz="900" b="1" dirty="0">
                  <a:solidFill>
                    <a:schemeClr val="bg1">
                      <a:lumMod val="85000"/>
                    </a:schemeClr>
                  </a:solidFill>
                  <a:latin typeface="Arial" charset="0"/>
                  <a:cs typeface="+mn-cs"/>
                </a:rPr>
                <a:t>Design</a:t>
              </a:r>
              <a:endParaRPr lang="en-US" dirty="0">
                <a:solidFill>
                  <a:schemeClr val="bg1">
                    <a:lumMod val="85000"/>
                  </a:schemeClr>
                </a:solidFill>
                <a:cs typeface="+mn-cs"/>
              </a:endParaRPr>
            </a:p>
          </p:txBody>
        </p:sp>
        <p:sp>
          <p:nvSpPr>
            <p:cNvPr id="10250" name="Oval 10"/>
            <p:cNvSpPr>
              <a:spLocks noChangeArrowheads="1"/>
            </p:cNvSpPr>
            <p:nvPr/>
          </p:nvSpPr>
          <p:spPr bwMode="ltGray">
            <a:xfrm>
              <a:off x="2580" y="1770"/>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Integration</a:t>
              </a:r>
            </a:p>
            <a:p>
              <a:pPr algn="ctr" eaLnBrk="0" hangingPunct="0">
                <a:defRPr/>
              </a:pPr>
              <a:r>
                <a:rPr lang="en-US" sz="900" b="1" dirty="0">
                  <a:solidFill>
                    <a:schemeClr val="bg1">
                      <a:lumMod val="85000"/>
                    </a:schemeClr>
                  </a:solidFill>
                  <a:latin typeface="Arial" charset="0"/>
                  <a:cs typeface="+mn-cs"/>
                </a:rPr>
                <a:t>Test Design</a:t>
              </a:r>
              <a:endParaRPr lang="en-US" dirty="0">
                <a:solidFill>
                  <a:schemeClr val="bg1">
                    <a:lumMod val="85000"/>
                  </a:schemeClr>
                </a:solidFill>
                <a:cs typeface="+mn-cs"/>
              </a:endParaRPr>
            </a:p>
          </p:txBody>
        </p:sp>
        <p:sp>
          <p:nvSpPr>
            <p:cNvPr id="10251" name="Oval 11"/>
            <p:cNvSpPr>
              <a:spLocks noChangeArrowheads="1"/>
            </p:cNvSpPr>
            <p:nvPr/>
          </p:nvSpPr>
          <p:spPr bwMode="ltGray">
            <a:xfrm>
              <a:off x="2586" y="1188"/>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System Test</a:t>
              </a:r>
            </a:p>
            <a:p>
              <a:pPr algn="ctr" eaLnBrk="0" hangingPunct="0">
                <a:defRPr/>
              </a:pPr>
              <a:r>
                <a:rPr lang="en-US" sz="900" b="1" dirty="0">
                  <a:solidFill>
                    <a:schemeClr val="bg1">
                      <a:lumMod val="85000"/>
                    </a:schemeClr>
                  </a:solidFill>
                  <a:latin typeface="Arial" charset="0"/>
                  <a:cs typeface="+mn-cs"/>
                </a:rPr>
                <a:t>Design</a:t>
              </a:r>
              <a:endParaRPr lang="en-US" dirty="0">
                <a:solidFill>
                  <a:schemeClr val="bg1">
                    <a:lumMod val="85000"/>
                  </a:schemeClr>
                </a:solidFill>
                <a:cs typeface="+mn-cs"/>
              </a:endParaRPr>
            </a:p>
          </p:txBody>
        </p:sp>
        <p:sp>
          <p:nvSpPr>
            <p:cNvPr id="10252" name="Oval 12"/>
            <p:cNvSpPr>
              <a:spLocks noChangeArrowheads="1"/>
            </p:cNvSpPr>
            <p:nvPr/>
          </p:nvSpPr>
          <p:spPr bwMode="ltGray">
            <a:xfrm>
              <a:off x="2586" y="618"/>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Acceptance</a:t>
              </a:r>
            </a:p>
            <a:p>
              <a:pPr algn="ctr" eaLnBrk="0" hangingPunct="0">
                <a:defRPr/>
              </a:pPr>
              <a:r>
                <a:rPr lang="en-US" sz="900" b="1" dirty="0">
                  <a:solidFill>
                    <a:schemeClr val="bg1">
                      <a:lumMod val="85000"/>
                    </a:schemeClr>
                  </a:solidFill>
                  <a:latin typeface="Arial" charset="0"/>
                  <a:cs typeface="+mn-cs"/>
                </a:rPr>
                <a:t>Test Design</a:t>
              </a:r>
              <a:endParaRPr lang="en-US" dirty="0">
                <a:solidFill>
                  <a:schemeClr val="bg1">
                    <a:lumMod val="85000"/>
                  </a:schemeClr>
                </a:solidFill>
                <a:cs typeface="+mn-cs"/>
              </a:endParaRPr>
            </a:p>
          </p:txBody>
        </p:sp>
        <p:sp>
          <p:nvSpPr>
            <p:cNvPr id="10253" name="Oval 13"/>
            <p:cNvSpPr>
              <a:spLocks noChangeArrowheads="1"/>
            </p:cNvSpPr>
            <p:nvPr/>
          </p:nvSpPr>
          <p:spPr bwMode="ltGray">
            <a:xfrm>
              <a:off x="2598" y="2424"/>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Unit</a:t>
              </a:r>
            </a:p>
            <a:p>
              <a:pPr algn="ctr" eaLnBrk="0" hangingPunct="0">
                <a:defRPr/>
              </a:pPr>
              <a:r>
                <a:rPr lang="en-US" sz="900" b="1" dirty="0">
                  <a:solidFill>
                    <a:schemeClr val="bg1">
                      <a:lumMod val="85000"/>
                    </a:schemeClr>
                  </a:solidFill>
                  <a:latin typeface="Arial" charset="0"/>
                  <a:cs typeface="+mn-cs"/>
                </a:rPr>
                <a:t>Test Design</a:t>
              </a:r>
              <a:endParaRPr lang="en-US" dirty="0">
                <a:solidFill>
                  <a:schemeClr val="bg1">
                    <a:lumMod val="85000"/>
                  </a:schemeClr>
                </a:solidFill>
                <a:cs typeface="+mn-cs"/>
              </a:endParaRPr>
            </a:p>
          </p:txBody>
        </p:sp>
        <p:sp>
          <p:nvSpPr>
            <p:cNvPr id="10254" name="Oval 14"/>
            <p:cNvSpPr>
              <a:spLocks noChangeArrowheads="1"/>
            </p:cNvSpPr>
            <p:nvPr/>
          </p:nvSpPr>
          <p:spPr bwMode="ltGray">
            <a:xfrm>
              <a:off x="3822" y="1764"/>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Integration</a:t>
              </a:r>
            </a:p>
            <a:p>
              <a:pPr algn="ctr" eaLnBrk="0" hangingPunct="0">
                <a:defRPr/>
              </a:pPr>
              <a:r>
                <a:rPr lang="en-US" sz="900" b="1" dirty="0">
                  <a:solidFill>
                    <a:schemeClr val="bg1">
                      <a:lumMod val="85000"/>
                    </a:schemeClr>
                  </a:solidFill>
                  <a:latin typeface="Arial" charset="0"/>
                  <a:cs typeface="+mn-cs"/>
                </a:rPr>
                <a:t>Testing</a:t>
              </a:r>
              <a:endParaRPr lang="en-US" dirty="0">
                <a:solidFill>
                  <a:schemeClr val="bg1">
                    <a:lumMod val="85000"/>
                  </a:schemeClr>
                </a:solidFill>
                <a:cs typeface="+mn-cs"/>
              </a:endParaRPr>
            </a:p>
          </p:txBody>
        </p:sp>
        <p:sp>
          <p:nvSpPr>
            <p:cNvPr id="10255" name="Oval 15"/>
            <p:cNvSpPr>
              <a:spLocks noChangeArrowheads="1"/>
            </p:cNvSpPr>
            <p:nvPr/>
          </p:nvSpPr>
          <p:spPr bwMode="ltGray">
            <a:xfrm>
              <a:off x="4128" y="1194"/>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System</a:t>
              </a:r>
            </a:p>
            <a:p>
              <a:pPr algn="ctr" eaLnBrk="0" hangingPunct="0">
                <a:defRPr/>
              </a:pPr>
              <a:r>
                <a:rPr lang="en-US" sz="900" b="1" dirty="0">
                  <a:solidFill>
                    <a:schemeClr val="bg1">
                      <a:lumMod val="85000"/>
                    </a:schemeClr>
                  </a:solidFill>
                  <a:latin typeface="Arial" charset="0"/>
                  <a:cs typeface="+mn-cs"/>
                </a:rPr>
                <a:t>Testing</a:t>
              </a:r>
              <a:endParaRPr lang="en-US" dirty="0">
                <a:solidFill>
                  <a:schemeClr val="bg1">
                    <a:lumMod val="85000"/>
                  </a:schemeClr>
                </a:solidFill>
                <a:cs typeface="+mn-cs"/>
              </a:endParaRPr>
            </a:p>
          </p:txBody>
        </p:sp>
        <p:sp>
          <p:nvSpPr>
            <p:cNvPr id="10256" name="Oval 16"/>
            <p:cNvSpPr>
              <a:spLocks noChangeArrowheads="1"/>
            </p:cNvSpPr>
            <p:nvPr/>
          </p:nvSpPr>
          <p:spPr bwMode="ltGray">
            <a:xfrm>
              <a:off x="4398" y="618"/>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Acceptance</a:t>
              </a:r>
            </a:p>
            <a:p>
              <a:pPr algn="ctr" eaLnBrk="0" hangingPunct="0">
                <a:defRPr/>
              </a:pPr>
              <a:r>
                <a:rPr lang="en-US" sz="900" b="1" dirty="0">
                  <a:solidFill>
                    <a:schemeClr val="bg1">
                      <a:lumMod val="85000"/>
                    </a:schemeClr>
                  </a:solidFill>
                  <a:latin typeface="Arial" charset="0"/>
                  <a:cs typeface="+mn-cs"/>
                </a:rPr>
                <a:t>Testing</a:t>
              </a:r>
              <a:endParaRPr lang="en-US" dirty="0">
                <a:solidFill>
                  <a:schemeClr val="bg1">
                    <a:lumMod val="85000"/>
                  </a:schemeClr>
                </a:solidFill>
                <a:cs typeface="+mn-cs"/>
              </a:endParaRPr>
            </a:p>
          </p:txBody>
        </p:sp>
        <p:sp>
          <p:nvSpPr>
            <p:cNvPr id="10257" name="Oval 17"/>
            <p:cNvSpPr>
              <a:spLocks noChangeArrowheads="1"/>
            </p:cNvSpPr>
            <p:nvPr/>
          </p:nvSpPr>
          <p:spPr bwMode="ltGray">
            <a:xfrm>
              <a:off x="3528" y="2424"/>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Unit</a:t>
              </a:r>
            </a:p>
            <a:p>
              <a:pPr algn="ctr" eaLnBrk="0" hangingPunct="0">
                <a:defRPr/>
              </a:pPr>
              <a:r>
                <a:rPr lang="en-US" sz="900" b="1" dirty="0">
                  <a:solidFill>
                    <a:schemeClr val="bg1">
                      <a:lumMod val="85000"/>
                    </a:schemeClr>
                  </a:solidFill>
                  <a:latin typeface="Arial" charset="0"/>
                  <a:cs typeface="+mn-cs"/>
                </a:rPr>
                <a:t>Testing</a:t>
              </a:r>
              <a:endParaRPr lang="en-US" dirty="0">
                <a:solidFill>
                  <a:schemeClr val="bg1">
                    <a:lumMod val="85000"/>
                  </a:schemeClr>
                </a:solidFill>
                <a:cs typeface="+mn-cs"/>
              </a:endParaRPr>
            </a:p>
          </p:txBody>
        </p:sp>
        <p:sp>
          <p:nvSpPr>
            <p:cNvPr id="10258" name="Line 18"/>
            <p:cNvSpPr>
              <a:spLocks noChangeShapeType="1"/>
            </p:cNvSpPr>
            <p:nvPr/>
          </p:nvSpPr>
          <p:spPr bwMode="ltGray">
            <a:xfrm>
              <a:off x="1350" y="816"/>
              <a:ext cx="1248" cy="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59" name="Line 19"/>
            <p:cNvSpPr>
              <a:spLocks noChangeShapeType="1"/>
            </p:cNvSpPr>
            <p:nvPr/>
          </p:nvSpPr>
          <p:spPr bwMode="ltGray">
            <a:xfrm>
              <a:off x="3156" y="816"/>
              <a:ext cx="1248" cy="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60" name="Line 20"/>
            <p:cNvSpPr>
              <a:spLocks noChangeShapeType="1"/>
            </p:cNvSpPr>
            <p:nvPr/>
          </p:nvSpPr>
          <p:spPr bwMode="ltGray">
            <a:xfrm>
              <a:off x="1104" y="1008"/>
              <a:ext cx="96" cy="23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62" name="Line 22"/>
            <p:cNvSpPr>
              <a:spLocks noChangeShapeType="1"/>
            </p:cNvSpPr>
            <p:nvPr/>
          </p:nvSpPr>
          <p:spPr bwMode="ltGray">
            <a:xfrm>
              <a:off x="1368" y="1580"/>
              <a:ext cx="120" cy="244"/>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63" name="Line 23"/>
            <p:cNvSpPr>
              <a:spLocks noChangeShapeType="1"/>
            </p:cNvSpPr>
            <p:nvPr/>
          </p:nvSpPr>
          <p:spPr bwMode="ltGray">
            <a:xfrm>
              <a:off x="1680" y="2160"/>
              <a:ext cx="130" cy="312"/>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64" name="Line 24"/>
            <p:cNvSpPr>
              <a:spLocks noChangeShapeType="1"/>
            </p:cNvSpPr>
            <p:nvPr/>
          </p:nvSpPr>
          <p:spPr bwMode="ltGray">
            <a:xfrm>
              <a:off x="1982" y="2800"/>
              <a:ext cx="384" cy="816"/>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65" name="Line 25"/>
            <p:cNvSpPr>
              <a:spLocks noChangeShapeType="1"/>
            </p:cNvSpPr>
            <p:nvPr/>
          </p:nvSpPr>
          <p:spPr bwMode="ltGray">
            <a:xfrm>
              <a:off x="2364" y="3614"/>
              <a:ext cx="240" cy="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71" name="Line 31"/>
            <p:cNvSpPr>
              <a:spLocks noChangeShapeType="1"/>
            </p:cNvSpPr>
            <p:nvPr/>
          </p:nvSpPr>
          <p:spPr bwMode="ltGray">
            <a:xfrm flipH="1">
              <a:off x="3178" y="3616"/>
              <a:ext cx="192" cy="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72" name="Line 32"/>
            <p:cNvSpPr>
              <a:spLocks noChangeShapeType="1"/>
            </p:cNvSpPr>
            <p:nvPr/>
          </p:nvSpPr>
          <p:spPr bwMode="ltGray">
            <a:xfrm flipH="1">
              <a:off x="3384" y="2802"/>
              <a:ext cx="432" cy="816"/>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74" name="Line 34"/>
            <p:cNvSpPr>
              <a:spLocks noChangeShapeType="1"/>
            </p:cNvSpPr>
            <p:nvPr/>
          </p:nvSpPr>
          <p:spPr bwMode="ltGray">
            <a:xfrm>
              <a:off x="2890" y="2802"/>
              <a:ext cx="0" cy="624"/>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77" name="Line 37"/>
            <p:cNvSpPr>
              <a:spLocks noChangeShapeType="1"/>
            </p:cNvSpPr>
            <p:nvPr/>
          </p:nvSpPr>
          <p:spPr bwMode="ltGray">
            <a:xfrm>
              <a:off x="3188" y="2616"/>
              <a:ext cx="336" cy="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79" name="Line 39"/>
            <p:cNvSpPr>
              <a:spLocks noChangeShapeType="1"/>
            </p:cNvSpPr>
            <p:nvPr/>
          </p:nvSpPr>
          <p:spPr bwMode="ltGray">
            <a:xfrm>
              <a:off x="2276" y="2622"/>
              <a:ext cx="336" cy="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81" name="Line 41"/>
            <p:cNvSpPr>
              <a:spLocks noChangeShapeType="1"/>
            </p:cNvSpPr>
            <p:nvPr/>
          </p:nvSpPr>
          <p:spPr bwMode="ltGray">
            <a:xfrm flipH="1">
              <a:off x="2278" y="2018"/>
              <a:ext cx="320" cy="602"/>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82" name="Line 42"/>
            <p:cNvSpPr>
              <a:spLocks noChangeShapeType="1"/>
            </p:cNvSpPr>
            <p:nvPr/>
          </p:nvSpPr>
          <p:spPr bwMode="ltGray">
            <a:xfrm flipH="1">
              <a:off x="1920" y="1392"/>
              <a:ext cx="672" cy="576"/>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83" name="Line 43"/>
            <p:cNvSpPr>
              <a:spLocks noChangeShapeType="1"/>
            </p:cNvSpPr>
            <p:nvPr/>
          </p:nvSpPr>
          <p:spPr bwMode="ltGray">
            <a:xfrm>
              <a:off x="1632" y="1392"/>
              <a:ext cx="960" cy="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84" name="Line 44"/>
            <p:cNvSpPr>
              <a:spLocks noChangeShapeType="1"/>
            </p:cNvSpPr>
            <p:nvPr/>
          </p:nvSpPr>
          <p:spPr bwMode="ltGray">
            <a:xfrm flipH="1">
              <a:off x="1632" y="816"/>
              <a:ext cx="960" cy="576"/>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85" name="Line 45"/>
            <p:cNvSpPr>
              <a:spLocks noChangeShapeType="1"/>
            </p:cNvSpPr>
            <p:nvPr/>
          </p:nvSpPr>
          <p:spPr bwMode="ltGray">
            <a:xfrm>
              <a:off x="3168" y="1392"/>
              <a:ext cx="960" cy="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86" name="Line 46"/>
            <p:cNvSpPr>
              <a:spLocks noChangeShapeType="1"/>
            </p:cNvSpPr>
            <p:nvPr/>
          </p:nvSpPr>
          <p:spPr bwMode="ltGray">
            <a:xfrm>
              <a:off x="3156" y="1968"/>
              <a:ext cx="672" cy="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87" name="Line 47"/>
            <p:cNvSpPr>
              <a:spLocks noChangeShapeType="1"/>
            </p:cNvSpPr>
            <p:nvPr/>
          </p:nvSpPr>
          <p:spPr bwMode="ltGray">
            <a:xfrm flipH="1">
              <a:off x="4548" y="998"/>
              <a:ext cx="60" cy="212"/>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88" name="Line 48"/>
            <p:cNvSpPr>
              <a:spLocks noChangeShapeType="1"/>
            </p:cNvSpPr>
            <p:nvPr/>
          </p:nvSpPr>
          <p:spPr bwMode="ltGray">
            <a:xfrm flipH="1">
              <a:off x="4296" y="1584"/>
              <a:ext cx="96" cy="24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89" name="Line 49"/>
            <p:cNvSpPr>
              <a:spLocks noChangeShapeType="1"/>
            </p:cNvSpPr>
            <p:nvPr/>
          </p:nvSpPr>
          <p:spPr bwMode="ltGray">
            <a:xfrm flipH="1">
              <a:off x="3960" y="2160"/>
              <a:ext cx="144" cy="288"/>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90" name="Oval 50"/>
            <p:cNvSpPr>
              <a:spLocks noChangeArrowheads="1"/>
            </p:cNvSpPr>
            <p:nvPr/>
          </p:nvSpPr>
          <p:spPr bwMode="ltGray">
            <a:xfrm>
              <a:off x="2604" y="3420"/>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Coding</a:t>
              </a:r>
              <a:endParaRPr lang="en-US" dirty="0">
                <a:solidFill>
                  <a:schemeClr val="bg1">
                    <a:lumMod val="85000"/>
                  </a:schemeClr>
                </a:solidFill>
                <a:cs typeface="+mn-cs"/>
              </a:endParaRPr>
            </a:p>
          </p:txBody>
        </p:sp>
        <p:sp>
          <p:nvSpPr>
            <p:cNvPr id="10293" name="Line 53"/>
            <p:cNvSpPr>
              <a:spLocks noChangeShapeType="1"/>
            </p:cNvSpPr>
            <p:nvPr/>
          </p:nvSpPr>
          <p:spPr bwMode="ltGray">
            <a:xfrm>
              <a:off x="1926" y="1968"/>
              <a:ext cx="672" cy="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grpSp>
      <p:sp>
        <p:nvSpPr>
          <p:cNvPr id="5123" name="Rectangle 1072"/>
          <p:cNvSpPr>
            <a:spLocks noChangeArrowheads="1"/>
          </p:cNvSpPr>
          <p:nvPr/>
        </p:nvSpPr>
        <p:spPr bwMode="ltGray">
          <a:xfrm>
            <a:off x="692150" y="381000"/>
            <a:ext cx="5805488" cy="307975"/>
          </a:xfrm>
          <a:prstGeom prst="rect">
            <a:avLst/>
          </a:prstGeom>
          <a:noFill/>
          <a:ln w="9525">
            <a:noFill/>
            <a:miter lim="800000"/>
            <a:headEnd/>
            <a:tailEnd/>
          </a:ln>
        </p:spPr>
        <p:txBody>
          <a:bodyPr wrap="none" lIns="0" tIns="0" rIns="0" bIns="0">
            <a:spAutoFit/>
          </a:bodyPr>
          <a:lstStyle/>
          <a:p>
            <a:pPr eaLnBrk="0" hangingPunct="0"/>
            <a:r>
              <a:rPr lang="en-US" sz="2000" b="1">
                <a:solidFill>
                  <a:srgbClr val="000000"/>
                </a:solidFill>
                <a:latin typeface="Arial" charset="0"/>
              </a:rPr>
              <a:t>                                  ‘V’ MODEL - </a:t>
            </a:r>
            <a:r>
              <a:rPr lang="en-US" sz="2000" b="1">
                <a:solidFill>
                  <a:srgbClr val="00B050"/>
                </a:solidFill>
                <a:latin typeface="Arial" charset="0"/>
              </a:rPr>
              <a:t>COMPARISON</a:t>
            </a:r>
            <a:endParaRPr lang="en-US" sz="1600" b="1">
              <a:solidFill>
                <a:srgbClr val="00B050"/>
              </a:solidFill>
              <a:latin typeface="Arial" charset="0"/>
            </a:endParaRPr>
          </a:p>
        </p:txBody>
      </p:sp>
      <p:sp>
        <p:nvSpPr>
          <p:cNvPr id="43" name="Rectangle 42"/>
          <p:cNvSpPr/>
          <p:nvPr/>
        </p:nvSpPr>
        <p:spPr bwMode="ltGray">
          <a:xfrm>
            <a:off x="6048375" y="4494213"/>
            <a:ext cx="774700" cy="246062"/>
          </a:xfrm>
          <a:prstGeom prst="rect">
            <a:avLst/>
          </a:prstGeom>
        </p:spPr>
        <p:txBody>
          <a:bodyPr>
            <a:spAutoFit/>
          </a:bodyPr>
          <a:lstStyle/>
          <a:p>
            <a:pPr algn="ctr" eaLnBrk="0" hangingPunct="0">
              <a:defRPr/>
            </a:pPr>
            <a:r>
              <a:rPr lang="en-US" sz="1000" b="1" dirty="0">
                <a:solidFill>
                  <a:schemeClr val="bg1">
                    <a:lumMod val="85000"/>
                  </a:schemeClr>
                </a:solidFill>
                <a:latin typeface="Arial" charset="0"/>
                <a:cs typeface="+mn-cs"/>
              </a:rPr>
              <a:t>$10 Fix</a:t>
            </a:r>
            <a:endParaRPr lang="en-US" sz="1000" dirty="0">
              <a:solidFill>
                <a:schemeClr val="bg1">
                  <a:lumMod val="85000"/>
                </a:schemeClr>
              </a:solidFill>
              <a:cs typeface="+mn-cs"/>
            </a:endParaRPr>
          </a:p>
        </p:txBody>
      </p:sp>
      <p:sp>
        <p:nvSpPr>
          <p:cNvPr id="44" name="Rectangle 43"/>
          <p:cNvSpPr/>
          <p:nvPr/>
        </p:nvSpPr>
        <p:spPr bwMode="ltGray">
          <a:xfrm>
            <a:off x="6516688" y="3413125"/>
            <a:ext cx="776287" cy="246063"/>
          </a:xfrm>
          <a:prstGeom prst="rect">
            <a:avLst/>
          </a:prstGeom>
        </p:spPr>
        <p:txBody>
          <a:bodyPr>
            <a:spAutoFit/>
          </a:bodyPr>
          <a:lstStyle/>
          <a:p>
            <a:pPr algn="ctr" eaLnBrk="0" hangingPunct="0">
              <a:defRPr/>
            </a:pPr>
            <a:r>
              <a:rPr lang="en-US" sz="1000" b="1" dirty="0">
                <a:solidFill>
                  <a:schemeClr val="bg1">
                    <a:lumMod val="85000"/>
                  </a:schemeClr>
                </a:solidFill>
                <a:latin typeface="Arial" charset="0"/>
                <a:cs typeface="+mn-cs"/>
              </a:rPr>
              <a:t>$100 Fix</a:t>
            </a:r>
            <a:endParaRPr lang="en-US" sz="1000" dirty="0">
              <a:solidFill>
                <a:schemeClr val="bg1">
                  <a:lumMod val="85000"/>
                </a:schemeClr>
              </a:solidFill>
              <a:cs typeface="+mn-cs"/>
            </a:endParaRPr>
          </a:p>
        </p:txBody>
      </p:sp>
      <p:sp>
        <p:nvSpPr>
          <p:cNvPr id="45" name="Rectangle 44"/>
          <p:cNvSpPr/>
          <p:nvPr/>
        </p:nvSpPr>
        <p:spPr bwMode="ltGray">
          <a:xfrm>
            <a:off x="6972300" y="2525713"/>
            <a:ext cx="776288" cy="246062"/>
          </a:xfrm>
          <a:prstGeom prst="rect">
            <a:avLst/>
          </a:prstGeom>
        </p:spPr>
        <p:txBody>
          <a:bodyPr>
            <a:spAutoFit/>
          </a:bodyPr>
          <a:lstStyle/>
          <a:p>
            <a:pPr algn="ctr" eaLnBrk="0" hangingPunct="0">
              <a:defRPr/>
            </a:pPr>
            <a:r>
              <a:rPr lang="en-US" sz="1000" b="1" dirty="0">
                <a:solidFill>
                  <a:schemeClr val="bg1">
                    <a:lumMod val="85000"/>
                  </a:schemeClr>
                </a:solidFill>
                <a:latin typeface="Arial" charset="0"/>
                <a:cs typeface="+mn-cs"/>
              </a:rPr>
              <a:t>$1000 Fix</a:t>
            </a:r>
            <a:endParaRPr lang="en-US" sz="1000" dirty="0">
              <a:solidFill>
                <a:schemeClr val="bg1">
                  <a:lumMod val="85000"/>
                </a:schemeClr>
              </a:solidFill>
              <a:cs typeface="+mn-cs"/>
            </a:endParaRPr>
          </a:p>
        </p:txBody>
      </p:sp>
      <p:sp>
        <p:nvSpPr>
          <p:cNvPr id="46" name="Rectangle 45"/>
          <p:cNvSpPr/>
          <p:nvPr/>
        </p:nvSpPr>
        <p:spPr bwMode="ltGray">
          <a:xfrm>
            <a:off x="7305675" y="1600200"/>
            <a:ext cx="1076325" cy="247650"/>
          </a:xfrm>
          <a:prstGeom prst="rect">
            <a:avLst/>
          </a:prstGeom>
        </p:spPr>
        <p:txBody>
          <a:bodyPr>
            <a:spAutoFit/>
          </a:bodyPr>
          <a:lstStyle/>
          <a:p>
            <a:pPr algn="ctr" eaLnBrk="0" hangingPunct="0">
              <a:defRPr/>
            </a:pPr>
            <a:r>
              <a:rPr lang="en-US" sz="1000" b="1" dirty="0">
                <a:solidFill>
                  <a:schemeClr val="bg1">
                    <a:lumMod val="85000"/>
                  </a:schemeClr>
                </a:solidFill>
                <a:latin typeface="Arial" charset="0"/>
                <a:cs typeface="+mn-cs"/>
              </a:rPr>
              <a:t>$10000 Fix</a:t>
            </a:r>
            <a:endParaRPr lang="en-US" sz="1000" dirty="0">
              <a:solidFill>
                <a:schemeClr val="bg1">
                  <a:lumMod val="85000"/>
                </a:schemeClr>
              </a:solidFill>
              <a:cs typeface="+mn-cs"/>
            </a:endParaRPr>
          </a:p>
        </p:txBody>
      </p:sp>
      <p:sp>
        <p:nvSpPr>
          <p:cNvPr id="47" name="Rectangle 46"/>
          <p:cNvSpPr/>
          <p:nvPr/>
        </p:nvSpPr>
        <p:spPr bwMode="ltGray">
          <a:xfrm>
            <a:off x="7697788" y="685800"/>
            <a:ext cx="1076325" cy="247650"/>
          </a:xfrm>
          <a:prstGeom prst="rect">
            <a:avLst/>
          </a:prstGeom>
        </p:spPr>
        <p:txBody>
          <a:bodyPr>
            <a:spAutoFit/>
          </a:bodyPr>
          <a:lstStyle/>
          <a:p>
            <a:pPr algn="ctr" eaLnBrk="0" hangingPunct="0">
              <a:defRPr/>
            </a:pPr>
            <a:r>
              <a:rPr lang="en-US" sz="1000" b="1" dirty="0">
                <a:solidFill>
                  <a:schemeClr val="bg1">
                    <a:lumMod val="75000"/>
                  </a:schemeClr>
                </a:solidFill>
                <a:latin typeface="Arial" charset="0"/>
                <a:cs typeface="+mn-cs"/>
              </a:rPr>
              <a:t>Cost unknown</a:t>
            </a:r>
            <a:endParaRPr lang="en-US" sz="1000" dirty="0">
              <a:solidFill>
                <a:schemeClr val="bg1">
                  <a:lumMod val="75000"/>
                </a:schemeClr>
              </a:solidFill>
              <a:cs typeface="+mn-cs"/>
            </a:endParaRPr>
          </a:p>
        </p:txBody>
      </p:sp>
      <p:sp>
        <p:nvSpPr>
          <p:cNvPr id="5129" name="Rectangle 48"/>
          <p:cNvSpPr>
            <a:spLocks noChangeArrowheads="1"/>
          </p:cNvSpPr>
          <p:nvPr/>
        </p:nvSpPr>
        <p:spPr bwMode="ltGray">
          <a:xfrm>
            <a:off x="153988" y="762000"/>
            <a:ext cx="8990012" cy="5641975"/>
          </a:xfrm>
          <a:prstGeom prst="rect">
            <a:avLst/>
          </a:prstGeom>
          <a:noFill/>
          <a:ln w="9525">
            <a:noFill/>
            <a:miter lim="800000"/>
            <a:headEnd/>
            <a:tailEnd/>
          </a:ln>
        </p:spPr>
        <p:txBody>
          <a:bodyPr>
            <a:spAutoFit/>
          </a:bodyPr>
          <a:lstStyle/>
          <a:p>
            <a:pPr eaLnBrk="0" hangingPunct="0"/>
            <a:r>
              <a:rPr lang="en-US" sz="1000" b="1" u="sng" dirty="0">
                <a:solidFill>
                  <a:srgbClr val="FF0000"/>
                </a:solidFill>
                <a:latin typeface="Arial" charset="0"/>
              </a:rPr>
              <a:t>WITHOUT LDT:</a:t>
            </a:r>
            <a:r>
              <a:rPr lang="en-US" sz="1000" b="1" u="sng" dirty="0">
                <a:latin typeface="Arial" charset="0"/>
              </a:rPr>
              <a:t> </a:t>
            </a:r>
            <a:r>
              <a:rPr lang="en-US" sz="1000" b="1" dirty="0">
                <a:latin typeface="Arial" charset="0"/>
              </a:rPr>
              <a:t>                                        </a:t>
            </a:r>
            <a:r>
              <a:rPr lang="en-US" sz="1000" b="1" u="sng" dirty="0">
                <a:solidFill>
                  <a:srgbClr val="0070C0"/>
                </a:solidFill>
                <a:latin typeface="Arial" charset="0"/>
              </a:rPr>
              <a:t>WITH LDT:                                      </a:t>
            </a:r>
          </a:p>
          <a:p>
            <a:pPr eaLnBrk="0" hangingPunct="0"/>
            <a:endParaRPr lang="en-US" sz="1000" b="1" u="sng" dirty="0">
              <a:latin typeface="Arial" charset="0"/>
            </a:endParaRPr>
          </a:p>
          <a:p>
            <a:pPr eaLnBrk="0" hangingPunct="0"/>
            <a:r>
              <a:rPr lang="en-US" sz="1000" b="1" dirty="0">
                <a:solidFill>
                  <a:srgbClr val="FF0000"/>
                </a:solidFill>
                <a:latin typeface="Arial" charset="0"/>
              </a:rPr>
              <a:t>    English text -based </a:t>
            </a:r>
            <a:r>
              <a:rPr lang="en-US" sz="1000" b="1" dirty="0" err="1">
                <a:solidFill>
                  <a:srgbClr val="FF0000"/>
                </a:solidFill>
                <a:latin typeface="Arial" charset="0"/>
              </a:rPr>
              <a:t>rqmt</a:t>
            </a:r>
            <a:r>
              <a:rPr lang="en-US" sz="1000" b="1" dirty="0">
                <a:solidFill>
                  <a:srgbClr val="FF0000"/>
                </a:solidFill>
                <a:latin typeface="Arial" charset="0"/>
              </a:rPr>
              <a:t>                    </a:t>
            </a:r>
            <a:r>
              <a:rPr lang="en-US" sz="1000" b="1" dirty="0">
                <a:solidFill>
                  <a:srgbClr val="0070C0"/>
                </a:solidFill>
                <a:latin typeface="Arial" charset="0"/>
              </a:rPr>
              <a:t>  ‘</a:t>
            </a:r>
            <a:r>
              <a:rPr lang="en-US" sz="1000" b="1" dirty="0" err="1">
                <a:solidFill>
                  <a:srgbClr val="0070C0"/>
                </a:solidFill>
                <a:latin typeface="Arial" charset="0"/>
              </a:rPr>
              <a:t>Blackbox</a:t>
            </a:r>
            <a:r>
              <a:rPr lang="en-US" sz="1000" b="1" dirty="0">
                <a:solidFill>
                  <a:srgbClr val="0070C0"/>
                </a:solidFill>
                <a:latin typeface="Arial" charset="0"/>
              </a:rPr>
              <a:t>’ showing inputs , outputs</a:t>
            </a:r>
            <a:endParaRPr lang="en-US" sz="1000" b="1" dirty="0">
              <a:solidFill>
                <a:srgbClr val="FF0000"/>
              </a:solidFill>
              <a:latin typeface="Arial" charset="0"/>
            </a:endParaRPr>
          </a:p>
          <a:p>
            <a:pPr eaLnBrk="0" hangingPunct="0"/>
            <a:r>
              <a:rPr lang="en-US" sz="1000" b="1" dirty="0">
                <a:latin typeface="Arial" charset="0"/>
              </a:rPr>
              <a:t>     </a:t>
            </a:r>
            <a:r>
              <a:rPr lang="en-US" sz="1000" b="1" dirty="0">
                <a:solidFill>
                  <a:srgbClr val="FF0000"/>
                </a:solidFill>
                <a:latin typeface="Arial" charset="0"/>
              </a:rPr>
              <a:t>created for TACAN                            </a:t>
            </a:r>
            <a:r>
              <a:rPr lang="en-US" sz="1000" b="1" dirty="0">
                <a:solidFill>
                  <a:srgbClr val="0070C0"/>
                </a:solidFill>
                <a:latin typeface="Arial" charset="0"/>
              </a:rPr>
              <a:t>   all combinations and states</a:t>
            </a:r>
            <a:endParaRPr lang="en-US" sz="1000" b="1" dirty="0">
              <a:solidFill>
                <a:srgbClr val="FF0000"/>
              </a:solidFill>
              <a:latin typeface="Arial" charset="0"/>
            </a:endParaRPr>
          </a:p>
          <a:p>
            <a:pPr eaLnBrk="0" hangingPunct="0"/>
            <a:r>
              <a:rPr lang="en-US" sz="1000" b="1" dirty="0">
                <a:solidFill>
                  <a:srgbClr val="FF0000"/>
                </a:solidFill>
                <a:latin typeface="Arial" charset="0"/>
              </a:rPr>
              <a:t>     tuning lock acquisition.                     </a:t>
            </a:r>
            <a:r>
              <a:rPr lang="en-US" sz="1000" b="1" dirty="0">
                <a:solidFill>
                  <a:srgbClr val="0070C0"/>
                </a:solidFill>
                <a:latin typeface="Arial" charset="0"/>
              </a:rPr>
              <a:t>  displayed in LDT, lost</a:t>
            </a:r>
            <a:endParaRPr lang="en-US" sz="1000" b="1" dirty="0">
              <a:solidFill>
                <a:srgbClr val="FF0000"/>
              </a:solidFill>
              <a:latin typeface="Arial" charset="0"/>
            </a:endParaRPr>
          </a:p>
          <a:p>
            <a:pPr eaLnBrk="0" hangingPunct="0"/>
            <a:r>
              <a:rPr lang="en-US" sz="1000" b="1" dirty="0">
                <a:latin typeface="Arial" charset="0"/>
              </a:rPr>
              <a:t>      </a:t>
            </a:r>
            <a:r>
              <a:rPr lang="en-US" sz="1000" b="1" dirty="0">
                <a:solidFill>
                  <a:srgbClr val="00B050"/>
                </a:solidFill>
                <a:latin typeface="Arial" charset="0"/>
              </a:rPr>
              <a:t>                                                               </a:t>
            </a:r>
            <a:r>
              <a:rPr lang="en-US" sz="1000" b="1" dirty="0">
                <a:solidFill>
                  <a:srgbClr val="0070C0"/>
                </a:solidFill>
                <a:latin typeface="Arial" charset="0"/>
              </a:rPr>
              <a:t>case seen, considered, action entered</a:t>
            </a:r>
            <a:endParaRPr lang="en-US" sz="1000" b="1" dirty="0">
              <a:solidFill>
                <a:srgbClr val="FF0000"/>
              </a:solidFill>
              <a:latin typeface="Arial" charset="0"/>
            </a:endParaRPr>
          </a:p>
          <a:p>
            <a:pPr eaLnBrk="0" hangingPunct="0"/>
            <a:r>
              <a:rPr lang="en-US" sz="1000" b="1" dirty="0">
                <a:latin typeface="Arial" charset="0"/>
              </a:rPr>
              <a:t>                                                                     </a:t>
            </a:r>
            <a:r>
              <a:rPr lang="en-US" sz="1000" b="1" dirty="0">
                <a:solidFill>
                  <a:srgbClr val="00B050"/>
                </a:solidFill>
                <a:latin typeface="Arial" charset="0"/>
              </a:rPr>
              <a:t>                                                                                       </a:t>
            </a:r>
          </a:p>
          <a:p>
            <a:pPr eaLnBrk="0" hangingPunct="0"/>
            <a:r>
              <a:rPr lang="en-US" sz="1000" b="1" dirty="0">
                <a:latin typeface="Arial" charset="0"/>
              </a:rPr>
              <a:t>                                                                                                                                                                                                                                                   </a:t>
            </a:r>
          </a:p>
          <a:p>
            <a:pPr eaLnBrk="0" hangingPunct="0"/>
            <a:r>
              <a:rPr lang="en-US" sz="1000" b="1" dirty="0">
                <a:latin typeface="Arial" charset="0"/>
              </a:rPr>
              <a:t>        </a:t>
            </a:r>
            <a:r>
              <a:rPr lang="en-US" sz="1000" b="1" dirty="0">
                <a:solidFill>
                  <a:srgbClr val="FF0000"/>
                </a:solidFill>
                <a:latin typeface="Arial" charset="0"/>
              </a:rPr>
              <a:t>Functional </a:t>
            </a:r>
            <a:r>
              <a:rPr lang="en-US" sz="1000" b="1" dirty="0" err="1">
                <a:solidFill>
                  <a:srgbClr val="FF0000"/>
                </a:solidFill>
                <a:latin typeface="Arial" charset="0"/>
              </a:rPr>
              <a:t>rqmt</a:t>
            </a:r>
            <a:r>
              <a:rPr lang="en-US" sz="1000" b="1" dirty="0">
                <a:solidFill>
                  <a:srgbClr val="FF0000"/>
                </a:solidFill>
                <a:latin typeface="Arial" charset="0"/>
              </a:rPr>
              <a:t>  derived,                        </a:t>
            </a:r>
            <a:r>
              <a:rPr lang="en-US" sz="1000" b="1" dirty="0">
                <a:solidFill>
                  <a:srgbClr val="0070C0"/>
                </a:solidFill>
                <a:latin typeface="Arial" charset="0"/>
              </a:rPr>
              <a:t>     Customer and System engineer</a:t>
            </a:r>
            <a:endParaRPr lang="en-US" sz="1000" b="1" dirty="0">
              <a:solidFill>
                <a:srgbClr val="FF0000"/>
              </a:solidFill>
              <a:latin typeface="Arial" charset="0"/>
            </a:endParaRPr>
          </a:p>
          <a:p>
            <a:pPr eaLnBrk="0" hangingPunct="0"/>
            <a:r>
              <a:rPr lang="en-US" sz="1000" b="1" dirty="0">
                <a:latin typeface="Arial" charset="0"/>
              </a:rPr>
              <a:t>        </a:t>
            </a:r>
            <a:r>
              <a:rPr lang="en-US" sz="1000" b="1" dirty="0">
                <a:solidFill>
                  <a:srgbClr val="FF0000"/>
                </a:solidFill>
                <a:latin typeface="Arial" charset="0"/>
              </a:rPr>
              <a:t>but TACAN  re-</a:t>
            </a:r>
            <a:r>
              <a:rPr lang="en-US" sz="1000" b="1" dirty="0" err="1">
                <a:solidFill>
                  <a:srgbClr val="FF0000"/>
                </a:solidFill>
                <a:latin typeface="Arial" charset="0"/>
              </a:rPr>
              <a:t>acquistion</a:t>
            </a:r>
            <a:r>
              <a:rPr lang="en-US" sz="1000" b="1" dirty="0">
                <a:solidFill>
                  <a:srgbClr val="FF0000"/>
                </a:solidFill>
                <a:latin typeface="Arial" charset="0"/>
              </a:rPr>
              <a:t>                             </a:t>
            </a:r>
            <a:r>
              <a:rPr lang="en-US" sz="1000" b="1" dirty="0">
                <a:solidFill>
                  <a:srgbClr val="0070C0"/>
                </a:solidFill>
                <a:latin typeface="Arial" charset="0"/>
              </a:rPr>
              <a:t>analyze spec, agree spec  correct,     </a:t>
            </a:r>
            <a:endParaRPr lang="en-US" sz="1000" b="1" dirty="0">
              <a:solidFill>
                <a:srgbClr val="FF0000"/>
              </a:solidFill>
              <a:latin typeface="Arial" charset="0"/>
            </a:endParaRPr>
          </a:p>
          <a:p>
            <a:pPr eaLnBrk="0" hangingPunct="0"/>
            <a:r>
              <a:rPr lang="en-US" sz="1000" b="1" dirty="0">
                <a:latin typeface="Arial" charset="0"/>
              </a:rPr>
              <a:t>        </a:t>
            </a:r>
            <a:r>
              <a:rPr lang="en-US" sz="1000" b="1" dirty="0">
                <a:solidFill>
                  <a:srgbClr val="FF0000"/>
                </a:solidFill>
                <a:latin typeface="Arial" charset="0"/>
              </a:rPr>
              <a:t>case is overlooked.                                         </a:t>
            </a:r>
            <a:r>
              <a:rPr lang="en-US" sz="1000" b="1" dirty="0">
                <a:solidFill>
                  <a:srgbClr val="0070C0"/>
                </a:solidFill>
                <a:latin typeface="Arial" charset="0"/>
              </a:rPr>
              <a:t>generate code, test drivers,</a:t>
            </a:r>
            <a:endParaRPr lang="en-US" sz="1000" b="1" dirty="0">
              <a:solidFill>
                <a:srgbClr val="FF0000"/>
              </a:solidFill>
              <a:latin typeface="Arial" charset="0"/>
            </a:endParaRPr>
          </a:p>
          <a:p>
            <a:pPr eaLnBrk="0" hangingPunct="0"/>
            <a:r>
              <a:rPr lang="en-US" sz="1000" b="1" dirty="0">
                <a:latin typeface="Arial" charset="0"/>
              </a:rPr>
              <a:t>        </a:t>
            </a:r>
            <a:r>
              <a:rPr lang="en-US" sz="1000" b="1" dirty="0">
                <a:solidFill>
                  <a:srgbClr val="00B050"/>
                </a:solidFill>
                <a:latin typeface="Arial" charset="0"/>
              </a:rPr>
              <a:t>                                                                          </a:t>
            </a:r>
            <a:r>
              <a:rPr lang="en-US" sz="1000" b="1" dirty="0">
                <a:solidFill>
                  <a:srgbClr val="0070C0"/>
                </a:solidFill>
                <a:latin typeface="Arial" charset="0"/>
              </a:rPr>
              <a:t>documentation via LDT </a:t>
            </a:r>
            <a:r>
              <a:rPr lang="en-US" sz="1000" b="1" dirty="0" err="1">
                <a:solidFill>
                  <a:srgbClr val="0070C0"/>
                </a:solidFill>
                <a:latin typeface="Arial" charset="0"/>
              </a:rPr>
              <a:t>autogen</a:t>
            </a:r>
            <a:r>
              <a:rPr lang="en-US" sz="1000" b="1" dirty="0">
                <a:solidFill>
                  <a:srgbClr val="0070C0"/>
                </a:solidFill>
                <a:latin typeface="Arial" charset="0"/>
              </a:rPr>
              <a:t>.       </a:t>
            </a:r>
          </a:p>
          <a:p>
            <a:pPr eaLnBrk="0" hangingPunct="0"/>
            <a:r>
              <a:rPr lang="en-US" sz="1000" b="1" dirty="0">
                <a:latin typeface="Arial" charset="0"/>
              </a:rPr>
              <a:t>                                                                                                                                               </a:t>
            </a:r>
            <a:r>
              <a:rPr lang="en-US" sz="1000" b="1" dirty="0">
                <a:solidFill>
                  <a:srgbClr val="0070C0"/>
                </a:solidFill>
                <a:latin typeface="Arial" charset="0"/>
              </a:rPr>
              <a:t>   </a:t>
            </a:r>
          </a:p>
          <a:p>
            <a:pPr eaLnBrk="0" hangingPunct="0"/>
            <a:endParaRPr lang="en-US" sz="1000" b="1" dirty="0">
              <a:latin typeface="Arial" charset="0"/>
            </a:endParaRPr>
          </a:p>
          <a:p>
            <a:pPr eaLnBrk="0" hangingPunct="0"/>
            <a:r>
              <a:rPr lang="en-US" sz="1000" b="1" dirty="0">
                <a:latin typeface="Arial" charset="0"/>
              </a:rPr>
              <a:t>             </a:t>
            </a:r>
            <a:endParaRPr lang="en-US" sz="1000" b="1" dirty="0">
              <a:solidFill>
                <a:srgbClr val="FF0000"/>
              </a:solidFill>
              <a:latin typeface="Arial" charset="0"/>
            </a:endParaRPr>
          </a:p>
          <a:p>
            <a:pPr eaLnBrk="0" hangingPunct="0"/>
            <a:r>
              <a:rPr lang="en-US" sz="1000" b="1" dirty="0">
                <a:latin typeface="Arial" charset="0"/>
              </a:rPr>
              <a:t>             </a:t>
            </a:r>
            <a:endParaRPr lang="en-US" sz="1000" b="1" dirty="0">
              <a:solidFill>
                <a:srgbClr val="FF0000"/>
              </a:solidFill>
              <a:latin typeface="Arial" charset="0"/>
            </a:endParaRPr>
          </a:p>
          <a:p>
            <a:pPr eaLnBrk="0" hangingPunct="0"/>
            <a:endParaRPr lang="en-US" sz="1000" b="1" dirty="0">
              <a:solidFill>
                <a:srgbClr val="FF0000"/>
              </a:solidFill>
              <a:latin typeface="Arial" charset="0"/>
            </a:endParaRPr>
          </a:p>
          <a:p>
            <a:pPr eaLnBrk="0" hangingPunct="0"/>
            <a:endParaRPr lang="en-US" sz="1000" b="1" dirty="0">
              <a:solidFill>
                <a:srgbClr val="FF0000"/>
              </a:solidFill>
              <a:latin typeface="Arial" charset="0"/>
            </a:endParaRPr>
          </a:p>
          <a:p>
            <a:pPr eaLnBrk="0" hangingPunct="0"/>
            <a:endParaRPr lang="en-US" sz="1000" b="1" dirty="0">
              <a:latin typeface="Arial" charset="0"/>
            </a:endParaRPr>
          </a:p>
          <a:p>
            <a:pPr eaLnBrk="0" hangingPunct="0"/>
            <a:endParaRPr lang="en-US" sz="1000" b="1" dirty="0">
              <a:latin typeface="Arial" charset="0"/>
            </a:endParaRPr>
          </a:p>
          <a:p>
            <a:pPr eaLnBrk="0" hangingPunct="0"/>
            <a:r>
              <a:rPr lang="en-US" sz="1000" b="1" dirty="0">
                <a:latin typeface="Arial" charset="0"/>
              </a:rPr>
              <a:t>                  </a:t>
            </a:r>
            <a:endParaRPr lang="en-US" sz="1000" b="1" dirty="0">
              <a:solidFill>
                <a:srgbClr val="FF0000"/>
              </a:solidFill>
              <a:latin typeface="Arial" charset="0"/>
            </a:endParaRPr>
          </a:p>
          <a:p>
            <a:pPr eaLnBrk="0" hangingPunct="0"/>
            <a:r>
              <a:rPr lang="en-US" sz="1000" b="1" dirty="0">
                <a:latin typeface="Arial" charset="0"/>
              </a:rPr>
              <a:t>                  </a:t>
            </a:r>
            <a:endParaRPr lang="en-US" sz="1000" b="1" dirty="0">
              <a:solidFill>
                <a:srgbClr val="FF0000"/>
              </a:solidFill>
              <a:latin typeface="Arial" charset="0"/>
            </a:endParaRPr>
          </a:p>
          <a:p>
            <a:pPr eaLnBrk="0" hangingPunct="0"/>
            <a:r>
              <a:rPr lang="en-US" sz="1000" b="1" dirty="0">
                <a:solidFill>
                  <a:srgbClr val="FF0000"/>
                </a:solidFill>
                <a:latin typeface="Arial" charset="0"/>
              </a:rPr>
              <a:t>                  </a:t>
            </a:r>
          </a:p>
          <a:p>
            <a:pPr eaLnBrk="0" hangingPunct="0"/>
            <a:r>
              <a:rPr lang="en-US" sz="1000" b="1" dirty="0">
                <a:latin typeface="Arial" charset="0"/>
              </a:rPr>
              <a:t>                                                                                                        </a:t>
            </a:r>
            <a:r>
              <a:rPr lang="en-US" sz="1000" b="1" dirty="0">
                <a:solidFill>
                  <a:srgbClr val="0070C0"/>
                </a:solidFill>
                <a:latin typeface="Arial" charset="0"/>
              </a:rPr>
              <a:t>     </a:t>
            </a:r>
            <a:endParaRPr lang="en-US" sz="1000" b="1" dirty="0">
              <a:solidFill>
                <a:srgbClr val="FF0000"/>
              </a:solidFill>
              <a:latin typeface="Arial" charset="0"/>
            </a:endParaRPr>
          </a:p>
          <a:p>
            <a:pPr eaLnBrk="0" hangingPunct="0"/>
            <a:r>
              <a:rPr lang="en-US" sz="1000" b="1" dirty="0">
                <a:latin typeface="Arial" charset="0"/>
              </a:rPr>
              <a:t>                                                                                                      </a:t>
            </a:r>
            <a:r>
              <a:rPr lang="en-US" sz="1000" b="1" dirty="0">
                <a:solidFill>
                  <a:srgbClr val="0070C0"/>
                </a:solidFill>
                <a:latin typeface="Arial" charset="0"/>
              </a:rPr>
              <a:t>       </a:t>
            </a:r>
            <a:endParaRPr lang="en-US" sz="1000" b="1" dirty="0">
              <a:solidFill>
                <a:srgbClr val="FF0000"/>
              </a:solidFill>
              <a:latin typeface="Arial" charset="0"/>
            </a:endParaRPr>
          </a:p>
          <a:p>
            <a:pPr eaLnBrk="0" hangingPunct="0"/>
            <a:r>
              <a:rPr lang="en-US" sz="1000" b="1" dirty="0">
                <a:latin typeface="Arial" charset="0"/>
              </a:rPr>
              <a:t>                                                                                                        </a:t>
            </a:r>
            <a:r>
              <a:rPr lang="en-US" sz="1000" b="1" dirty="0">
                <a:solidFill>
                  <a:srgbClr val="0070C0"/>
                </a:solidFill>
                <a:latin typeface="Arial" charset="0"/>
              </a:rPr>
              <a:t>     </a:t>
            </a:r>
          </a:p>
          <a:p>
            <a:pPr eaLnBrk="0" hangingPunct="0"/>
            <a:r>
              <a:rPr lang="en-US" sz="1000" b="1" dirty="0">
                <a:latin typeface="Arial" charset="0"/>
              </a:rPr>
              <a:t>                                                                                                                   </a:t>
            </a:r>
          </a:p>
          <a:p>
            <a:pPr eaLnBrk="0" hangingPunct="0"/>
            <a:endParaRPr lang="en-US" sz="1000" b="1" dirty="0">
              <a:latin typeface="Arial" charset="0"/>
            </a:endParaRPr>
          </a:p>
          <a:p>
            <a:pPr eaLnBrk="0" hangingPunct="0"/>
            <a:endParaRPr lang="en-US" sz="1000" b="1" dirty="0">
              <a:latin typeface="Arial" charset="0"/>
            </a:endParaRPr>
          </a:p>
          <a:p>
            <a:pPr eaLnBrk="0" hangingPunct="0"/>
            <a:endParaRPr lang="en-US" sz="1000" b="1" dirty="0">
              <a:latin typeface="Arial" charset="0"/>
            </a:endParaRPr>
          </a:p>
          <a:p>
            <a:pPr eaLnBrk="0" hangingPunct="0"/>
            <a:r>
              <a:rPr lang="en-US" sz="1600" b="1" dirty="0">
                <a:solidFill>
                  <a:srgbClr val="00B050"/>
                </a:solidFill>
                <a:latin typeface="Arial" charset="0"/>
              </a:rPr>
              <a:t>       </a:t>
            </a:r>
            <a:r>
              <a:rPr lang="en-US" sz="1600" b="1" u="sng" dirty="0">
                <a:solidFill>
                  <a:srgbClr val="00B050"/>
                </a:solidFill>
                <a:latin typeface="Arial" charset="0"/>
              </a:rPr>
              <a:t>REQUIREMENTS / SYSTEM PHASE</a:t>
            </a:r>
          </a:p>
          <a:p>
            <a:pPr eaLnBrk="0" hangingPunct="0"/>
            <a:r>
              <a:rPr lang="en-US" sz="1600" b="1" dirty="0">
                <a:latin typeface="Arial" charset="0"/>
              </a:rPr>
              <a:t>                   WITHOUT LDT:                                                             WITH LDT: </a:t>
            </a:r>
          </a:p>
          <a:p>
            <a:pPr eaLnBrk="0" hangingPunct="0"/>
            <a:r>
              <a:rPr lang="en-US" sz="1600" b="1" dirty="0">
                <a:solidFill>
                  <a:srgbClr val="FF0000"/>
                </a:solidFill>
                <a:latin typeface="Arial" charset="0"/>
              </a:rPr>
              <a:t>UNCONSIDERED CASE OVERLOOKED            </a:t>
            </a:r>
            <a:r>
              <a:rPr lang="en-US" sz="1600" b="1" dirty="0">
                <a:latin typeface="Arial" charset="0"/>
              </a:rPr>
              <a:t>        </a:t>
            </a:r>
            <a:r>
              <a:rPr lang="en-US" sz="1600" b="1" dirty="0">
                <a:solidFill>
                  <a:srgbClr val="0070C0"/>
                </a:solidFill>
                <a:latin typeface="Arial" charset="0"/>
              </a:rPr>
              <a:t>ALL CASES CONSIDERED, SPECIFIED                                     </a:t>
            </a:r>
            <a:r>
              <a:rPr lang="en-US" sz="1300" b="1" dirty="0">
                <a:solidFill>
                  <a:srgbClr val="0070C0"/>
                </a:solidFill>
                <a:latin typeface="Arial" charset="0"/>
              </a:rPr>
              <a:t> </a:t>
            </a:r>
            <a:r>
              <a:rPr lang="en-US" sz="1300" b="1" dirty="0">
                <a:latin typeface="Arial" charset="0"/>
              </a:rPr>
              <a:t> </a:t>
            </a:r>
            <a:r>
              <a:rPr lang="en-US" sz="1000" b="1" dirty="0">
                <a:latin typeface="Arial" charset="0"/>
              </a:rPr>
              <a:t>                  </a:t>
            </a:r>
            <a:r>
              <a:rPr lang="en-US" sz="1000" b="1" dirty="0">
                <a:solidFill>
                  <a:srgbClr val="FF0000"/>
                </a:solidFill>
                <a:latin typeface="Arial" charset="0"/>
              </a:rPr>
              <a:t>                                                                     </a:t>
            </a:r>
          </a:p>
        </p:txBody>
      </p:sp>
      <p:sp>
        <p:nvSpPr>
          <p:cNvPr id="5130" name="Rectangle 50"/>
          <p:cNvSpPr>
            <a:spLocks noChangeArrowheads="1"/>
          </p:cNvSpPr>
          <p:nvPr/>
        </p:nvSpPr>
        <p:spPr bwMode="auto">
          <a:xfrm>
            <a:off x="685800" y="6248400"/>
            <a:ext cx="8153400" cy="338138"/>
          </a:xfrm>
          <a:prstGeom prst="rect">
            <a:avLst/>
          </a:prstGeom>
          <a:noFill/>
          <a:ln w="9525">
            <a:noFill/>
            <a:miter lim="800000"/>
            <a:headEnd/>
            <a:tailEnd/>
          </a:ln>
        </p:spPr>
        <p:txBody>
          <a:bodyPr>
            <a:spAutoFit/>
          </a:bodyPr>
          <a:lstStyle/>
          <a:p>
            <a:pPr algn="ctr" eaLnBrk="0" hangingPunct="0"/>
            <a:endParaRPr lang="en-US" sz="1600" b="1">
              <a:latin typeface="Arial" charset="0"/>
            </a:endParaRPr>
          </a:p>
        </p:txBody>
      </p:sp>
      <p:sp>
        <p:nvSpPr>
          <p:cNvPr id="5131" name="Rectangle 51"/>
          <p:cNvSpPr>
            <a:spLocks noChangeArrowheads="1"/>
          </p:cNvSpPr>
          <p:nvPr/>
        </p:nvSpPr>
        <p:spPr bwMode="auto">
          <a:xfrm>
            <a:off x="228600" y="6276975"/>
            <a:ext cx="8686800" cy="338138"/>
          </a:xfrm>
          <a:prstGeom prst="rect">
            <a:avLst/>
          </a:prstGeom>
          <a:noFill/>
          <a:ln w="9525">
            <a:noFill/>
            <a:miter lim="800000"/>
            <a:headEnd/>
            <a:tailEnd/>
          </a:ln>
        </p:spPr>
        <p:txBody>
          <a:bodyPr>
            <a:spAutoFit/>
          </a:bodyPr>
          <a:lstStyle/>
          <a:p>
            <a:pPr algn="ctr" eaLnBrk="0" hangingPunct="0"/>
            <a:r>
              <a:rPr lang="en-US" sz="1600" b="1">
                <a:solidFill>
                  <a:srgbClr val="00B050"/>
                </a:solidFill>
                <a:latin typeface="Arial" charset="0"/>
              </a:rPr>
              <a:t>EXAMPLE -</a:t>
            </a:r>
            <a:r>
              <a:rPr lang="en-US" sz="1600" b="1">
                <a:latin typeface="Arial" charset="0"/>
              </a:rPr>
              <a:t> TACAN acquisition display developed with and without LDT.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54"/>
          <p:cNvGrpSpPr>
            <a:grpSpLocks/>
          </p:cNvGrpSpPr>
          <p:nvPr/>
        </p:nvGrpSpPr>
        <p:grpSpPr bwMode="auto">
          <a:xfrm>
            <a:off x="1238250" y="838200"/>
            <a:ext cx="6657975" cy="5200650"/>
            <a:chOff x="780" y="528"/>
            <a:chExt cx="4194" cy="3276"/>
          </a:xfrm>
        </p:grpSpPr>
        <p:sp>
          <p:nvSpPr>
            <p:cNvPr id="10244" name="Line 4"/>
            <p:cNvSpPr>
              <a:spLocks noChangeShapeType="1"/>
            </p:cNvSpPr>
            <p:nvPr/>
          </p:nvSpPr>
          <p:spPr bwMode="ltGray">
            <a:xfrm>
              <a:off x="1446" y="594"/>
              <a:ext cx="1392" cy="2784"/>
            </a:xfrm>
            <a:prstGeom prst="line">
              <a:avLst/>
            </a:prstGeom>
            <a:noFill/>
            <a:ln w="127000">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45" name="Line 5"/>
            <p:cNvSpPr>
              <a:spLocks noChangeShapeType="1"/>
            </p:cNvSpPr>
            <p:nvPr/>
          </p:nvSpPr>
          <p:spPr bwMode="ltGray">
            <a:xfrm flipV="1">
              <a:off x="2960" y="528"/>
              <a:ext cx="1392" cy="2832"/>
            </a:xfrm>
            <a:prstGeom prst="line">
              <a:avLst/>
            </a:prstGeom>
            <a:noFill/>
            <a:ln w="127000">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46" name="Oval 6"/>
            <p:cNvSpPr>
              <a:spLocks noChangeArrowheads="1"/>
            </p:cNvSpPr>
            <p:nvPr/>
          </p:nvSpPr>
          <p:spPr bwMode="ltGray">
            <a:xfrm>
              <a:off x="780" y="618"/>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Requirements</a:t>
              </a:r>
            </a:p>
            <a:p>
              <a:pPr algn="ctr" eaLnBrk="0" hangingPunct="0">
                <a:defRPr/>
              </a:pPr>
              <a:r>
                <a:rPr lang="en-US" sz="900" b="1" dirty="0">
                  <a:solidFill>
                    <a:schemeClr val="bg1">
                      <a:lumMod val="85000"/>
                    </a:schemeClr>
                  </a:solidFill>
                  <a:latin typeface="Arial" charset="0"/>
                  <a:cs typeface="+mn-cs"/>
                </a:rPr>
                <a:t>Design</a:t>
              </a:r>
            </a:p>
          </p:txBody>
        </p:sp>
        <p:sp>
          <p:nvSpPr>
            <p:cNvPr id="10247" name="Oval 7"/>
            <p:cNvSpPr>
              <a:spLocks noChangeArrowheads="1"/>
            </p:cNvSpPr>
            <p:nvPr/>
          </p:nvSpPr>
          <p:spPr bwMode="ltGray">
            <a:xfrm>
              <a:off x="1074" y="1194"/>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System</a:t>
              </a:r>
            </a:p>
            <a:p>
              <a:pPr algn="ctr" eaLnBrk="0" hangingPunct="0">
                <a:defRPr/>
              </a:pPr>
              <a:r>
                <a:rPr lang="en-US" sz="900" b="1" dirty="0">
                  <a:solidFill>
                    <a:schemeClr val="bg1">
                      <a:lumMod val="85000"/>
                    </a:schemeClr>
                  </a:solidFill>
                  <a:latin typeface="Arial" charset="0"/>
                  <a:cs typeface="+mn-cs"/>
                </a:rPr>
                <a:t>Design</a:t>
              </a:r>
              <a:endParaRPr lang="en-US" dirty="0">
                <a:solidFill>
                  <a:schemeClr val="bg1">
                    <a:lumMod val="85000"/>
                  </a:schemeClr>
                </a:solidFill>
                <a:cs typeface="+mn-cs"/>
              </a:endParaRPr>
            </a:p>
          </p:txBody>
        </p:sp>
        <p:sp>
          <p:nvSpPr>
            <p:cNvPr id="10248" name="Oval 8"/>
            <p:cNvSpPr>
              <a:spLocks noChangeArrowheads="1"/>
            </p:cNvSpPr>
            <p:nvPr/>
          </p:nvSpPr>
          <p:spPr bwMode="ltGray">
            <a:xfrm>
              <a:off x="1362" y="1770"/>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Architecture</a:t>
              </a:r>
            </a:p>
            <a:p>
              <a:pPr algn="ctr" eaLnBrk="0" hangingPunct="0">
                <a:defRPr/>
              </a:pPr>
              <a:r>
                <a:rPr lang="en-US" sz="900" b="1" dirty="0">
                  <a:solidFill>
                    <a:schemeClr val="bg1">
                      <a:lumMod val="85000"/>
                    </a:schemeClr>
                  </a:solidFill>
                  <a:latin typeface="Arial" charset="0"/>
                  <a:cs typeface="+mn-cs"/>
                </a:rPr>
                <a:t>Design</a:t>
              </a:r>
              <a:endParaRPr lang="en-US" dirty="0">
                <a:solidFill>
                  <a:schemeClr val="bg1">
                    <a:lumMod val="85000"/>
                  </a:schemeClr>
                </a:solidFill>
                <a:cs typeface="+mn-cs"/>
              </a:endParaRPr>
            </a:p>
          </p:txBody>
        </p:sp>
        <p:sp>
          <p:nvSpPr>
            <p:cNvPr id="10249" name="Oval 9"/>
            <p:cNvSpPr>
              <a:spLocks noChangeArrowheads="1"/>
            </p:cNvSpPr>
            <p:nvPr/>
          </p:nvSpPr>
          <p:spPr bwMode="ltGray">
            <a:xfrm>
              <a:off x="1698" y="2424"/>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Module</a:t>
              </a:r>
            </a:p>
            <a:p>
              <a:pPr algn="ctr" eaLnBrk="0" hangingPunct="0">
                <a:defRPr/>
              </a:pPr>
              <a:r>
                <a:rPr lang="en-US" sz="900" b="1" dirty="0">
                  <a:solidFill>
                    <a:schemeClr val="bg1">
                      <a:lumMod val="85000"/>
                    </a:schemeClr>
                  </a:solidFill>
                  <a:latin typeface="Arial" charset="0"/>
                  <a:cs typeface="+mn-cs"/>
                </a:rPr>
                <a:t>Design</a:t>
              </a:r>
              <a:endParaRPr lang="en-US" dirty="0">
                <a:solidFill>
                  <a:schemeClr val="bg1">
                    <a:lumMod val="85000"/>
                  </a:schemeClr>
                </a:solidFill>
                <a:cs typeface="+mn-cs"/>
              </a:endParaRPr>
            </a:p>
          </p:txBody>
        </p:sp>
        <p:sp>
          <p:nvSpPr>
            <p:cNvPr id="10250" name="Oval 10"/>
            <p:cNvSpPr>
              <a:spLocks noChangeArrowheads="1"/>
            </p:cNvSpPr>
            <p:nvPr/>
          </p:nvSpPr>
          <p:spPr bwMode="ltGray">
            <a:xfrm>
              <a:off x="2580" y="1770"/>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Integration</a:t>
              </a:r>
            </a:p>
            <a:p>
              <a:pPr algn="ctr" eaLnBrk="0" hangingPunct="0">
                <a:defRPr/>
              </a:pPr>
              <a:r>
                <a:rPr lang="en-US" sz="900" b="1" dirty="0">
                  <a:solidFill>
                    <a:schemeClr val="bg1">
                      <a:lumMod val="85000"/>
                    </a:schemeClr>
                  </a:solidFill>
                  <a:latin typeface="Arial" charset="0"/>
                  <a:cs typeface="+mn-cs"/>
                </a:rPr>
                <a:t>Test Design</a:t>
              </a:r>
              <a:endParaRPr lang="en-US" dirty="0">
                <a:solidFill>
                  <a:schemeClr val="bg1">
                    <a:lumMod val="85000"/>
                  </a:schemeClr>
                </a:solidFill>
                <a:cs typeface="+mn-cs"/>
              </a:endParaRPr>
            </a:p>
          </p:txBody>
        </p:sp>
        <p:sp>
          <p:nvSpPr>
            <p:cNvPr id="10251" name="Oval 11"/>
            <p:cNvSpPr>
              <a:spLocks noChangeArrowheads="1"/>
            </p:cNvSpPr>
            <p:nvPr/>
          </p:nvSpPr>
          <p:spPr bwMode="ltGray">
            <a:xfrm>
              <a:off x="2586" y="1188"/>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System Test</a:t>
              </a:r>
            </a:p>
            <a:p>
              <a:pPr algn="ctr" eaLnBrk="0" hangingPunct="0">
                <a:defRPr/>
              </a:pPr>
              <a:r>
                <a:rPr lang="en-US" sz="900" b="1" dirty="0">
                  <a:solidFill>
                    <a:schemeClr val="bg1">
                      <a:lumMod val="85000"/>
                    </a:schemeClr>
                  </a:solidFill>
                  <a:latin typeface="Arial" charset="0"/>
                  <a:cs typeface="+mn-cs"/>
                </a:rPr>
                <a:t>Design</a:t>
              </a:r>
              <a:endParaRPr lang="en-US" dirty="0">
                <a:solidFill>
                  <a:schemeClr val="bg1">
                    <a:lumMod val="85000"/>
                  </a:schemeClr>
                </a:solidFill>
                <a:cs typeface="+mn-cs"/>
              </a:endParaRPr>
            </a:p>
          </p:txBody>
        </p:sp>
        <p:sp>
          <p:nvSpPr>
            <p:cNvPr id="10252" name="Oval 12"/>
            <p:cNvSpPr>
              <a:spLocks noChangeArrowheads="1"/>
            </p:cNvSpPr>
            <p:nvPr/>
          </p:nvSpPr>
          <p:spPr bwMode="ltGray">
            <a:xfrm>
              <a:off x="2586" y="618"/>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Acceptance</a:t>
              </a:r>
            </a:p>
            <a:p>
              <a:pPr algn="ctr" eaLnBrk="0" hangingPunct="0">
                <a:defRPr/>
              </a:pPr>
              <a:r>
                <a:rPr lang="en-US" sz="900" b="1" dirty="0">
                  <a:solidFill>
                    <a:schemeClr val="bg1">
                      <a:lumMod val="85000"/>
                    </a:schemeClr>
                  </a:solidFill>
                  <a:latin typeface="Arial" charset="0"/>
                  <a:cs typeface="+mn-cs"/>
                </a:rPr>
                <a:t>Test Design</a:t>
              </a:r>
              <a:endParaRPr lang="en-US" dirty="0">
                <a:solidFill>
                  <a:schemeClr val="bg1">
                    <a:lumMod val="85000"/>
                  </a:schemeClr>
                </a:solidFill>
                <a:cs typeface="+mn-cs"/>
              </a:endParaRPr>
            </a:p>
          </p:txBody>
        </p:sp>
        <p:sp>
          <p:nvSpPr>
            <p:cNvPr id="10253" name="Oval 13"/>
            <p:cNvSpPr>
              <a:spLocks noChangeArrowheads="1"/>
            </p:cNvSpPr>
            <p:nvPr/>
          </p:nvSpPr>
          <p:spPr bwMode="ltGray">
            <a:xfrm>
              <a:off x="2598" y="2424"/>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Unit</a:t>
              </a:r>
            </a:p>
            <a:p>
              <a:pPr algn="ctr" eaLnBrk="0" hangingPunct="0">
                <a:defRPr/>
              </a:pPr>
              <a:r>
                <a:rPr lang="en-US" sz="900" b="1" dirty="0">
                  <a:solidFill>
                    <a:schemeClr val="bg1">
                      <a:lumMod val="85000"/>
                    </a:schemeClr>
                  </a:solidFill>
                  <a:latin typeface="Arial" charset="0"/>
                  <a:cs typeface="+mn-cs"/>
                </a:rPr>
                <a:t>Test Design</a:t>
              </a:r>
              <a:endParaRPr lang="en-US" dirty="0">
                <a:solidFill>
                  <a:schemeClr val="bg1">
                    <a:lumMod val="85000"/>
                  </a:schemeClr>
                </a:solidFill>
                <a:cs typeface="+mn-cs"/>
              </a:endParaRPr>
            </a:p>
          </p:txBody>
        </p:sp>
        <p:sp>
          <p:nvSpPr>
            <p:cNvPr id="10254" name="Oval 14"/>
            <p:cNvSpPr>
              <a:spLocks noChangeArrowheads="1"/>
            </p:cNvSpPr>
            <p:nvPr/>
          </p:nvSpPr>
          <p:spPr bwMode="ltGray">
            <a:xfrm>
              <a:off x="3822" y="1764"/>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Integration</a:t>
              </a:r>
            </a:p>
            <a:p>
              <a:pPr algn="ctr" eaLnBrk="0" hangingPunct="0">
                <a:defRPr/>
              </a:pPr>
              <a:r>
                <a:rPr lang="en-US" sz="900" b="1" dirty="0">
                  <a:solidFill>
                    <a:schemeClr val="bg1">
                      <a:lumMod val="85000"/>
                    </a:schemeClr>
                  </a:solidFill>
                  <a:latin typeface="Arial" charset="0"/>
                  <a:cs typeface="+mn-cs"/>
                </a:rPr>
                <a:t>Testing</a:t>
              </a:r>
              <a:endParaRPr lang="en-US" dirty="0">
                <a:solidFill>
                  <a:schemeClr val="bg1">
                    <a:lumMod val="85000"/>
                  </a:schemeClr>
                </a:solidFill>
                <a:cs typeface="+mn-cs"/>
              </a:endParaRPr>
            </a:p>
          </p:txBody>
        </p:sp>
        <p:sp>
          <p:nvSpPr>
            <p:cNvPr id="10255" name="Oval 15"/>
            <p:cNvSpPr>
              <a:spLocks noChangeArrowheads="1"/>
            </p:cNvSpPr>
            <p:nvPr/>
          </p:nvSpPr>
          <p:spPr bwMode="ltGray">
            <a:xfrm>
              <a:off x="4128" y="1194"/>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System</a:t>
              </a:r>
            </a:p>
            <a:p>
              <a:pPr algn="ctr" eaLnBrk="0" hangingPunct="0">
                <a:defRPr/>
              </a:pPr>
              <a:r>
                <a:rPr lang="en-US" sz="900" b="1" dirty="0">
                  <a:solidFill>
                    <a:schemeClr val="bg1">
                      <a:lumMod val="85000"/>
                    </a:schemeClr>
                  </a:solidFill>
                  <a:latin typeface="Arial" charset="0"/>
                  <a:cs typeface="+mn-cs"/>
                </a:rPr>
                <a:t>Testing</a:t>
              </a:r>
              <a:endParaRPr lang="en-US" dirty="0">
                <a:solidFill>
                  <a:schemeClr val="bg1">
                    <a:lumMod val="85000"/>
                  </a:schemeClr>
                </a:solidFill>
                <a:cs typeface="+mn-cs"/>
              </a:endParaRPr>
            </a:p>
          </p:txBody>
        </p:sp>
        <p:sp>
          <p:nvSpPr>
            <p:cNvPr id="10256" name="Oval 16"/>
            <p:cNvSpPr>
              <a:spLocks noChangeArrowheads="1"/>
            </p:cNvSpPr>
            <p:nvPr/>
          </p:nvSpPr>
          <p:spPr bwMode="ltGray">
            <a:xfrm>
              <a:off x="4398" y="618"/>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Acceptance</a:t>
              </a:r>
            </a:p>
            <a:p>
              <a:pPr algn="ctr" eaLnBrk="0" hangingPunct="0">
                <a:defRPr/>
              </a:pPr>
              <a:r>
                <a:rPr lang="en-US" sz="900" b="1" dirty="0">
                  <a:solidFill>
                    <a:schemeClr val="bg1">
                      <a:lumMod val="85000"/>
                    </a:schemeClr>
                  </a:solidFill>
                  <a:latin typeface="Arial" charset="0"/>
                  <a:cs typeface="+mn-cs"/>
                </a:rPr>
                <a:t>Testing</a:t>
              </a:r>
              <a:endParaRPr lang="en-US" dirty="0">
                <a:solidFill>
                  <a:schemeClr val="bg1">
                    <a:lumMod val="85000"/>
                  </a:schemeClr>
                </a:solidFill>
                <a:cs typeface="+mn-cs"/>
              </a:endParaRPr>
            </a:p>
          </p:txBody>
        </p:sp>
        <p:sp>
          <p:nvSpPr>
            <p:cNvPr id="10257" name="Oval 17"/>
            <p:cNvSpPr>
              <a:spLocks noChangeArrowheads="1"/>
            </p:cNvSpPr>
            <p:nvPr/>
          </p:nvSpPr>
          <p:spPr bwMode="ltGray">
            <a:xfrm>
              <a:off x="3528" y="2424"/>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Unit</a:t>
              </a:r>
            </a:p>
            <a:p>
              <a:pPr algn="ctr" eaLnBrk="0" hangingPunct="0">
                <a:defRPr/>
              </a:pPr>
              <a:r>
                <a:rPr lang="en-US" sz="900" b="1" dirty="0">
                  <a:solidFill>
                    <a:schemeClr val="bg1">
                      <a:lumMod val="85000"/>
                    </a:schemeClr>
                  </a:solidFill>
                  <a:latin typeface="Arial" charset="0"/>
                  <a:cs typeface="+mn-cs"/>
                </a:rPr>
                <a:t>Testing</a:t>
              </a:r>
              <a:endParaRPr lang="en-US" dirty="0">
                <a:solidFill>
                  <a:schemeClr val="bg1">
                    <a:lumMod val="85000"/>
                  </a:schemeClr>
                </a:solidFill>
                <a:cs typeface="+mn-cs"/>
              </a:endParaRPr>
            </a:p>
          </p:txBody>
        </p:sp>
        <p:sp>
          <p:nvSpPr>
            <p:cNvPr id="10258" name="Line 18"/>
            <p:cNvSpPr>
              <a:spLocks noChangeShapeType="1"/>
            </p:cNvSpPr>
            <p:nvPr/>
          </p:nvSpPr>
          <p:spPr bwMode="ltGray">
            <a:xfrm>
              <a:off x="1350" y="816"/>
              <a:ext cx="1248" cy="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59" name="Line 19"/>
            <p:cNvSpPr>
              <a:spLocks noChangeShapeType="1"/>
            </p:cNvSpPr>
            <p:nvPr/>
          </p:nvSpPr>
          <p:spPr bwMode="ltGray">
            <a:xfrm>
              <a:off x="3156" y="816"/>
              <a:ext cx="1248" cy="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60" name="Line 20"/>
            <p:cNvSpPr>
              <a:spLocks noChangeShapeType="1"/>
            </p:cNvSpPr>
            <p:nvPr/>
          </p:nvSpPr>
          <p:spPr bwMode="ltGray">
            <a:xfrm>
              <a:off x="1104" y="1008"/>
              <a:ext cx="96" cy="23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62" name="Line 22"/>
            <p:cNvSpPr>
              <a:spLocks noChangeShapeType="1"/>
            </p:cNvSpPr>
            <p:nvPr/>
          </p:nvSpPr>
          <p:spPr bwMode="ltGray">
            <a:xfrm>
              <a:off x="1368" y="1580"/>
              <a:ext cx="120" cy="244"/>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63" name="Line 23"/>
            <p:cNvSpPr>
              <a:spLocks noChangeShapeType="1"/>
            </p:cNvSpPr>
            <p:nvPr/>
          </p:nvSpPr>
          <p:spPr bwMode="ltGray">
            <a:xfrm>
              <a:off x="1680" y="2160"/>
              <a:ext cx="130" cy="312"/>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64" name="Line 24"/>
            <p:cNvSpPr>
              <a:spLocks noChangeShapeType="1"/>
            </p:cNvSpPr>
            <p:nvPr/>
          </p:nvSpPr>
          <p:spPr bwMode="ltGray">
            <a:xfrm>
              <a:off x="1982" y="2800"/>
              <a:ext cx="384" cy="816"/>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65" name="Line 25"/>
            <p:cNvSpPr>
              <a:spLocks noChangeShapeType="1"/>
            </p:cNvSpPr>
            <p:nvPr/>
          </p:nvSpPr>
          <p:spPr bwMode="ltGray">
            <a:xfrm>
              <a:off x="2364" y="3614"/>
              <a:ext cx="240" cy="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71" name="Line 31"/>
            <p:cNvSpPr>
              <a:spLocks noChangeShapeType="1"/>
            </p:cNvSpPr>
            <p:nvPr/>
          </p:nvSpPr>
          <p:spPr bwMode="ltGray">
            <a:xfrm flipH="1">
              <a:off x="3178" y="3616"/>
              <a:ext cx="192" cy="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72" name="Line 32"/>
            <p:cNvSpPr>
              <a:spLocks noChangeShapeType="1"/>
            </p:cNvSpPr>
            <p:nvPr/>
          </p:nvSpPr>
          <p:spPr bwMode="ltGray">
            <a:xfrm flipH="1">
              <a:off x="3384" y="2802"/>
              <a:ext cx="432" cy="816"/>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74" name="Line 34"/>
            <p:cNvSpPr>
              <a:spLocks noChangeShapeType="1"/>
            </p:cNvSpPr>
            <p:nvPr/>
          </p:nvSpPr>
          <p:spPr bwMode="ltGray">
            <a:xfrm>
              <a:off x="2890" y="2802"/>
              <a:ext cx="0" cy="624"/>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77" name="Line 37"/>
            <p:cNvSpPr>
              <a:spLocks noChangeShapeType="1"/>
            </p:cNvSpPr>
            <p:nvPr/>
          </p:nvSpPr>
          <p:spPr bwMode="ltGray">
            <a:xfrm>
              <a:off x="3188" y="2616"/>
              <a:ext cx="336" cy="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79" name="Line 39"/>
            <p:cNvSpPr>
              <a:spLocks noChangeShapeType="1"/>
            </p:cNvSpPr>
            <p:nvPr/>
          </p:nvSpPr>
          <p:spPr bwMode="ltGray">
            <a:xfrm>
              <a:off x="2276" y="2622"/>
              <a:ext cx="336" cy="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81" name="Line 41"/>
            <p:cNvSpPr>
              <a:spLocks noChangeShapeType="1"/>
            </p:cNvSpPr>
            <p:nvPr/>
          </p:nvSpPr>
          <p:spPr bwMode="ltGray">
            <a:xfrm flipH="1">
              <a:off x="2278" y="2018"/>
              <a:ext cx="320" cy="602"/>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82" name="Line 42"/>
            <p:cNvSpPr>
              <a:spLocks noChangeShapeType="1"/>
            </p:cNvSpPr>
            <p:nvPr/>
          </p:nvSpPr>
          <p:spPr bwMode="ltGray">
            <a:xfrm flipH="1">
              <a:off x="1920" y="1392"/>
              <a:ext cx="672" cy="576"/>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83" name="Line 43"/>
            <p:cNvSpPr>
              <a:spLocks noChangeShapeType="1"/>
            </p:cNvSpPr>
            <p:nvPr/>
          </p:nvSpPr>
          <p:spPr bwMode="ltGray">
            <a:xfrm>
              <a:off x="1632" y="1392"/>
              <a:ext cx="960" cy="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84" name="Line 44"/>
            <p:cNvSpPr>
              <a:spLocks noChangeShapeType="1"/>
            </p:cNvSpPr>
            <p:nvPr/>
          </p:nvSpPr>
          <p:spPr bwMode="ltGray">
            <a:xfrm flipH="1">
              <a:off x="1632" y="816"/>
              <a:ext cx="960" cy="576"/>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85" name="Line 45"/>
            <p:cNvSpPr>
              <a:spLocks noChangeShapeType="1"/>
            </p:cNvSpPr>
            <p:nvPr/>
          </p:nvSpPr>
          <p:spPr bwMode="ltGray">
            <a:xfrm>
              <a:off x="3168" y="1392"/>
              <a:ext cx="960" cy="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86" name="Line 46"/>
            <p:cNvSpPr>
              <a:spLocks noChangeShapeType="1"/>
            </p:cNvSpPr>
            <p:nvPr/>
          </p:nvSpPr>
          <p:spPr bwMode="ltGray">
            <a:xfrm>
              <a:off x="3156" y="1968"/>
              <a:ext cx="672" cy="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87" name="Line 47"/>
            <p:cNvSpPr>
              <a:spLocks noChangeShapeType="1"/>
            </p:cNvSpPr>
            <p:nvPr/>
          </p:nvSpPr>
          <p:spPr bwMode="ltGray">
            <a:xfrm flipH="1">
              <a:off x="4548" y="998"/>
              <a:ext cx="60" cy="212"/>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88" name="Line 48"/>
            <p:cNvSpPr>
              <a:spLocks noChangeShapeType="1"/>
            </p:cNvSpPr>
            <p:nvPr/>
          </p:nvSpPr>
          <p:spPr bwMode="ltGray">
            <a:xfrm flipH="1">
              <a:off x="4296" y="1584"/>
              <a:ext cx="96" cy="24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89" name="Line 49"/>
            <p:cNvSpPr>
              <a:spLocks noChangeShapeType="1"/>
            </p:cNvSpPr>
            <p:nvPr/>
          </p:nvSpPr>
          <p:spPr bwMode="ltGray">
            <a:xfrm flipH="1">
              <a:off x="3960" y="2160"/>
              <a:ext cx="144" cy="288"/>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90" name="Oval 50"/>
            <p:cNvSpPr>
              <a:spLocks noChangeArrowheads="1"/>
            </p:cNvSpPr>
            <p:nvPr/>
          </p:nvSpPr>
          <p:spPr bwMode="ltGray">
            <a:xfrm>
              <a:off x="2604" y="3420"/>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Coding</a:t>
              </a:r>
              <a:endParaRPr lang="en-US" dirty="0">
                <a:solidFill>
                  <a:schemeClr val="bg1">
                    <a:lumMod val="85000"/>
                  </a:schemeClr>
                </a:solidFill>
                <a:cs typeface="+mn-cs"/>
              </a:endParaRPr>
            </a:p>
          </p:txBody>
        </p:sp>
        <p:sp>
          <p:nvSpPr>
            <p:cNvPr id="10293" name="Line 53"/>
            <p:cNvSpPr>
              <a:spLocks noChangeShapeType="1"/>
            </p:cNvSpPr>
            <p:nvPr/>
          </p:nvSpPr>
          <p:spPr bwMode="ltGray">
            <a:xfrm>
              <a:off x="1926" y="1968"/>
              <a:ext cx="672" cy="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grpSp>
      <p:sp>
        <p:nvSpPr>
          <p:cNvPr id="6147" name="Rectangle 1072"/>
          <p:cNvSpPr>
            <a:spLocks noChangeArrowheads="1"/>
          </p:cNvSpPr>
          <p:nvPr/>
        </p:nvSpPr>
        <p:spPr bwMode="ltGray">
          <a:xfrm>
            <a:off x="692150" y="381000"/>
            <a:ext cx="5805488" cy="307975"/>
          </a:xfrm>
          <a:prstGeom prst="rect">
            <a:avLst/>
          </a:prstGeom>
          <a:noFill/>
          <a:ln w="9525">
            <a:noFill/>
            <a:miter lim="800000"/>
            <a:headEnd/>
            <a:tailEnd/>
          </a:ln>
        </p:spPr>
        <p:txBody>
          <a:bodyPr wrap="none" lIns="0" tIns="0" rIns="0" bIns="0">
            <a:spAutoFit/>
          </a:bodyPr>
          <a:lstStyle/>
          <a:p>
            <a:pPr eaLnBrk="0" hangingPunct="0"/>
            <a:r>
              <a:rPr lang="en-US" sz="2000" b="1">
                <a:solidFill>
                  <a:srgbClr val="000000"/>
                </a:solidFill>
                <a:latin typeface="Arial" charset="0"/>
              </a:rPr>
              <a:t>                                  ‘V’ MODEL - </a:t>
            </a:r>
            <a:r>
              <a:rPr lang="en-US" sz="2000" b="1">
                <a:solidFill>
                  <a:srgbClr val="00B050"/>
                </a:solidFill>
                <a:latin typeface="Arial" charset="0"/>
              </a:rPr>
              <a:t>COMPARISON</a:t>
            </a:r>
            <a:endParaRPr lang="en-US" sz="1600" b="1">
              <a:solidFill>
                <a:srgbClr val="00B050"/>
              </a:solidFill>
              <a:latin typeface="Arial" charset="0"/>
            </a:endParaRPr>
          </a:p>
        </p:txBody>
      </p:sp>
      <p:sp>
        <p:nvSpPr>
          <p:cNvPr id="43" name="Rectangle 42"/>
          <p:cNvSpPr/>
          <p:nvPr/>
        </p:nvSpPr>
        <p:spPr bwMode="ltGray">
          <a:xfrm>
            <a:off x="6048375" y="4494213"/>
            <a:ext cx="774700" cy="246062"/>
          </a:xfrm>
          <a:prstGeom prst="rect">
            <a:avLst/>
          </a:prstGeom>
        </p:spPr>
        <p:txBody>
          <a:bodyPr>
            <a:spAutoFit/>
          </a:bodyPr>
          <a:lstStyle/>
          <a:p>
            <a:pPr algn="ctr" eaLnBrk="0" hangingPunct="0">
              <a:defRPr/>
            </a:pPr>
            <a:r>
              <a:rPr lang="en-US" sz="1000" b="1" dirty="0">
                <a:solidFill>
                  <a:schemeClr val="bg1">
                    <a:lumMod val="85000"/>
                  </a:schemeClr>
                </a:solidFill>
                <a:latin typeface="Arial" charset="0"/>
                <a:cs typeface="+mn-cs"/>
              </a:rPr>
              <a:t>$10 Fix</a:t>
            </a:r>
            <a:endParaRPr lang="en-US" sz="1000" dirty="0">
              <a:solidFill>
                <a:schemeClr val="bg1">
                  <a:lumMod val="85000"/>
                </a:schemeClr>
              </a:solidFill>
              <a:cs typeface="+mn-cs"/>
            </a:endParaRPr>
          </a:p>
        </p:txBody>
      </p:sp>
      <p:sp>
        <p:nvSpPr>
          <p:cNvPr id="44" name="Rectangle 43"/>
          <p:cNvSpPr/>
          <p:nvPr/>
        </p:nvSpPr>
        <p:spPr bwMode="ltGray">
          <a:xfrm>
            <a:off x="6516688" y="3413125"/>
            <a:ext cx="776287" cy="246063"/>
          </a:xfrm>
          <a:prstGeom prst="rect">
            <a:avLst/>
          </a:prstGeom>
        </p:spPr>
        <p:txBody>
          <a:bodyPr>
            <a:spAutoFit/>
          </a:bodyPr>
          <a:lstStyle/>
          <a:p>
            <a:pPr algn="ctr" eaLnBrk="0" hangingPunct="0">
              <a:defRPr/>
            </a:pPr>
            <a:r>
              <a:rPr lang="en-US" sz="1000" b="1" dirty="0">
                <a:solidFill>
                  <a:schemeClr val="bg1">
                    <a:lumMod val="85000"/>
                  </a:schemeClr>
                </a:solidFill>
                <a:latin typeface="Arial" charset="0"/>
                <a:cs typeface="+mn-cs"/>
              </a:rPr>
              <a:t>$100 Fix</a:t>
            </a:r>
            <a:endParaRPr lang="en-US" sz="1000" dirty="0">
              <a:solidFill>
                <a:schemeClr val="bg1">
                  <a:lumMod val="85000"/>
                </a:schemeClr>
              </a:solidFill>
              <a:cs typeface="+mn-cs"/>
            </a:endParaRPr>
          </a:p>
        </p:txBody>
      </p:sp>
      <p:sp>
        <p:nvSpPr>
          <p:cNvPr id="45" name="Rectangle 44"/>
          <p:cNvSpPr/>
          <p:nvPr/>
        </p:nvSpPr>
        <p:spPr bwMode="ltGray">
          <a:xfrm>
            <a:off x="6972300" y="2525713"/>
            <a:ext cx="776288" cy="246062"/>
          </a:xfrm>
          <a:prstGeom prst="rect">
            <a:avLst/>
          </a:prstGeom>
        </p:spPr>
        <p:txBody>
          <a:bodyPr>
            <a:spAutoFit/>
          </a:bodyPr>
          <a:lstStyle/>
          <a:p>
            <a:pPr algn="ctr" eaLnBrk="0" hangingPunct="0">
              <a:defRPr/>
            </a:pPr>
            <a:r>
              <a:rPr lang="en-US" sz="1000" b="1" dirty="0">
                <a:solidFill>
                  <a:schemeClr val="bg1">
                    <a:lumMod val="85000"/>
                  </a:schemeClr>
                </a:solidFill>
                <a:latin typeface="Arial" charset="0"/>
                <a:cs typeface="+mn-cs"/>
              </a:rPr>
              <a:t>$1000 Fix</a:t>
            </a:r>
            <a:endParaRPr lang="en-US" sz="1000" dirty="0">
              <a:solidFill>
                <a:schemeClr val="bg1">
                  <a:lumMod val="85000"/>
                </a:schemeClr>
              </a:solidFill>
              <a:cs typeface="+mn-cs"/>
            </a:endParaRPr>
          </a:p>
        </p:txBody>
      </p:sp>
      <p:sp>
        <p:nvSpPr>
          <p:cNvPr id="46" name="Rectangle 45"/>
          <p:cNvSpPr/>
          <p:nvPr/>
        </p:nvSpPr>
        <p:spPr bwMode="ltGray">
          <a:xfrm>
            <a:off x="7305675" y="1600200"/>
            <a:ext cx="1076325" cy="247650"/>
          </a:xfrm>
          <a:prstGeom prst="rect">
            <a:avLst/>
          </a:prstGeom>
        </p:spPr>
        <p:txBody>
          <a:bodyPr>
            <a:spAutoFit/>
          </a:bodyPr>
          <a:lstStyle/>
          <a:p>
            <a:pPr algn="ctr" eaLnBrk="0" hangingPunct="0">
              <a:defRPr/>
            </a:pPr>
            <a:r>
              <a:rPr lang="en-US" sz="1000" b="1" dirty="0">
                <a:solidFill>
                  <a:schemeClr val="bg1">
                    <a:lumMod val="85000"/>
                  </a:schemeClr>
                </a:solidFill>
                <a:latin typeface="Arial" charset="0"/>
                <a:cs typeface="+mn-cs"/>
              </a:rPr>
              <a:t>$10000 Fix</a:t>
            </a:r>
            <a:endParaRPr lang="en-US" sz="1000" dirty="0">
              <a:solidFill>
                <a:schemeClr val="bg1">
                  <a:lumMod val="85000"/>
                </a:schemeClr>
              </a:solidFill>
              <a:cs typeface="+mn-cs"/>
            </a:endParaRPr>
          </a:p>
        </p:txBody>
      </p:sp>
      <p:sp>
        <p:nvSpPr>
          <p:cNvPr id="47" name="Rectangle 46"/>
          <p:cNvSpPr/>
          <p:nvPr/>
        </p:nvSpPr>
        <p:spPr bwMode="ltGray">
          <a:xfrm>
            <a:off x="7697788" y="685800"/>
            <a:ext cx="1076325" cy="247650"/>
          </a:xfrm>
          <a:prstGeom prst="rect">
            <a:avLst/>
          </a:prstGeom>
        </p:spPr>
        <p:txBody>
          <a:bodyPr>
            <a:spAutoFit/>
          </a:bodyPr>
          <a:lstStyle/>
          <a:p>
            <a:pPr algn="ctr" eaLnBrk="0" hangingPunct="0">
              <a:defRPr/>
            </a:pPr>
            <a:r>
              <a:rPr lang="en-US" sz="1000" b="1" dirty="0">
                <a:solidFill>
                  <a:schemeClr val="bg1">
                    <a:lumMod val="75000"/>
                  </a:schemeClr>
                </a:solidFill>
                <a:latin typeface="Arial" charset="0"/>
                <a:cs typeface="+mn-cs"/>
              </a:rPr>
              <a:t>Cost unknown</a:t>
            </a:r>
            <a:endParaRPr lang="en-US" sz="1000" dirty="0">
              <a:solidFill>
                <a:schemeClr val="bg1">
                  <a:lumMod val="75000"/>
                </a:schemeClr>
              </a:solidFill>
              <a:cs typeface="+mn-cs"/>
            </a:endParaRPr>
          </a:p>
        </p:txBody>
      </p:sp>
      <p:sp>
        <p:nvSpPr>
          <p:cNvPr id="6153" name="Rectangle 48"/>
          <p:cNvSpPr>
            <a:spLocks noChangeArrowheads="1"/>
          </p:cNvSpPr>
          <p:nvPr/>
        </p:nvSpPr>
        <p:spPr bwMode="ltGray">
          <a:xfrm>
            <a:off x="153988" y="762000"/>
            <a:ext cx="8990012" cy="5693866"/>
          </a:xfrm>
          <a:prstGeom prst="rect">
            <a:avLst/>
          </a:prstGeom>
          <a:noFill/>
          <a:ln w="9525">
            <a:noFill/>
            <a:miter lim="800000"/>
            <a:headEnd/>
            <a:tailEnd/>
          </a:ln>
        </p:spPr>
        <p:txBody>
          <a:bodyPr>
            <a:spAutoFit/>
          </a:bodyPr>
          <a:lstStyle/>
          <a:p>
            <a:pPr eaLnBrk="0" hangingPunct="0"/>
            <a:r>
              <a:rPr lang="en-US" sz="1000" b="1" u="sng" dirty="0">
                <a:solidFill>
                  <a:srgbClr val="FF0000"/>
                </a:solidFill>
                <a:latin typeface="Arial" charset="0"/>
              </a:rPr>
              <a:t>WITHOUT LDT:</a:t>
            </a:r>
            <a:r>
              <a:rPr lang="en-US" sz="1000" b="1" u="sng" dirty="0">
                <a:latin typeface="Arial" charset="0"/>
              </a:rPr>
              <a:t> </a:t>
            </a:r>
            <a:r>
              <a:rPr lang="en-US" sz="1000" b="1" dirty="0">
                <a:latin typeface="Arial" charset="0"/>
              </a:rPr>
              <a:t>                                        </a:t>
            </a:r>
            <a:r>
              <a:rPr lang="en-US" sz="1000" b="1" u="sng" dirty="0">
                <a:solidFill>
                  <a:srgbClr val="0070C0"/>
                </a:solidFill>
                <a:latin typeface="Arial" charset="0"/>
              </a:rPr>
              <a:t>WITH LDT:                                      </a:t>
            </a:r>
          </a:p>
          <a:p>
            <a:pPr eaLnBrk="0" hangingPunct="0"/>
            <a:endParaRPr lang="en-US" sz="1000" b="1" u="sng" dirty="0">
              <a:latin typeface="Arial" charset="0"/>
            </a:endParaRPr>
          </a:p>
          <a:p>
            <a:pPr eaLnBrk="0" hangingPunct="0"/>
            <a:r>
              <a:rPr lang="en-US" sz="1000" b="1" dirty="0">
                <a:solidFill>
                  <a:srgbClr val="FF0000"/>
                </a:solidFill>
                <a:latin typeface="Arial" charset="0"/>
              </a:rPr>
              <a:t>    English text -based </a:t>
            </a:r>
            <a:r>
              <a:rPr lang="en-US" sz="1000" b="1" dirty="0" err="1">
                <a:solidFill>
                  <a:srgbClr val="FF0000"/>
                </a:solidFill>
                <a:latin typeface="Arial" charset="0"/>
              </a:rPr>
              <a:t>rqmt</a:t>
            </a:r>
            <a:r>
              <a:rPr lang="en-US" sz="1000" b="1" dirty="0">
                <a:solidFill>
                  <a:srgbClr val="FF0000"/>
                </a:solidFill>
                <a:latin typeface="Arial" charset="0"/>
              </a:rPr>
              <a:t>                    </a:t>
            </a:r>
            <a:r>
              <a:rPr lang="en-US" sz="1000" b="1" dirty="0">
                <a:solidFill>
                  <a:srgbClr val="0070C0"/>
                </a:solidFill>
                <a:latin typeface="Arial" charset="0"/>
              </a:rPr>
              <a:t>  ‘</a:t>
            </a:r>
            <a:r>
              <a:rPr lang="en-US" sz="1000" b="1" dirty="0" err="1">
                <a:solidFill>
                  <a:srgbClr val="0070C0"/>
                </a:solidFill>
                <a:latin typeface="Arial" charset="0"/>
              </a:rPr>
              <a:t>Blackbox</a:t>
            </a:r>
            <a:r>
              <a:rPr lang="en-US" sz="1000" b="1" dirty="0">
                <a:solidFill>
                  <a:srgbClr val="0070C0"/>
                </a:solidFill>
                <a:latin typeface="Arial" charset="0"/>
              </a:rPr>
              <a:t>’ showing inputs , outputs</a:t>
            </a:r>
            <a:endParaRPr lang="en-US" sz="1000" b="1" dirty="0">
              <a:solidFill>
                <a:srgbClr val="FF0000"/>
              </a:solidFill>
              <a:latin typeface="Arial" charset="0"/>
            </a:endParaRPr>
          </a:p>
          <a:p>
            <a:pPr eaLnBrk="0" hangingPunct="0"/>
            <a:r>
              <a:rPr lang="en-US" sz="1000" b="1" dirty="0">
                <a:latin typeface="Arial" charset="0"/>
              </a:rPr>
              <a:t>     </a:t>
            </a:r>
            <a:r>
              <a:rPr lang="en-US" sz="1000" b="1" dirty="0">
                <a:solidFill>
                  <a:srgbClr val="FF0000"/>
                </a:solidFill>
                <a:latin typeface="Arial" charset="0"/>
              </a:rPr>
              <a:t>created for TACAN                            </a:t>
            </a:r>
            <a:r>
              <a:rPr lang="en-US" sz="1000" b="1" dirty="0">
                <a:solidFill>
                  <a:srgbClr val="0070C0"/>
                </a:solidFill>
                <a:latin typeface="Arial" charset="0"/>
              </a:rPr>
              <a:t>   all combinations and states</a:t>
            </a:r>
            <a:endParaRPr lang="en-US" sz="1000" b="1" dirty="0">
              <a:solidFill>
                <a:srgbClr val="FF0000"/>
              </a:solidFill>
              <a:latin typeface="Arial" charset="0"/>
            </a:endParaRPr>
          </a:p>
          <a:p>
            <a:pPr eaLnBrk="0" hangingPunct="0"/>
            <a:r>
              <a:rPr lang="en-US" sz="1000" b="1" dirty="0">
                <a:solidFill>
                  <a:srgbClr val="FF0000"/>
                </a:solidFill>
                <a:latin typeface="Arial" charset="0"/>
              </a:rPr>
              <a:t>     tuning lock acquisition.                     </a:t>
            </a:r>
            <a:r>
              <a:rPr lang="en-US" sz="1000" b="1" dirty="0">
                <a:solidFill>
                  <a:srgbClr val="0070C0"/>
                </a:solidFill>
                <a:latin typeface="Arial" charset="0"/>
              </a:rPr>
              <a:t>  displayed in LDT, lost</a:t>
            </a:r>
            <a:endParaRPr lang="en-US" sz="1000" b="1" dirty="0">
              <a:solidFill>
                <a:srgbClr val="FF0000"/>
              </a:solidFill>
              <a:latin typeface="Arial" charset="0"/>
            </a:endParaRPr>
          </a:p>
          <a:p>
            <a:pPr eaLnBrk="0" hangingPunct="0"/>
            <a:r>
              <a:rPr lang="en-US" sz="1000" b="1" dirty="0">
                <a:latin typeface="Arial" charset="0"/>
              </a:rPr>
              <a:t>      </a:t>
            </a:r>
            <a:r>
              <a:rPr lang="en-US" sz="1000" b="1" dirty="0">
                <a:solidFill>
                  <a:srgbClr val="00B050"/>
                </a:solidFill>
                <a:latin typeface="Arial" charset="0"/>
              </a:rPr>
              <a:t>                                                               </a:t>
            </a:r>
            <a:r>
              <a:rPr lang="en-US" sz="1000" b="1" dirty="0">
                <a:solidFill>
                  <a:srgbClr val="0070C0"/>
                </a:solidFill>
                <a:latin typeface="Arial" charset="0"/>
              </a:rPr>
              <a:t>case seen, considered, action entered</a:t>
            </a:r>
            <a:endParaRPr lang="en-US" sz="1000" b="1" dirty="0">
              <a:solidFill>
                <a:srgbClr val="FF0000"/>
              </a:solidFill>
              <a:latin typeface="Arial" charset="0"/>
            </a:endParaRPr>
          </a:p>
          <a:p>
            <a:pPr eaLnBrk="0" hangingPunct="0"/>
            <a:r>
              <a:rPr lang="en-US" sz="1000" b="1" dirty="0">
                <a:latin typeface="Arial" charset="0"/>
              </a:rPr>
              <a:t>                                                                     </a:t>
            </a:r>
            <a:r>
              <a:rPr lang="en-US" sz="1000" b="1" dirty="0">
                <a:solidFill>
                  <a:srgbClr val="00B050"/>
                </a:solidFill>
                <a:latin typeface="Arial" charset="0"/>
              </a:rPr>
              <a:t>                                                                                       </a:t>
            </a:r>
          </a:p>
          <a:p>
            <a:pPr eaLnBrk="0" hangingPunct="0"/>
            <a:r>
              <a:rPr lang="en-US" sz="1000" b="1" dirty="0">
                <a:latin typeface="Arial" charset="0"/>
              </a:rPr>
              <a:t>                                                                                                                                                                                                                                                   </a:t>
            </a:r>
          </a:p>
          <a:p>
            <a:pPr eaLnBrk="0" hangingPunct="0"/>
            <a:r>
              <a:rPr lang="en-US" sz="1000" b="1" dirty="0">
                <a:latin typeface="Arial" charset="0"/>
              </a:rPr>
              <a:t>        </a:t>
            </a:r>
            <a:r>
              <a:rPr lang="en-US" sz="1000" b="1" dirty="0">
                <a:solidFill>
                  <a:srgbClr val="FF0000"/>
                </a:solidFill>
                <a:latin typeface="Arial" charset="0"/>
              </a:rPr>
              <a:t>Functional </a:t>
            </a:r>
            <a:r>
              <a:rPr lang="en-US" sz="1000" b="1" dirty="0" err="1">
                <a:solidFill>
                  <a:srgbClr val="FF0000"/>
                </a:solidFill>
                <a:latin typeface="Arial" charset="0"/>
              </a:rPr>
              <a:t>rqmt</a:t>
            </a:r>
            <a:r>
              <a:rPr lang="en-US" sz="1000" b="1" dirty="0">
                <a:solidFill>
                  <a:srgbClr val="FF0000"/>
                </a:solidFill>
                <a:latin typeface="Arial" charset="0"/>
              </a:rPr>
              <a:t>  derived,                        </a:t>
            </a:r>
            <a:r>
              <a:rPr lang="en-US" sz="1000" b="1" dirty="0">
                <a:solidFill>
                  <a:srgbClr val="0070C0"/>
                </a:solidFill>
                <a:latin typeface="Arial" charset="0"/>
              </a:rPr>
              <a:t>     Customer and System engineer</a:t>
            </a:r>
            <a:endParaRPr lang="en-US" sz="1000" b="1" dirty="0">
              <a:solidFill>
                <a:srgbClr val="FF0000"/>
              </a:solidFill>
              <a:latin typeface="Arial" charset="0"/>
            </a:endParaRPr>
          </a:p>
          <a:p>
            <a:pPr eaLnBrk="0" hangingPunct="0"/>
            <a:r>
              <a:rPr lang="en-US" sz="1000" b="1" dirty="0">
                <a:latin typeface="Arial" charset="0"/>
              </a:rPr>
              <a:t>        </a:t>
            </a:r>
            <a:r>
              <a:rPr lang="en-US" sz="1000" b="1" dirty="0">
                <a:solidFill>
                  <a:srgbClr val="FF0000"/>
                </a:solidFill>
                <a:latin typeface="Arial" charset="0"/>
              </a:rPr>
              <a:t>but TACAN  re-</a:t>
            </a:r>
            <a:r>
              <a:rPr lang="en-US" sz="1000" b="1" dirty="0" err="1">
                <a:solidFill>
                  <a:srgbClr val="FF0000"/>
                </a:solidFill>
                <a:latin typeface="Arial" charset="0"/>
              </a:rPr>
              <a:t>acquistion</a:t>
            </a:r>
            <a:r>
              <a:rPr lang="en-US" sz="1000" b="1" dirty="0">
                <a:solidFill>
                  <a:srgbClr val="FF0000"/>
                </a:solidFill>
                <a:latin typeface="Arial" charset="0"/>
              </a:rPr>
              <a:t>                             </a:t>
            </a:r>
            <a:r>
              <a:rPr lang="en-US" sz="1000" b="1" dirty="0">
                <a:solidFill>
                  <a:srgbClr val="0070C0"/>
                </a:solidFill>
                <a:latin typeface="Arial" charset="0"/>
              </a:rPr>
              <a:t>analyze spec, agree spec  correct,     </a:t>
            </a:r>
            <a:endParaRPr lang="en-US" sz="1000" b="1" dirty="0">
              <a:solidFill>
                <a:srgbClr val="FF0000"/>
              </a:solidFill>
              <a:latin typeface="Arial" charset="0"/>
            </a:endParaRPr>
          </a:p>
          <a:p>
            <a:pPr eaLnBrk="0" hangingPunct="0"/>
            <a:r>
              <a:rPr lang="en-US" sz="1000" b="1" dirty="0">
                <a:latin typeface="Arial" charset="0"/>
              </a:rPr>
              <a:t>        </a:t>
            </a:r>
            <a:r>
              <a:rPr lang="en-US" sz="1000" b="1" dirty="0">
                <a:solidFill>
                  <a:srgbClr val="FF0000"/>
                </a:solidFill>
                <a:latin typeface="Arial" charset="0"/>
              </a:rPr>
              <a:t>case is overlooked.                                         </a:t>
            </a:r>
            <a:r>
              <a:rPr lang="en-US" sz="1000" b="1" dirty="0">
                <a:solidFill>
                  <a:srgbClr val="0070C0"/>
                </a:solidFill>
                <a:latin typeface="Arial" charset="0"/>
              </a:rPr>
              <a:t>generate code, test drivers,</a:t>
            </a:r>
            <a:endParaRPr lang="en-US" sz="1000" b="1" dirty="0">
              <a:solidFill>
                <a:srgbClr val="FF0000"/>
              </a:solidFill>
              <a:latin typeface="Arial" charset="0"/>
            </a:endParaRPr>
          </a:p>
          <a:p>
            <a:pPr eaLnBrk="0" hangingPunct="0"/>
            <a:r>
              <a:rPr lang="en-US" sz="1000" b="1" dirty="0">
                <a:latin typeface="Arial" charset="0"/>
              </a:rPr>
              <a:t>        </a:t>
            </a:r>
            <a:r>
              <a:rPr lang="en-US" sz="1000" b="1" dirty="0">
                <a:solidFill>
                  <a:srgbClr val="00B050"/>
                </a:solidFill>
                <a:latin typeface="Arial" charset="0"/>
              </a:rPr>
              <a:t>                                                                          </a:t>
            </a:r>
            <a:r>
              <a:rPr lang="en-US" sz="1000" b="1" dirty="0">
                <a:solidFill>
                  <a:srgbClr val="0070C0"/>
                </a:solidFill>
                <a:latin typeface="Arial" charset="0"/>
              </a:rPr>
              <a:t>documentation via LDT </a:t>
            </a:r>
            <a:r>
              <a:rPr lang="en-US" sz="1000" b="1" dirty="0" err="1">
                <a:solidFill>
                  <a:srgbClr val="0070C0"/>
                </a:solidFill>
                <a:latin typeface="Arial" charset="0"/>
              </a:rPr>
              <a:t>autogen</a:t>
            </a:r>
            <a:r>
              <a:rPr lang="en-US" sz="1000" b="1" dirty="0">
                <a:solidFill>
                  <a:srgbClr val="0070C0"/>
                </a:solidFill>
                <a:latin typeface="Arial" charset="0"/>
              </a:rPr>
              <a:t>.       </a:t>
            </a:r>
          </a:p>
          <a:p>
            <a:pPr eaLnBrk="0" hangingPunct="0"/>
            <a:r>
              <a:rPr lang="en-US" sz="1000" b="1" dirty="0">
                <a:latin typeface="Arial" charset="0"/>
              </a:rPr>
              <a:t>                                                                                                                                               </a:t>
            </a:r>
            <a:r>
              <a:rPr lang="en-US" sz="1000" b="1" dirty="0">
                <a:solidFill>
                  <a:srgbClr val="0070C0"/>
                </a:solidFill>
                <a:latin typeface="Arial" charset="0"/>
              </a:rPr>
              <a:t>   </a:t>
            </a:r>
          </a:p>
          <a:p>
            <a:pPr eaLnBrk="0" hangingPunct="0"/>
            <a:endParaRPr lang="en-US" sz="1000" b="1" dirty="0">
              <a:latin typeface="Arial" charset="0"/>
            </a:endParaRPr>
          </a:p>
          <a:p>
            <a:pPr eaLnBrk="0" hangingPunct="0"/>
            <a:r>
              <a:rPr lang="en-US" sz="1000" b="1" dirty="0">
                <a:latin typeface="Arial" charset="0"/>
              </a:rPr>
              <a:t>              </a:t>
            </a:r>
            <a:r>
              <a:rPr lang="en-US" sz="1000" b="1" dirty="0">
                <a:solidFill>
                  <a:srgbClr val="FF0000"/>
                </a:solidFill>
                <a:latin typeface="Arial" charset="0"/>
              </a:rPr>
              <a:t>SW </a:t>
            </a:r>
            <a:r>
              <a:rPr lang="en-US" sz="1000" b="1" dirty="0" err="1">
                <a:solidFill>
                  <a:srgbClr val="FF0000"/>
                </a:solidFill>
                <a:latin typeface="Arial" charset="0"/>
              </a:rPr>
              <a:t>rqmts</a:t>
            </a:r>
            <a:r>
              <a:rPr lang="en-US" sz="1000" b="1" dirty="0">
                <a:solidFill>
                  <a:srgbClr val="FF0000"/>
                </a:solidFill>
                <a:latin typeface="Arial" charset="0"/>
              </a:rPr>
              <a:t> derived from                                     </a:t>
            </a:r>
            <a:r>
              <a:rPr lang="en-US" sz="1000" b="1" dirty="0">
                <a:solidFill>
                  <a:srgbClr val="0070C0"/>
                </a:solidFill>
                <a:latin typeface="Arial" charset="0"/>
              </a:rPr>
              <a:t>SW </a:t>
            </a:r>
            <a:r>
              <a:rPr lang="en-US" sz="1000" b="1" dirty="0" err="1">
                <a:solidFill>
                  <a:srgbClr val="0070C0"/>
                </a:solidFill>
                <a:latin typeface="Arial" charset="0"/>
              </a:rPr>
              <a:t>rqmts</a:t>
            </a:r>
            <a:r>
              <a:rPr lang="en-US" sz="1000" b="1" dirty="0">
                <a:solidFill>
                  <a:srgbClr val="0070C0"/>
                </a:solidFill>
                <a:latin typeface="Arial" charset="0"/>
              </a:rPr>
              <a:t> auto</a:t>
            </a:r>
            <a:endParaRPr lang="en-US" sz="1000" b="1" dirty="0">
              <a:solidFill>
                <a:srgbClr val="FF0000"/>
              </a:solidFill>
              <a:latin typeface="Arial" charset="0"/>
            </a:endParaRPr>
          </a:p>
          <a:p>
            <a:pPr eaLnBrk="0" hangingPunct="0"/>
            <a:r>
              <a:rPr lang="en-US" sz="1000" b="1" dirty="0">
                <a:solidFill>
                  <a:srgbClr val="FF0000"/>
                </a:solidFill>
                <a:latin typeface="Arial" charset="0"/>
              </a:rPr>
              <a:t>               functional </a:t>
            </a:r>
            <a:r>
              <a:rPr lang="en-US" sz="1000" b="1" dirty="0" err="1">
                <a:solidFill>
                  <a:srgbClr val="FF0000"/>
                </a:solidFill>
                <a:latin typeface="Arial" charset="0"/>
              </a:rPr>
              <a:t>rqmt</a:t>
            </a:r>
            <a:r>
              <a:rPr lang="en-US" sz="1000" b="1" dirty="0">
                <a:solidFill>
                  <a:srgbClr val="FF0000"/>
                </a:solidFill>
                <a:latin typeface="Arial" charset="0"/>
              </a:rPr>
              <a:t>, but includes                           </a:t>
            </a:r>
            <a:r>
              <a:rPr lang="en-US" sz="1000" b="1" dirty="0">
                <a:solidFill>
                  <a:srgbClr val="0070C0"/>
                </a:solidFill>
                <a:latin typeface="Arial" charset="0"/>
              </a:rPr>
              <a:t>generated</a:t>
            </a:r>
            <a:endParaRPr lang="en-US" sz="1000" b="1" dirty="0">
              <a:solidFill>
                <a:srgbClr val="FF0000"/>
              </a:solidFill>
              <a:latin typeface="Arial" charset="0"/>
            </a:endParaRPr>
          </a:p>
          <a:p>
            <a:pPr eaLnBrk="0" hangingPunct="0"/>
            <a:r>
              <a:rPr lang="en-US" sz="1000" b="1" dirty="0">
                <a:latin typeface="Arial" charset="0"/>
              </a:rPr>
              <a:t>               </a:t>
            </a:r>
            <a:r>
              <a:rPr lang="en-US" sz="1000" b="1" dirty="0">
                <a:solidFill>
                  <a:srgbClr val="FF0000"/>
                </a:solidFill>
                <a:latin typeface="Arial" charset="0"/>
              </a:rPr>
              <a:t>overlooked case</a:t>
            </a:r>
            <a:endParaRPr lang="en-US" sz="1000" b="1" dirty="0">
              <a:latin typeface="Arial" charset="0"/>
            </a:endParaRPr>
          </a:p>
          <a:p>
            <a:pPr eaLnBrk="0" hangingPunct="0"/>
            <a:endParaRPr lang="en-US" sz="1000" b="1" dirty="0">
              <a:latin typeface="Arial" charset="0"/>
            </a:endParaRPr>
          </a:p>
          <a:p>
            <a:pPr eaLnBrk="0" hangingPunct="0"/>
            <a:r>
              <a:rPr lang="en-US" sz="1000" b="1" dirty="0">
                <a:latin typeface="Arial" charset="0"/>
              </a:rPr>
              <a:t>                  </a:t>
            </a:r>
            <a:endParaRPr lang="en-US" sz="1000" b="1" dirty="0">
              <a:solidFill>
                <a:srgbClr val="FF0000"/>
              </a:solidFill>
              <a:latin typeface="Arial" charset="0"/>
            </a:endParaRPr>
          </a:p>
          <a:p>
            <a:pPr eaLnBrk="0" hangingPunct="0"/>
            <a:r>
              <a:rPr lang="en-US" sz="1000" b="1" dirty="0">
                <a:latin typeface="Arial" charset="0"/>
              </a:rPr>
              <a:t>                  </a:t>
            </a:r>
            <a:endParaRPr lang="en-US" sz="1000" b="1" dirty="0">
              <a:solidFill>
                <a:srgbClr val="FF0000"/>
              </a:solidFill>
              <a:latin typeface="Arial" charset="0"/>
            </a:endParaRPr>
          </a:p>
          <a:p>
            <a:pPr eaLnBrk="0" hangingPunct="0"/>
            <a:r>
              <a:rPr lang="en-US" sz="1000" b="1" dirty="0">
                <a:solidFill>
                  <a:srgbClr val="FF0000"/>
                </a:solidFill>
                <a:latin typeface="Arial" charset="0"/>
              </a:rPr>
              <a:t>    </a:t>
            </a:r>
            <a:r>
              <a:rPr lang="en-US" sz="1000" b="1" dirty="0">
                <a:latin typeface="Arial" charset="0"/>
              </a:rPr>
              <a:t>              </a:t>
            </a:r>
            <a:r>
              <a:rPr lang="en-US" sz="1000" b="1" dirty="0">
                <a:solidFill>
                  <a:srgbClr val="FF0000"/>
                </a:solidFill>
                <a:latin typeface="Arial" charset="0"/>
              </a:rPr>
              <a:t>TACAN control module design                                </a:t>
            </a:r>
            <a:r>
              <a:rPr lang="en-US" sz="1000" b="1" dirty="0">
                <a:solidFill>
                  <a:srgbClr val="0070C0"/>
                </a:solidFill>
                <a:latin typeface="Arial" charset="0"/>
              </a:rPr>
              <a:t>      Code and exhaustive</a:t>
            </a:r>
            <a:endParaRPr lang="en-US" sz="1000" b="1" dirty="0">
              <a:solidFill>
                <a:srgbClr val="FF0000"/>
              </a:solidFill>
              <a:latin typeface="Arial" charset="0"/>
            </a:endParaRPr>
          </a:p>
          <a:p>
            <a:pPr eaLnBrk="0" hangingPunct="0"/>
            <a:r>
              <a:rPr lang="en-US" sz="1000" b="1" dirty="0">
                <a:latin typeface="Arial" charset="0"/>
              </a:rPr>
              <a:t>                   </a:t>
            </a:r>
            <a:r>
              <a:rPr lang="en-US" sz="1000" b="1" dirty="0">
                <a:solidFill>
                  <a:srgbClr val="FF0000"/>
                </a:solidFill>
                <a:latin typeface="Arial" charset="0"/>
              </a:rPr>
              <a:t>lacks TACAN display reset. upon                            </a:t>
            </a:r>
            <a:r>
              <a:rPr lang="en-US" sz="1000" b="1" dirty="0">
                <a:solidFill>
                  <a:srgbClr val="0070C0"/>
                </a:solidFill>
                <a:latin typeface="Arial" charset="0"/>
              </a:rPr>
              <a:t>      unit test driver auto</a:t>
            </a:r>
            <a:endParaRPr lang="en-US" sz="1000" b="1" dirty="0">
              <a:solidFill>
                <a:srgbClr val="FF0000"/>
              </a:solidFill>
              <a:latin typeface="Arial" charset="0"/>
            </a:endParaRPr>
          </a:p>
          <a:p>
            <a:pPr eaLnBrk="0" hangingPunct="0"/>
            <a:r>
              <a:rPr lang="en-US" sz="1000" b="1" dirty="0">
                <a:latin typeface="Arial" charset="0"/>
              </a:rPr>
              <a:t>                  </a:t>
            </a:r>
            <a:r>
              <a:rPr lang="en-US" sz="1000" b="1" dirty="0">
                <a:solidFill>
                  <a:srgbClr val="FF0000"/>
                </a:solidFill>
                <a:latin typeface="Arial" charset="0"/>
              </a:rPr>
              <a:t>TACAN tuning lock </a:t>
            </a:r>
            <a:r>
              <a:rPr lang="en-US" sz="1000" b="1" dirty="0" err="1">
                <a:solidFill>
                  <a:srgbClr val="FF0000"/>
                </a:solidFill>
                <a:latin typeface="Arial" charset="0"/>
              </a:rPr>
              <a:t>reaquisition</a:t>
            </a:r>
            <a:r>
              <a:rPr lang="en-US" sz="1000" b="1" dirty="0">
                <a:solidFill>
                  <a:srgbClr val="FF0000"/>
                </a:solidFill>
                <a:latin typeface="Arial" charset="0"/>
              </a:rPr>
              <a:t>.                              </a:t>
            </a:r>
            <a:r>
              <a:rPr lang="en-US" sz="1000" b="1" dirty="0">
                <a:solidFill>
                  <a:srgbClr val="0070C0"/>
                </a:solidFill>
                <a:latin typeface="Arial" charset="0"/>
              </a:rPr>
              <a:t>      generated, run on</a:t>
            </a:r>
            <a:r>
              <a:rPr lang="en-US" sz="1000" b="1" dirty="0">
                <a:latin typeface="Arial" charset="0"/>
              </a:rPr>
              <a:t>                                                                                   </a:t>
            </a:r>
            <a:r>
              <a:rPr lang="en-US" sz="1000" b="1" dirty="0">
                <a:solidFill>
                  <a:srgbClr val="0070C0"/>
                </a:solidFill>
                <a:latin typeface="Arial" charset="0"/>
              </a:rPr>
              <a:t>       </a:t>
            </a:r>
            <a:endParaRPr lang="en-US" sz="1000" b="1" dirty="0">
              <a:solidFill>
                <a:srgbClr val="FF0000"/>
              </a:solidFill>
              <a:latin typeface="Arial" charset="0"/>
            </a:endParaRPr>
          </a:p>
          <a:p>
            <a:pPr eaLnBrk="0" hangingPunct="0"/>
            <a:r>
              <a:rPr lang="en-US" sz="1000" b="1" dirty="0">
                <a:latin typeface="Arial" charset="0"/>
              </a:rPr>
              <a:t>                                                                                                             </a:t>
            </a:r>
            <a:r>
              <a:rPr lang="en-US" sz="1000" b="1" dirty="0">
                <a:solidFill>
                  <a:srgbClr val="0070C0"/>
                </a:solidFill>
                <a:latin typeface="Arial" charset="0"/>
              </a:rPr>
              <a:t> target, all code </a:t>
            </a:r>
            <a:r>
              <a:rPr lang="en-US" sz="1000" b="1" dirty="0">
                <a:latin typeface="Arial" charset="0"/>
              </a:rPr>
              <a:t>                                                                                          </a:t>
            </a:r>
            <a:r>
              <a:rPr lang="en-US" sz="1000" b="1" dirty="0">
                <a:solidFill>
                  <a:srgbClr val="0070C0"/>
                </a:solidFill>
                <a:latin typeface="Arial" charset="0"/>
              </a:rPr>
              <a:t>     </a:t>
            </a:r>
          </a:p>
          <a:p>
            <a:pPr eaLnBrk="0" hangingPunct="0"/>
            <a:r>
              <a:rPr lang="en-US" sz="1000" b="1" dirty="0">
                <a:solidFill>
                  <a:srgbClr val="0070C0"/>
                </a:solidFill>
                <a:latin typeface="Arial" charset="0"/>
              </a:rPr>
              <a:t>                                                                                                               exercised, passed.</a:t>
            </a:r>
            <a:r>
              <a:rPr lang="en-US" sz="1000" b="1" dirty="0">
                <a:latin typeface="Arial" charset="0"/>
              </a:rPr>
              <a:t>                                                                                                                   </a:t>
            </a:r>
          </a:p>
          <a:p>
            <a:pPr eaLnBrk="0" hangingPunct="0"/>
            <a:r>
              <a:rPr lang="en-US" sz="1000" b="1" dirty="0">
                <a:solidFill>
                  <a:srgbClr val="0070C0"/>
                </a:solidFill>
                <a:latin typeface="Arial" charset="0"/>
              </a:rPr>
              <a:t>                                                                                                              SW metrics minimized.</a:t>
            </a:r>
          </a:p>
          <a:p>
            <a:pPr eaLnBrk="0" hangingPunct="0"/>
            <a:endParaRPr lang="en-US" sz="1000" b="1" dirty="0">
              <a:solidFill>
                <a:srgbClr val="0070C0"/>
              </a:solidFill>
              <a:latin typeface="Arial" charset="0"/>
            </a:endParaRPr>
          </a:p>
          <a:p>
            <a:pPr eaLnBrk="0" hangingPunct="0"/>
            <a:endParaRPr lang="en-US" sz="1000" b="1" dirty="0">
              <a:solidFill>
                <a:srgbClr val="0070C0"/>
              </a:solidFill>
              <a:latin typeface="Arial" charset="0"/>
            </a:endParaRPr>
          </a:p>
          <a:p>
            <a:pPr eaLnBrk="0" hangingPunct="0"/>
            <a:endParaRPr lang="en-US" sz="1000" b="1" dirty="0">
              <a:latin typeface="Arial" charset="0"/>
            </a:endParaRPr>
          </a:p>
          <a:p>
            <a:pPr eaLnBrk="0" hangingPunct="0"/>
            <a:endParaRPr lang="en-US" sz="1000" b="1" dirty="0">
              <a:latin typeface="Arial" charset="0"/>
            </a:endParaRPr>
          </a:p>
          <a:p>
            <a:pPr eaLnBrk="0" hangingPunct="0"/>
            <a:r>
              <a:rPr lang="en-US" sz="1600" b="1" dirty="0">
                <a:solidFill>
                  <a:srgbClr val="00B050"/>
                </a:solidFill>
                <a:latin typeface="Arial" charset="0"/>
              </a:rPr>
              <a:t>       </a:t>
            </a:r>
            <a:r>
              <a:rPr lang="en-US" sz="1600" b="1" u="sng" dirty="0">
                <a:solidFill>
                  <a:srgbClr val="00B050"/>
                </a:solidFill>
                <a:latin typeface="Arial" charset="0"/>
              </a:rPr>
              <a:t>ARCHITECTURE / MODULE PHASE</a:t>
            </a:r>
          </a:p>
          <a:p>
            <a:pPr eaLnBrk="0" hangingPunct="0"/>
            <a:r>
              <a:rPr lang="en-US" sz="1600" b="1" dirty="0">
                <a:latin typeface="Arial" charset="0"/>
              </a:rPr>
              <a:t>                   WITHOUT LDT:                                                                  WITH LDT:</a:t>
            </a:r>
          </a:p>
          <a:p>
            <a:pPr eaLnBrk="0" hangingPunct="0"/>
            <a:r>
              <a:rPr lang="en-US" sz="1600" b="1" dirty="0">
                <a:solidFill>
                  <a:srgbClr val="FF0000"/>
                </a:solidFill>
                <a:latin typeface="Arial" charset="0"/>
              </a:rPr>
              <a:t>OVERLOOKED CASE NOT IN DESIGN                         </a:t>
            </a:r>
            <a:r>
              <a:rPr lang="en-US" sz="1600" b="1" dirty="0">
                <a:solidFill>
                  <a:srgbClr val="0070C0"/>
                </a:solidFill>
                <a:latin typeface="Arial" charset="0"/>
              </a:rPr>
              <a:t>LOGICAL CODE AND TEST DRIVERS                 </a:t>
            </a:r>
          </a:p>
          <a:p>
            <a:pPr eaLnBrk="0" hangingPunct="0"/>
            <a:r>
              <a:rPr lang="en-US" sz="1600" b="1" dirty="0">
                <a:solidFill>
                  <a:srgbClr val="0070C0"/>
                </a:solidFill>
                <a:latin typeface="Arial" charset="0"/>
              </a:rPr>
              <a:t>                                                                                           AUTO GENERATED AT SPEC TIME</a:t>
            </a:r>
            <a:r>
              <a:rPr lang="en-US" sz="1300" b="1" dirty="0">
                <a:solidFill>
                  <a:srgbClr val="0070C0"/>
                </a:solidFill>
                <a:latin typeface="Arial" charset="0"/>
              </a:rPr>
              <a:t> </a:t>
            </a:r>
            <a:r>
              <a:rPr lang="en-US" sz="1300" b="1" dirty="0">
                <a:latin typeface="Arial" charset="0"/>
              </a:rPr>
              <a:t> </a:t>
            </a:r>
            <a:r>
              <a:rPr lang="en-US" sz="1000" b="1" dirty="0">
                <a:latin typeface="Arial" charset="0"/>
              </a:rPr>
              <a:t>                 </a:t>
            </a:r>
            <a:r>
              <a:rPr lang="en-US" sz="1000" b="1" dirty="0">
                <a:solidFill>
                  <a:srgbClr val="FF0000"/>
                </a:solidFill>
                <a:latin typeface="Arial" charset="0"/>
              </a:rPr>
              <a:t>                                                            </a:t>
            </a:r>
          </a:p>
        </p:txBody>
      </p:sp>
      <p:sp>
        <p:nvSpPr>
          <p:cNvPr id="6154" name="Rectangle 50"/>
          <p:cNvSpPr>
            <a:spLocks noChangeArrowheads="1"/>
          </p:cNvSpPr>
          <p:nvPr/>
        </p:nvSpPr>
        <p:spPr bwMode="auto">
          <a:xfrm>
            <a:off x="685800" y="6248400"/>
            <a:ext cx="8153400" cy="338138"/>
          </a:xfrm>
          <a:prstGeom prst="rect">
            <a:avLst/>
          </a:prstGeom>
          <a:noFill/>
          <a:ln w="9525">
            <a:noFill/>
            <a:miter lim="800000"/>
            <a:headEnd/>
            <a:tailEnd/>
          </a:ln>
        </p:spPr>
        <p:txBody>
          <a:bodyPr>
            <a:spAutoFit/>
          </a:bodyPr>
          <a:lstStyle/>
          <a:p>
            <a:pPr algn="ctr" eaLnBrk="0" hangingPunct="0"/>
            <a:endParaRPr lang="en-US" sz="1600" b="1">
              <a:latin typeface="Arial" charset="0"/>
            </a:endParaRPr>
          </a:p>
        </p:txBody>
      </p:sp>
      <p:sp>
        <p:nvSpPr>
          <p:cNvPr id="6155" name="Rectangle 51"/>
          <p:cNvSpPr>
            <a:spLocks noChangeArrowheads="1"/>
          </p:cNvSpPr>
          <p:nvPr/>
        </p:nvSpPr>
        <p:spPr bwMode="auto">
          <a:xfrm>
            <a:off x="228600" y="6276975"/>
            <a:ext cx="8686800" cy="338138"/>
          </a:xfrm>
          <a:prstGeom prst="rect">
            <a:avLst/>
          </a:prstGeom>
          <a:noFill/>
          <a:ln w="9525">
            <a:noFill/>
            <a:miter lim="800000"/>
            <a:headEnd/>
            <a:tailEnd/>
          </a:ln>
        </p:spPr>
        <p:txBody>
          <a:bodyPr>
            <a:spAutoFit/>
          </a:bodyPr>
          <a:lstStyle/>
          <a:p>
            <a:pPr algn="ctr" eaLnBrk="0" hangingPunct="0"/>
            <a:r>
              <a:rPr lang="en-US" sz="1600" b="1" dirty="0">
                <a:solidFill>
                  <a:srgbClr val="00B050"/>
                </a:solidFill>
                <a:latin typeface="Arial" charset="0"/>
              </a:rPr>
              <a:t>EXAMPLE -</a:t>
            </a:r>
            <a:r>
              <a:rPr lang="en-US" sz="1600" b="1" dirty="0">
                <a:latin typeface="Arial" charset="0"/>
              </a:rPr>
              <a:t> TACAN acquisition display developed with and without LDT.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54"/>
          <p:cNvGrpSpPr>
            <a:grpSpLocks/>
          </p:cNvGrpSpPr>
          <p:nvPr/>
        </p:nvGrpSpPr>
        <p:grpSpPr bwMode="auto">
          <a:xfrm>
            <a:off x="1238250" y="838200"/>
            <a:ext cx="6657975" cy="5200650"/>
            <a:chOff x="780" y="528"/>
            <a:chExt cx="4194" cy="3276"/>
          </a:xfrm>
        </p:grpSpPr>
        <p:sp>
          <p:nvSpPr>
            <p:cNvPr id="10244" name="Line 4"/>
            <p:cNvSpPr>
              <a:spLocks noChangeShapeType="1"/>
            </p:cNvSpPr>
            <p:nvPr/>
          </p:nvSpPr>
          <p:spPr bwMode="ltGray">
            <a:xfrm>
              <a:off x="1446" y="594"/>
              <a:ext cx="1392" cy="2784"/>
            </a:xfrm>
            <a:prstGeom prst="line">
              <a:avLst/>
            </a:prstGeom>
            <a:noFill/>
            <a:ln w="127000">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45" name="Line 5"/>
            <p:cNvSpPr>
              <a:spLocks noChangeShapeType="1"/>
            </p:cNvSpPr>
            <p:nvPr/>
          </p:nvSpPr>
          <p:spPr bwMode="ltGray">
            <a:xfrm flipV="1">
              <a:off x="2960" y="528"/>
              <a:ext cx="1392" cy="2832"/>
            </a:xfrm>
            <a:prstGeom prst="line">
              <a:avLst/>
            </a:prstGeom>
            <a:noFill/>
            <a:ln w="127000">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46" name="Oval 6"/>
            <p:cNvSpPr>
              <a:spLocks noChangeArrowheads="1"/>
            </p:cNvSpPr>
            <p:nvPr/>
          </p:nvSpPr>
          <p:spPr bwMode="ltGray">
            <a:xfrm>
              <a:off x="780" y="618"/>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Requirements</a:t>
              </a:r>
            </a:p>
            <a:p>
              <a:pPr algn="ctr" eaLnBrk="0" hangingPunct="0">
                <a:defRPr/>
              </a:pPr>
              <a:r>
                <a:rPr lang="en-US" sz="900" b="1" dirty="0">
                  <a:solidFill>
                    <a:schemeClr val="bg1">
                      <a:lumMod val="85000"/>
                    </a:schemeClr>
                  </a:solidFill>
                  <a:latin typeface="Arial" charset="0"/>
                  <a:cs typeface="+mn-cs"/>
                </a:rPr>
                <a:t>Design</a:t>
              </a:r>
            </a:p>
          </p:txBody>
        </p:sp>
        <p:sp>
          <p:nvSpPr>
            <p:cNvPr id="10247" name="Oval 7"/>
            <p:cNvSpPr>
              <a:spLocks noChangeArrowheads="1"/>
            </p:cNvSpPr>
            <p:nvPr/>
          </p:nvSpPr>
          <p:spPr bwMode="ltGray">
            <a:xfrm>
              <a:off x="1074" y="1194"/>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System</a:t>
              </a:r>
            </a:p>
            <a:p>
              <a:pPr algn="ctr" eaLnBrk="0" hangingPunct="0">
                <a:defRPr/>
              </a:pPr>
              <a:r>
                <a:rPr lang="en-US" sz="900" b="1" dirty="0">
                  <a:solidFill>
                    <a:schemeClr val="bg1">
                      <a:lumMod val="85000"/>
                    </a:schemeClr>
                  </a:solidFill>
                  <a:latin typeface="Arial" charset="0"/>
                  <a:cs typeface="+mn-cs"/>
                </a:rPr>
                <a:t>Design</a:t>
              </a:r>
              <a:endParaRPr lang="en-US" dirty="0">
                <a:solidFill>
                  <a:schemeClr val="bg1">
                    <a:lumMod val="85000"/>
                  </a:schemeClr>
                </a:solidFill>
                <a:cs typeface="+mn-cs"/>
              </a:endParaRPr>
            </a:p>
          </p:txBody>
        </p:sp>
        <p:sp>
          <p:nvSpPr>
            <p:cNvPr id="10248" name="Oval 8"/>
            <p:cNvSpPr>
              <a:spLocks noChangeArrowheads="1"/>
            </p:cNvSpPr>
            <p:nvPr/>
          </p:nvSpPr>
          <p:spPr bwMode="ltGray">
            <a:xfrm>
              <a:off x="1362" y="1770"/>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Architecture</a:t>
              </a:r>
            </a:p>
            <a:p>
              <a:pPr algn="ctr" eaLnBrk="0" hangingPunct="0">
                <a:defRPr/>
              </a:pPr>
              <a:r>
                <a:rPr lang="en-US" sz="900" b="1" dirty="0">
                  <a:solidFill>
                    <a:schemeClr val="bg1">
                      <a:lumMod val="85000"/>
                    </a:schemeClr>
                  </a:solidFill>
                  <a:latin typeface="Arial" charset="0"/>
                  <a:cs typeface="+mn-cs"/>
                </a:rPr>
                <a:t>Design</a:t>
              </a:r>
              <a:endParaRPr lang="en-US" dirty="0">
                <a:solidFill>
                  <a:schemeClr val="bg1">
                    <a:lumMod val="85000"/>
                  </a:schemeClr>
                </a:solidFill>
                <a:cs typeface="+mn-cs"/>
              </a:endParaRPr>
            </a:p>
          </p:txBody>
        </p:sp>
        <p:sp>
          <p:nvSpPr>
            <p:cNvPr id="10249" name="Oval 9"/>
            <p:cNvSpPr>
              <a:spLocks noChangeArrowheads="1"/>
            </p:cNvSpPr>
            <p:nvPr/>
          </p:nvSpPr>
          <p:spPr bwMode="ltGray">
            <a:xfrm>
              <a:off x="1698" y="2424"/>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Module</a:t>
              </a:r>
            </a:p>
            <a:p>
              <a:pPr algn="ctr" eaLnBrk="0" hangingPunct="0">
                <a:defRPr/>
              </a:pPr>
              <a:r>
                <a:rPr lang="en-US" sz="900" b="1" dirty="0">
                  <a:solidFill>
                    <a:schemeClr val="bg1">
                      <a:lumMod val="85000"/>
                    </a:schemeClr>
                  </a:solidFill>
                  <a:latin typeface="Arial" charset="0"/>
                  <a:cs typeface="+mn-cs"/>
                </a:rPr>
                <a:t>Design</a:t>
              </a:r>
              <a:endParaRPr lang="en-US" dirty="0">
                <a:solidFill>
                  <a:schemeClr val="bg1">
                    <a:lumMod val="85000"/>
                  </a:schemeClr>
                </a:solidFill>
                <a:cs typeface="+mn-cs"/>
              </a:endParaRPr>
            </a:p>
          </p:txBody>
        </p:sp>
        <p:sp>
          <p:nvSpPr>
            <p:cNvPr id="10250" name="Oval 10"/>
            <p:cNvSpPr>
              <a:spLocks noChangeArrowheads="1"/>
            </p:cNvSpPr>
            <p:nvPr/>
          </p:nvSpPr>
          <p:spPr bwMode="ltGray">
            <a:xfrm>
              <a:off x="2580" y="1770"/>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Integration</a:t>
              </a:r>
            </a:p>
            <a:p>
              <a:pPr algn="ctr" eaLnBrk="0" hangingPunct="0">
                <a:defRPr/>
              </a:pPr>
              <a:r>
                <a:rPr lang="en-US" sz="900" b="1" dirty="0">
                  <a:solidFill>
                    <a:schemeClr val="bg1">
                      <a:lumMod val="85000"/>
                    </a:schemeClr>
                  </a:solidFill>
                  <a:latin typeface="Arial" charset="0"/>
                  <a:cs typeface="+mn-cs"/>
                </a:rPr>
                <a:t>Test Design</a:t>
              </a:r>
              <a:endParaRPr lang="en-US" dirty="0">
                <a:solidFill>
                  <a:schemeClr val="bg1">
                    <a:lumMod val="85000"/>
                  </a:schemeClr>
                </a:solidFill>
                <a:cs typeface="+mn-cs"/>
              </a:endParaRPr>
            </a:p>
          </p:txBody>
        </p:sp>
        <p:sp>
          <p:nvSpPr>
            <p:cNvPr id="10251" name="Oval 11"/>
            <p:cNvSpPr>
              <a:spLocks noChangeArrowheads="1"/>
            </p:cNvSpPr>
            <p:nvPr/>
          </p:nvSpPr>
          <p:spPr bwMode="ltGray">
            <a:xfrm>
              <a:off x="2586" y="1188"/>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System Test</a:t>
              </a:r>
            </a:p>
            <a:p>
              <a:pPr algn="ctr" eaLnBrk="0" hangingPunct="0">
                <a:defRPr/>
              </a:pPr>
              <a:r>
                <a:rPr lang="en-US" sz="900" b="1" dirty="0">
                  <a:solidFill>
                    <a:schemeClr val="bg1">
                      <a:lumMod val="85000"/>
                    </a:schemeClr>
                  </a:solidFill>
                  <a:latin typeface="Arial" charset="0"/>
                  <a:cs typeface="+mn-cs"/>
                </a:rPr>
                <a:t>Design</a:t>
              </a:r>
              <a:endParaRPr lang="en-US" dirty="0">
                <a:solidFill>
                  <a:schemeClr val="bg1">
                    <a:lumMod val="85000"/>
                  </a:schemeClr>
                </a:solidFill>
                <a:cs typeface="+mn-cs"/>
              </a:endParaRPr>
            </a:p>
          </p:txBody>
        </p:sp>
        <p:sp>
          <p:nvSpPr>
            <p:cNvPr id="10252" name="Oval 12"/>
            <p:cNvSpPr>
              <a:spLocks noChangeArrowheads="1"/>
            </p:cNvSpPr>
            <p:nvPr/>
          </p:nvSpPr>
          <p:spPr bwMode="ltGray">
            <a:xfrm>
              <a:off x="2586" y="618"/>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Acceptance</a:t>
              </a:r>
            </a:p>
            <a:p>
              <a:pPr algn="ctr" eaLnBrk="0" hangingPunct="0">
                <a:defRPr/>
              </a:pPr>
              <a:r>
                <a:rPr lang="en-US" sz="900" b="1" dirty="0">
                  <a:solidFill>
                    <a:schemeClr val="bg1">
                      <a:lumMod val="85000"/>
                    </a:schemeClr>
                  </a:solidFill>
                  <a:latin typeface="Arial" charset="0"/>
                  <a:cs typeface="+mn-cs"/>
                </a:rPr>
                <a:t>Test Design</a:t>
              </a:r>
              <a:endParaRPr lang="en-US" dirty="0">
                <a:solidFill>
                  <a:schemeClr val="bg1">
                    <a:lumMod val="85000"/>
                  </a:schemeClr>
                </a:solidFill>
                <a:cs typeface="+mn-cs"/>
              </a:endParaRPr>
            </a:p>
          </p:txBody>
        </p:sp>
        <p:sp>
          <p:nvSpPr>
            <p:cNvPr id="10253" name="Oval 13"/>
            <p:cNvSpPr>
              <a:spLocks noChangeArrowheads="1"/>
            </p:cNvSpPr>
            <p:nvPr/>
          </p:nvSpPr>
          <p:spPr bwMode="ltGray">
            <a:xfrm>
              <a:off x="2598" y="2424"/>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Unit</a:t>
              </a:r>
            </a:p>
            <a:p>
              <a:pPr algn="ctr" eaLnBrk="0" hangingPunct="0">
                <a:defRPr/>
              </a:pPr>
              <a:r>
                <a:rPr lang="en-US" sz="900" b="1" dirty="0">
                  <a:solidFill>
                    <a:schemeClr val="bg1">
                      <a:lumMod val="85000"/>
                    </a:schemeClr>
                  </a:solidFill>
                  <a:latin typeface="Arial" charset="0"/>
                  <a:cs typeface="+mn-cs"/>
                </a:rPr>
                <a:t>Test Design</a:t>
              </a:r>
              <a:endParaRPr lang="en-US" dirty="0">
                <a:solidFill>
                  <a:schemeClr val="bg1">
                    <a:lumMod val="85000"/>
                  </a:schemeClr>
                </a:solidFill>
                <a:cs typeface="+mn-cs"/>
              </a:endParaRPr>
            </a:p>
          </p:txBody>
        </p:sp>
        <p:sp>
          <p:nvSpPr>
            <p:cNvPr id="10254" name="Oval 14"/>
            <p:cNvSpPr>
              <a:spLocks noChangeArrowheads="1"/>
            </p:cNvSpPr>
            <p:nvPr/>
          </p:nvSpPr>
          <p:spPr bwMode="ltGray">
            <a:xfrm>
              <a:off x="3822" y="1764"/>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Integration</a:t>
              </a:r>
            </a:p>
            <a:p>
              <a:pPr algn="ctr" eaLnBrk="0" hangingPunct="0">
                <a:defRPr/>
              </a:pPr>
              <a:r>
                <a:rPr lang="en-US" sz="900" b="1" dirty="0">
                  <a:solidFill>
                    <a:schemeClr val="bg1">
                      <a:lumMod val="85000"/>
                    </a:schemeClr>
                  </a:solidFill>
                  <a:latin typeface="Arial" charset="0"/>
                  <a:cs typeface="+mn-cs"/>
                </a:rPr>
                <a:t>Testing</a:t>
              </a:r>
              <a:endParaRPr lang="en-US" dirty="0">
                <a:solidFill>
                  <a:schemeClr val="bg1">
                    <a:lumMod val="85000"/>
                  </a:schemeClr>
                </a:solidFill>
                <a:cs typeface="+mn-cs"/>
              </a:endParaRPr>
            </a:p>
          </p:txBody>
        </p:sp>
        <p:sp>
          <p:nvSpPr>
            <p:cNvPr id="10255" name="Oval 15"/>
            <p:cNvSpPr>
              <a:spLocks noChangeArrowheads="1"/>
            </p:cNvSpPr>
            <p:nvPr/>
          </p:nvSpPr>
          <p:spPr bwMode="ltGray">
            <a:xfrm>
              <a:off x="4128" y="1194"/>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System</a:t>
              </a:r>
            </a:p>
            <a:p>
              <a:pPr algn="ctr" eaLnBrk="0" hangingPunct="0">
                <a:defRPr/>
              </a:pPr>
              <a:r>
                <a:rPr lang="en-US" sz="900" b="1" dirty="0">
                  <a:solidFill>
                    <a:schemeClr val="bg1">
                      <a:lumMod val="85000"/>
                    </a:schemeClr>
                  </a:solidFill>
                  <a:latin typeface="Arial" charset="0"/>
                  <a:cs typeface="+mn-cs"/>
                </a:rPr>
                <a:t>Testing</a:t>
              </a:r>
              <a:endParaRPr lang="en-US" dirty="0">
                <a:solidFill>
                  <a:schemeClr val="bg1">
                    <a:lumMod val="85000"/>
                  </a:schemeClr>
                </a:solidFill>
                <a:cs typeface="+mn-cs"/>
              </a:endParaRPr>
            </a:p>
          </p:txBody>
        </p:sp>
        <p:sp>
          <p:nvSpPr>
            <p:cNvPr id="10256" name="Oval 16"/>
            <p:cNvSpPr>
              <a:spLocks noChangeArrowheads="1"/>
            </p:cNvSpPr>
            <p:nvPr/>
          </p:nvSpPr>
          <p:spPr bwMode="ltGray">
            <a:xfrm>
              <a:off x="4398" y="618"/>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Acceptance</a:t>
              </a:r>
            </a:p>
            <a:p>
              <a:pPr algn="ctr" eaLnBrk="0" hangingPunct="0">
                <a:defRPr/>
              </a:pPr>
              <a:r>
                <a:rPr lang="en-US" sz="900" b="1" dirty="0">
                  <a:solidFill>
                    <a:schemeClr val="bg1">
                      <a:lumMod val="85000"/>
                    </a:schemeClr>
                  </a:solidFill>
                  <a:latin typeface="Arial" charset="0"/>
                  <a:cs typeface="+mn-cs"/>
                </a:rPr>
                <a:t>Testing</a:t>
              </a:r>
              <a:endParaRPr lang="en-US" dirty="0">
                <a:solidFill>
                  <a:schemeClr val="bg1">
                    <a:lumMod val="85000"/>
                  </a:schemeClr>
                </a:solidFill>
                <a:cs typeface="+mn-cs"/>
              </a:endParaRPr>
            </a:p>
          </p:txBody>
        </p:sp>
        <p:sp>
          <p:nvSpPr>
            <p:cNvPr id="10257" name="Oval 17"/>
            <p:cNvSpPr>
              <a:spLocks noChangeArrowheads="1"/>
            </p:cNvSpPr>
            <p:nvPr/>
          </p:nvSpPr>
          <p:spPr bwMode="ltGray">
            <a:xfrm>
              <a:off x="3528" y="2424"/>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Unit</a:t>
              </a:r>
            </a:p>
            <a:p>
              <a:pPr algn="ctr" eaLnBrk="0" hangingPunct="0">
                <a:defRPr/>
              </a:pPr>
              <a:r>
                <a:rPr lang="en-US" sz="900" b="1" dirty="0">
                  <a:solidFill>
                    <a:schemeClr val="bg1">
                      <a:lumMod val="85000"/>
                    </a:schemeClr>
                  </a:solidFill>
                  <a:latin typeface="Arial" charset="0"/>
                  <a:cs typeface="+mn-cs"/>
                </a:rPr>
                <a:t>Testing</a:t>
              </a:r>
              <a:endParaRPr lang="en-US" dirty="0">
                <a:solidFill>
                  <a:schemeClr val="bg1">
                    <a:lumMod val="85000"/>
                  </a:schemeClr>
                </a:solidFill>
                <a:cs typeface="+mn-cs"/>
              </a:endParaRPr>
            </a:p>
          </p:txBody>
        </p:sp>
        <p:sp>
          <p:nvSpPr>
            <p:cNvPr id="10258" name="Line 18"/>
            <p:cNvSpPr>
              <a:spLocks noChangeShapeType="1"/>
            </p:cNvSpPr>
            <p:nvPr/>
          </p:nvSpPr>
          <p:spPr bwMode="ltGray">
            <a:xfrm>
              <a:off x="1350" y="816"/>
              <a:ext cx="1248" cy="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59" name="Line 19"/>
            <p:cNvSpPr>
              <a:spLocks noChangeShapeType="1"/>
            </p:cNvSpPr>
            <p:nvPr/>
          </p:nvSpPr>
          <p:spPr bwMode="ltGray">
            <a:xfrm>
              <a:off x="3156" y="816"/>
              <a:ext cx="1248" cy="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60" name="Line 20"/>
            <p:cNvSpPr>
              <a:spLocks noChangeShapeType="1"/>
            </p:cNvSpPr>
            <p:nvPr/>
          </p:nvSpPr>
          <p:spPr bwMode="ltGray">
            <a:xfrm>
              <a:off x="1104" y="1008"/>
              <a:ext cx="96" cy="23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62" name="Line 22"/>
            <p:cNvSpPr>
              <a:spLocks noChangeShapeType="1"/>
            </p:cNvSpPr>
            <p:nvPr/>
          </p:nvSpPr>
          <p:spPr bwMode="ltGray">
            <a:xfrm>
              <a:off x="1368" y="1580"/>
              <a:ext cx="120" cy="244"/>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63" name="Line 23"/>
            <p:cNvSpPr>
              <a:spLocks noChangeShapeType="1"/>
            </p:cNvSpPr>
            <p:nvPr/>
          </p:nvSpPr>
          <p:spPr bwMode="ltGray">
            <a:xfrm>
              <a:off x="1680" y="2160"/>
              <a:ext cx="130" cy="312"/>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64" name="Line 24"/>
            <p:cNvSpPr>
              <a:spLocks noChangeShapeType="1"/>
            </p:cNvSpPr>
            <p:nvPr/>
          </p:nvSpPr>
          <p:spPr bwMode="ltGray">
            <a:xfrm>
              <a:off x="1982" y="2800"/>
              <a:ext cx="384" cy="816"/>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65" name="Line 25"/>
            <p:cNvSpPr>
              <a:spLocks noChangeShapeType="1"/>
            </p:cNvSpPr>
            <p:nvPr/>
          </p:nvSpPr>
          <p:spPr bwMode="ltGray">
            <a:xfrm>
              <a:off x="2364" y="3614"/>
              <a:ext cx="240" cy="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71" name="Line 31"/>
            <p:cNvSpPr>
              <a:spLocks noChangeShapeType="1"/>
            </p:cNvSpPr>
            <p:nvPr/>
          </p:nvSpPr>
          <p:spPr bwMode="ltGray">
            <a:xfrm flipH="1">
              <a:off x="3178" y="3616"/>
              <a:ext cx="192" cy="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72" name="Line 32"/>
            <p:cNvSpPr>
              <a:spLocks noChangeShapeType="1"/>
            </p:cNvSpPr>
            <p:nvPr/>
          </p:nvSpPr>
          <p:spPr bwMode="ltGray">
            <a:xfrm flipH="1">
              <a:off x="3384" y="2802"/>
              <a:ext cx="432" cy="816"/>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74" name="Line 34"/>
            <p:cNvSpPr>
              <a:spLocks noChangeShapeType="1"/>
            </p:cNvSpPr>
            <p:nvPr/>
          </p:nvSpPr>
          <p:spPr bwMode="ltGray">
            <a:xfrm>
              <a:off x="2890" y="2802"/>
              <a:ext cx="0" cy="624"/>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77" name="Line 37"/>
            <p:cNvSpPr>
              <a:spLocks noChangeShapeType="1"/>
            </p:cNvSpPr>
            <p:nvPr/>
          </p:nvSpPr>
          <p:spPr bwMode="ltGray">
            <a:xfrm>
              <a:off x="3188" y="2616"/>
              <a:ext cx="336" cy="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79" name="Line 39"/>
            <p:cNvSpPr>
              <a:spLocks noChangeShapeType="1"/>
            </p:cNvSpPr>
            <p:nvPr/>
          </p:nvSpPr>
          <p:spPr bwMode="ltGray">
            <a:xfrm>
              <a:off x="2276" y="2622"/>
              <a:ext cx="336" cy="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81" name="Line 41"/>
            <p:cNvSpPr>
              <a:spLocks noChangeShapeType="1"/>
            </p:cNvSpPr>
            <p:nvPr/>
          </p:nvSpPr>
          <p:spPr bwMode="ltGray">
            <a:xfrm flipH="1">
              <a:off x="2278" y="2018"/>
              <a:ext cx="320" cy="602"/>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82" name="Line 42"/>
            <p:cNvSpPr>
              <a:spLocks noChangeShapeType="1"/>
            </p:cNvSpPr>
            <p:nvPr/>
          </p:nvSpPr>
          <p:spPr bwMode="ltGray">
            <a:xfrm flipH="1">
              <a:off x="1920" y="1392"/>
              <a:ext cx="672" cy="576"/>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83" name="Line 43"/>
            <p:cNvSpPr>
              <a:spLocks noChangeShapeType="1"/>
            </p:cNvSpPr>
            <p:nvPr/>
          </p:nvSpPr>
          <p:spPr bwMode="ltGray">
            <a:xfrm>
              <a:off x="1632" y="1392"/>
              <a:ext cx="960" cy="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84" name="Line 44"/>
            <p:cNvSpPr>
              <a:spLocks noChangeShapeType="1"/>
            </p:cNvSpPr>
            <p:nvPr/>
          </p:nvSpPr>
          <p:spPr bwMode="ltGray">
            <a:xfrm flipH="1">
              <a:off x="1632" y="816"/>
              <a:ext cx="960" cy="576"/>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85" name="Line 45"/>
            <p:cNvSpPr>
              <a:spLocks noChangeShapeType="1"/>
            </p:cNvSpPr>
            <p:nvPr/>
          </p:nvSpPr>
          <p:spPr bwMode="ltGray">
            <a:xfrm>
              <a:off x="3168" y="1392"/>
              <a:ext cx="960" cy="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86" name="Line 46"/>
            <p:cNvSpPr>
              <a:spLocks noChangeShapeType="1"/>
            </p:cNvSpPr>
            <p:nvPr/>
          </p:nvSpPr>
          <p:spPr bwMode="ltGray">
            <a:xfrm>
              <a:off x="3156" y="1968"/>
              <a:ext cx="672" cy="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87" name="Line 47"/>
            <p:cNvSpPr>
              <a:spLocks noChangeShapeType="1"/>
            </p:cNvSpPr>
            <p:nvPr/>
          </p:nvSpPr>
          <p:spPr bwMode="ltGray">
            <a:xfrm flipH="1">
              <a:off x="4548" y="998"/>
              <a:ext cx="60" cy="212"/>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88" name="Line 48"/>
            <p:cNvSpPr>
              <a:spLocks noChangeShapeType="1"/>
            </p:cNvSpPr>
            <p:nvPr/>
          </p:nvSpPr>
          <p:spPr bwMode="ltGray">
            <a:xfrm flipH="1">
              <a:off x="4296" y="1584"/>
              <a:ext cx="96" cy="24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89" name="Line 49"/>
            <p:cNvSpPr>
              <a:spLocks noChangeShapeType="1"/>
            </p:cNvSpPr>
            <p:nvPr/>
          </p:nvSpPr>
          <p:spPr bwMode="ltGray">
            <a:xfrm flipH="1">
              <a:off x="3960" y="2160"/>
              <a:ext cx="144" cy="288"/>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90" name="Oval 50"/>
            <p:cNvSpPr>
              <a:spLocks noChangeArrowheads="1"/>
            </p:cNvSpPr>
            <p:nvPr/>
          </p:nvSpPr>
          <p:spPr bwMode="ltGray">
            <a:xfrm>
              <a:off x="2604" y="3420"/>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Coding</a:t>
              </a:r>
              <a:endParaRPr lang="en-US" dirty="0">
                <a:solidFill>
                  <a:schemeClr val="bg1">
                    <a:lumMod val="85000"/>
                  </a:schemeClr>
                </a:solidFill>
                <a:cs typeface="+mn-cs"/>
              </a:endParaRPr>
            </a:p>
          </p:txBody>
        </p:sp>
        <p:sp>
          <p:nvSpPr>
            <p:cNvPr id="10293" name="Line 53"/>
            <p:cNvSpPr>
              <a:spLocks noChangeShapeType="1"/>
            </p:cNvSpPr>
            <p:nvPr/>
          </p:nvSpPr>
          <p:spPr bwMode="ltGray">
            <a:xfrm>
              <a:off x="1926" y="1968"/>
              <a:ext cx="672" cy="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grpSp>
      <p:sp>
        <p:nvSpPr>
          <p:cNvPr id="7171" name="Rectangle 1072"/>
          <p:cNvSpPr>
            <a:spLocks noChangeArrowheads="1"/>
          </p:cNvSpPr>
          <p:nvPr/>
        </p:nvSpPr>
        <p:spPr bwMode="ltGray">
          <a:xfrm>
            <a:off x="692150" y="381000"/>
            <a:ext cx="5805488" cy="307975"/>
          </a:xfrm>
          <a:prstGeom prst="rect">
            <a:avLst/>
          </a:prstGeom>
          <a:noFill/>
          <a:ln w="9525">
            <a:noFill/>
            <a:miter lim="800000"/>
            <a:headEnd/>
            <a:tailEnd/>
          </a:ln>
        </p:spPr>
        <p:txBody>
          <a:bodyPr wrap="none" lIns="0" tIns="0" rIns="0" bIns="0">
            <a:spAutoFit/>
          </a:bodyPr>
          <a:lstStyle/>
          <a:p>
            <a:pPr eaLnBrk="0" hangingPunct="0"/>
            <a:r>
              <a:rPr lang="en-US" sz="2000" b="1">
                <a:solidFill>
                  <a:srgbClr val="000000"/>
                </a:solidFill>
                <a:latin typeface="Arial" charset="0"/>
              </a:rPr>
              <a:t>                                  ‘V’ MODEL - </a:t>
            </a:r>
            <a:r>
              <a:rPr lang="en-US" sz="2000" b="1">
                <a:solidFill>
                  <a:srgbClr val="00B050"/>
                </a:solidFill>
                <a:latin typeface="Arial" charset="0"/>
              </a:rPr>
              <a:t>COMPARISON</a:t>
            </a:r>
            <a:endParaRPr lang="en-US" sz="1600" b="1">
              <a:solidFill>
                <a:srgbClr val="00B050"/>
              </a:solidFill>
              <a:latin typeface="Arial" charset="0"/>
            </a:endParaRPr>
          </a:p>
        </p:txBody>
      </p:sp>
      <p:sp>
        <p:nvSpPr>
          <p:cNvPr id="43" name="Rectangle 42"/>
          <p:cNvSpPr/>
          <p:nvPr/>
        </p:nvSpPr>
        <p:spPr bwMode="ltGray">
          <a:xfrm>
            <a:off x="6048375" y="4494213"/>
            <a:ext cx="774700" cy="246062"/>
          </a:xfrm>
          <a:prstGeom prst="rect">
            <a:avLst/>
          </a:prstGeom>
        </p:spPr>
        <p:txBody>
          <a:bodyPr>
            <a:spAutoFit/>
          </a:bodyPr>
          <a:lstStyle/>
          <a:p>
            <a:pPr algn="ctr" eaLnBrk="0" hangingPunct="0">
              <a:defRPr/>
            </a:pPr>
            <a:r>
              <a:rPr lang="en-US" sz="1000" b="1" dirty="0">
                <a:solidFill>
                  <a:schemeClr val="bg1">
                    <a:lumMod val="85000"/>
                  </a:schemeClr>
                </a:solidFill>
                <a:latin typeface="Arial" charset="0"/>
                <a:cs typeface="+mn-cs"/>
              </a:rPr>
              <a:t>$10 Fix</a:t>
            </a:r>
            <a:endParaRPr lang="en-US" sz="1000" dirty="0">
              <a:solidFill>
                <a:schemeClr val="bg1">
                  <a:lumMod val="85000"/>
                </a:schemeClr>
              </a:solidFill>
              <a:cs typeface="+mn-cs"/>
            </a:endParaRPr>
          </a:p>
        </p:txBody>
      </p:sp>
      <p:sp>
        <p:nvSpPr>
          <p:cNvPr id="44" name="Rectangle 43"/>
          <p:cNvSpPr/>
          <p:nvPr/>
        </p:nvSpPr>
        <p:spPr bwMode="ltGray">
          <a:xfrm>
            <a:off x="6516688" y="3413125"/>
            <a:ext cx="776287" cy="246063"/>
          </a:xfrm>
          <a:prstGeom prst="rect">
            <a:avLst/>
          </a:prstGeom>
        </p:spPr>
        <p:txBody>
          <a:bodyPr>
            <a:spAutoFit/>
          </a:bodyPr>
          <a:lstStyle/>
          <a:p>
            <a:pPr algn="ctr" eaLnBrk="0" hangingPunct="0">
              <a:defRPr/>
            </a:pPr>
            <a:r>
              <a:rPr lang="en-US" sz="1000" b="1" dirty="0">
                <a:solidFill>
                  <a:schemeClr val="bg1">
                    <a:lumMod val="85000"/>
                  </a:schemeClr>
                </a:solidFill>
                <a:latin typeface="Arial" charset="0"/>
                <a:cs typeface="+mn-cs"/>
              </a:rPr>
              <a:t>$100 Fix</a:t>
            </a:r>
            <a:endParaRPr lang="en-US" sz="1000" dirty="0">
              <a:solidFill>
                <a:schemeClr val="bg1">
                  <a:lumMod val="85000"/>
                </a:schemeClr>
              </a:solidFill>
              <a:cs typeface="+mn-cs"/>
            </a:endParaRPr>
          </a:p>
        </p:txBody>
      </p:sp>
      <p:sp>
        <p:nvSpPr>
          <p:cNvPr id="45" name="Rectangle 44"/>
          <p:cNvSpPr/>
          <p:nvPr/>
        </p:nvSpPr>
        <p:spPr bwMode="ltGray">
          <a:xfrm>
            <a:off x="6972300" y="2525713"/>
            <a:ext cx="776288" cy="246062"/>
          </a:xfrm>
          <a:prstGeom prst="rect">
            <a:avLst/>
          </a:prstGeom>
        </p:spPr>
        <p:txBody>
          <a:bodyPr>
            <a:spAutoFit/>
          </a:bodyPr>
          <a:lstStyle/>
          <a:p>
            <a:pPr algn="ctr" eaLnBrk="0" hangingPunct="0">
              <a:defRPr/>
            </a:pPr>
            <a:r>
              <a:rPr lang="en-US" sz="1000" b="1" dirty="0">
                <a:solidFill>
                  <a:schemeClr val="bg1">
                    <a:lumMod val="85000"/>
                  </a:schemeClr>
                </a:solidFill>
                <a:latin typeface="Arial" charset="0"/>
                <a:cs typeface="+mn-cs"/>
              </a:rPr>
              <a:t>$1000 Fix</a:t>
            </a:r>
            <a:endParaRPr lang="en-US" sz="1000" dirty="0">
              <a:solidFill>
                <a:schemeClr val="bg1">
                  <a:lumMod val="85000"/>
                </a:schemeClr>
              </a:solidFill>
              <a:cs typeface="+mn-cs"/>
            </a:endParaRPr>
          </a:p>
        </p:txBody>
      </p:sp>
      <p:sp>
        <p:nvSpPr>
          <p:cNvPr id="46" name="Rectangle 45"/>
          <p:cNvSpPr/>
          <p:nvPr/>
        </p:nvSpPr>
        <p:spPr bwMode="ltGray">
          <a:xfrm>
            <a:off x="7305675" y="1600200"/>
            <a:ext cx="1076325" cy="247650"/>
          </a:xfrm>
          <a:prstGeom prst="rect">
            <a:avLst/>
          </a:prstGeom>
        </p:spPr>
        <p:txBody>
          <a:bodyPr>
            <a:spAutoFit/>
          </a:bodyPr>
          <a:lstStyle/>
          <a:p>
            <a:pPr algn="ctr" eaLnBrk="0" hangingPunct="0">
              <a:defRPr/>
            </a:pPr>
            <a:r>
              <a:rPr lang="en-US" sz="1000" b="1" dirty="0">
                <a:solidFill>
                  <a:schemeClr val="bg1">
                    <a:lumMod val="85000"/>
                  </a:schemeClr>
                </a:solidFill>
                <a:latin typeface="Arial" charset="0"/>
                <a:cs typeface="+mn-cs"/>
              </a:rPr>
              <a:t>$10000 Fix</a:t>
            </a:r>
            <a:endParaRPr lang="en-US" sz="1000" dirty="0">
              <a:solidFill>
                <a:schemeClr val="bg1">
                  <a:lumMod val="85000"/>
                </a:schemeClr>
              </a:solidFill>
              <a:cs typeface="+mn-cs"/>
            </a:endParaRPr>
          </a:p>
        </p:txBody>
      </p:sp>
      <p:sp>
        <p:nvSpPr>
          <p:cNvPr id="47" name="Rectangle 46"/>
          <p:cNvSpPr/>
          <p:nvPr/>
        </p:nvSpPr>
        <p:spPr bwMode="ltGray">
          <a:xfrm>
            <a:off x="7697788" y="685800"/>
            <a:ext cx="1076325" cy="247650"/>
          </a:xfrm>
          <a:prstGeom prst="rect">
            <a:avLst/>
          </a:prstGeom>
        </p:spPr>
        <p:txBody>
          <a:bodyPr>
            <a:spAutoFit/>
          </a:bodyPr>
          <a:lstStyle/>
          <a:p>
            <a:pPr algn="ctr" eaLnBrk="0" hangingPunct="0">
              <a:defRPr/>
            </a:pPr>
            <a:r>
              <a:rPr lang="en-US" sz="1000" b="1" dirty="0">
                <a:solidFill>
                  <a:schemeClr val="bg1">
                    <a:lumMod val="75000"/>
                  </a:schemeClr>
                </a:solidFill>
                <a:latin typeface="Arial" charset="0"/>
                <a:cs typeface="+mn-cs"/>
              </a:rPr>
              <a:t>Cost unknown</a:t>
            </a:r>
            <a:endParaRPr lang="en-US" sz="1000" dirty="0">
              <a:solidFill>
                <a:schemeClr val="bg1">
                  <a:lumMod val="75000"/>
                </a:schemeClr>
              </a:solidFill>
              <a:cs typeface="+mn-cs"/>
            </a:endParaRPr>
          </a:p>
        </p:txBody>
      </p:sp>
      <p:sp>
        <p:nvSpPr>
          <p:cNvPr id="7177" name="Rectangle 48"/>
          <p:cNvSpPr>
            <a:spLocks noChangeArrowheads="1"/>
          </p:cNvSpPr>
          <p:nvPr/>
        </p:nvSpPr>
        <p:spPr bwMode="ltGray">
          <a:xfrm>
            <a:off x="153988" y="762000"/>
            <a:ext cx="8990012" cy="5448300"/>
          </a:xfrm>
          <a:prstGeom prst="rect">
            <a:avLst/>
          </a:prstGeom>
          <a:noFill/>
          <a:ln w="9525">
            <a:noFill/>
            <a:miter lim="800000"/>
            <a:headEnd/>
            <a:tailEnd/>
          </a:ln>
        </p:spPr>
        <p:txBody>
          <a:bodyPr>
            <a:spAutoFit/>
          </a:bodyPr>
          <a:lstStyle/>
          <a:p>
            <a:pPr eaLnBrk="0" hangingPunct="0"/>
            <a:r>
              <a:rPr lang="en-US" sz="1000" b="1" u="sng" dirty="0">
                <a:solidFill>
                  <a:srgbClr val="FF0000"/>
                </a:solidFill>
                <a:latin typeface="Arial" charset="0"/>
              </a:rPr>
              <a:t>WITHOUT LDT:</a:t>
            </a:r>
            <a:r>
              <a:rPr lang="en-US" sz="1000" b="1" u="sng" dirty="0">
                <a:latin typeface="Arial" charset="0"/>
              </a:rPr>
              <a:t> </a:t>
            </a:r>
            <a:r>
              <a:rPr lang="en-US" sz="1000" b="1" dirty="0">
                <a:latin typeface="Arial" charset="0"/>
              </a:rPr>
              <a:t>                                        </a:t>
            </a:r>
            <a:r>
              <a:rPr lang="en-US" sz="1000" b="1" u="sng" dirty="0">
                <a:solidFill>
                  <a:srgbClr val="0070C0"/>
                </a:solidFill>
                <a:latin typeface="Arial" charset="0"/>
              </a:rPr>
              <a:t>WITH LDT:                                      </a:t>
            </a:r>
          </a:p>
          <a:p>
            <a:pPr eaLnBrk="0" hangingPunct="0"/>
            <a:endParaRPr lang="en-US" sz="1000" b="1" u="sng" dirty="0">
              <a:latin typeface="Arial" charset="0"/>
            </a:endParaRPr>
          </a:p>
          <a:p>
            <a:pPr eaLnBrk="0" hangingPunct="0"/>
            <a:r>
              <a:rPr lang="en-US" sz="1000" b="1" dirty="0">
                <a:solidFill>
                  <a:srgbClr val="FF0000"/>
                </a:solidFill>
                <a:latin typeface="Arial" charset="0"/>
              </a:rPr>
              <a:t>    English text -based </a:t>
            </a:r>
            <a:r>
              <a:rPr lang="en-US" sz="1000" b="1" dirty="0" err="1">
                <a:solidFill>
                  <a:srgbClr val="FF0000"/>
                </a:solidFill>
                <a:latin typeface="Arial" charset="0"/>
              </a:rPr>
              <a:t>rqmt</a:t>
            </a:r>
            <a:r>
              <a:rPr lang="en-US" sz="1000" b="1" dirty="0">
                <a:solidFill>
                  <a:srgbClr val="FF0000"/>
                </a:solidFill>
                <a:latin typeface="Arial" charset="0"/>
              </a:rPr>
              <a:t>                    </a:t>
            </a:r>
            <a:r>
              <a:rPr lang="en-US" sz="1000" b="1" dirty="0">
                <a:solidFill>
                  <a:srgbClr val="0070C0"/>
                </a:solidFill>
                <a:latin typeface="Arial" charset="0"/>
              </a:rPr>
              <a:t>  ‘</a:t>
            </a:r>
            <a:r>
              <a:rPr lang="en-US" sz="1000" b="1" dirty="0" err="1">
                <a:solidFill>
                  <a:srgbClr val="0070C0"/>
                </a:solidFill>
                <a:latin typeface="Arial" charset="0"/>
              </a:rPr>
              <a:t>Blackbox</a:t>
            </a:r>
            <a:r>
              <a:rPr lang="en-US" sz="1000" b="1" dirty="0">
                <a:solidFill>
                  <a:srgbClr val="0070C0"/>
                </a:solidFill>
                <a:latin typeface="Arial" charset="0"/>
              </a:rPr>
              <a:t>’ showing inputs , outputs</a:t>
            </a:r>
            <a:endParaRPr lang="en-US" sz="1000" b="1" dirty="0">
              <a:solidFill>
                <a:srgbClr val="FF0000"/>
              </a:solidFill>
              <a:latin typeface="Arial" charset="0"/>
            </a:endParaRPr>
          </a:p>
          <a:p>
            <a:pPr eaLnBrk="0" hangingPunct="0"/>
            <a:r>
              <a:rPr lang="en-US" sz="1000" b="1" dirty="0">
                <a:latin typeface="Arial" charset="0"/>
              </a:rPr>
              <a:t>     </a:t>
            </a:r>
            <a:r>
              <a:rPr lang="en-US" sz="1000" b="1" dirty="0">
                <a:solidFill>
                  <a:srgbClr val="FF0000"/>
                </a:solidFill>
                <a:latin typeface="Arial" charset="0"/>
              </a:rPr>
              <a:t>created for TACAN                            </a:t>
            </a:r>
            <a:r>
              <a:rPr lang="en-US" sz="1000" b="1" dirty="0">
                <a:solidFill>
                  <a:srgbClr val="0070C0"/>
                </a:solidFill>
                <a:latin typeface="Arial" charset="0"/>
              </a:rPr>
              <a:t>   all combinations and states</a:t>
            </a:r>
            <a:endParaRPr lang="en-US" sz="1000" b="1" dirty="0">
              <a:solidFill>
                <a:srgbClr val="FF0000"/>
              </a:solidFill>
              <a:latin typeface="Arial" charset="0"/>
            </a:endParaRPr>
          </a:p>
          <a:p>
            <a:pPr eaLnBrk="0" hangingPunct="0"/>
            <a:r>
              <a:rPr lang="en-US" sz="1000" b="1" dirty="0">
                <a:solidFill>
                  <a:srgbClr val="FF0000"/>
                </a:solidFill>
                <a:latin typeface="Arial" charset="0"/>
              </a:rPr>
              <a:t>     tuning lock acquisition.                     </a:t>
            </a:r>
            <a:r>
              <a:rPr lang="en-US" sz="1000" b="1" dirty="0">
                <a:solidFill>
                  <a:srgbClr val="0070C0"/>
                </a:solidFill>
                <a:latin typeface="Arial" charset="0"/>
              </a:rPr>
              <a:t>  displayed in LDT, lost</a:t>
            </a:r>
            <a:endParaRPr lang="en-US" sz="1000" b="1" dirty="0">
              <a:solidFill>
                <a:srgbClr val="FF0000"/>
              </a:solidFill>
              <a:latin typeface="Arial" charset="0"/>
            </a:endParaRPr>
          </a:p>
          <a:p>
            <a:pPr eaLnBrk="0" hangingPunct="0"/>
            <a:r>
              <a:rPr lang="en-US" sz="1000" b="1" dirty="0">
                <a:latin typeface="Arial" charset="0"/>
              </a:rPr>
              <a:t>      </a:t>
            </a:r>
            <a:r>
              <a:rPr lang="en-US" sz="1000" b="1" dirty="0">
                <a:solidFill>
                  <a:srgbClr val="00B050"/>
                </a:solidFill>
                <a:latin typeface="Arial" charset="0"/>
              </a:rPr>
              <a:t>                                                               </a:t>
            </a:r>
            <a:r>
              <a:rPr lang="en-US" sz="1000" b="1" dirty="0">
                <a:solidFill>
                  <a:srgbClr val="0070C0"/>
                </a:solidFill>
                <a:latin typeface="Arial" charset="0"/>
              </a:rPr>
              <a:t>case seen, considered, action entered</a:t>
            </a:r>
            <a:endParaRPr lang="en-US" sz="1000" b="1" dirty="0">
              <a:solidFill>
                <a:srgbClr val="FF0000"/>
              </a:solidFill>
              <a:latin typeface="Arial" charset="0"/>
            </a:endParaRPr>
          </a:p>
          <a:p>
            <a:pPr eaLnBrk="0" hangingPunct="0"/>
            <a:r>
              <a:rPr lang="en-US" sz="1000" b="1" dirty="0">
                <a:latin typeface="Arial" charset="0"/>
              </a:rPr>
              <a:t>                                                                     </a:t>
            </a:r>
            <a:r>
              <a:rPr lang="en-US" sz="1000" b="1" dirty="0">
                <a:solidFill>
                  <a:srgbClr val="00B050"/>
                </a:solidFill>
                <a:latin typeface="Arial" charset="0"/>
              </a:rPr>
              <a:t>                                                                                       </a:t>
            </a:r>
          </a:p>
          <a:p>
            <a:pPr eaLnBrk="0" hangingPunct="0"/>
            <a:r>
              <a:rPr lang="en-US" sz="1000" b="1" dirty="0">
                <a:latin typeface="Arial" charset="0"/>
              </a:rPr>
              <a:t>                                                                                                                                                                                                                                                   </a:t>
            </a:r>
          </a:p>
          <a:p>
            <a:pPr eaLnBrk="0" hangingPunct="0"/>
            <a:r>
              <a:rPr lang="en-US" sz="1000" b="1" dirty="0">
                <a:latin typeface="Arial" charset="0"/>
              </a:rPr>
              <a:t>        </a:t>
            </a:r>
            <a:r>
              <a:rPr lang="en-US" sz="1000" b="1" dirty="0">
                <a:solidFill>
                  <a:srgbClr val="FF0000"/>
                </a:solidFill>
                <a:latin typeface="Arial" charset="0"/>
              </a:rPr>
              <a:t>Functional </a:t>
            </a:r>
            <a:r>
              <a:rPr lang="en-US" sz="1000" b="1" dirty="0" err="1">
                <a:solidFill>
                  <a:srgbClr val="FF0000"/>
                </a:solidFill>
                <a:latin typeface="Arial" charset="0"/>
              </a:rPr>
              <a:t>rqmt</a:t>
            </a:r>
            <a:r>
              <a:rPr lang="en-US" sz="1000" b="1" dirty="0">
                <a:solidFill>
                  <a:srgbClr val="FF0000"/>
                </a:solidFill>
                <a:latin typeface="Arial" charset="0"/>
              </a:rPr>
              <a:t>  derived,                        </a:t>
            </a:r>
            <a:r>
              <a:rPr lang="en-US" sz="1000" b="1" dirty="0">
                <a:solidFill>
                  <a:srgbClr val="0070C0"/>
                </a:solidFill>
                <a:latin typeface="Arial" charset="0"/>
              </a:rPr>
              <a:t>     Customer and System engineer</a:t>
            </a:r>
            <a:endParaRPr lang="en-US" sz="1000" b="1" dirty="0">
              <a:solidFill>
                <a:srgbClr val="FF0000"/>
              </a:solidFill>
              <a:latin typeface="Arial" charset="0"/>
            </a:endParaRPr>
          </a:p>
          <a:p>
            <a:pPr eaLnBrk="0" hangingPunct="0"/>
            <a:r>
              <a:rPr lang="en-US" sz="1000" b="1" dirty="0">
                <a:latin typeface="Arial" charset="0"/>
              </a:rPr>
              <a:t>        </a:t>
            </a:r>
            <a:r>
              <a:rPr lang="en-US" sz="1000" b="1" dirty="0">
                <a:solidFill>
                  <a:srgbClr val="FF0000"/>
                </a:solidFill>
                <a:latin typeface="Arial" charset="0"/>
              </a:rPr>
              <a:t>but TACAN  re-</a:t>
            </a:r>
            <a:r>
              <a:rPr lang="en-US" sz="1000" b="1" dirty="0" err="1">
                <a:solidFill>
                  <a:srgbClr val="FF0000"/>
                </a:solidFill>
                <a:latin typeface="Arial" charset="0"/>
              </a:rPr>
              <a:t>acquistion</a:t>
            </a:r>
            <a:r>
              <a:rPr lang="en-US" sz="1000" b="1" dirty="0">
                <a:solidFill>
                  <a:srgbClr val="FF0000"/>
                </a:solidFill>
                <a:latin typeface="Arial" charset="0"/>
              </a:rPr>
              <a:t>                             </a:t>
            </a:r>
            <a:r>
              <a:rPr lang="en-US" sz="1000" b="1" dirty="0">
                <a:solidFill>
                  <a:srgbClr val="0070C0"/>
                </a:solidFill>
                <a:latin typeface="Arial" charset="0"/>
              </a:rPr>
              <a:t>analyze spec, agree spec  correct,     </a:t>
            </a:r>
            <a:endParaRPr lang="en-US" sz="1000" b="1" dirty="0">
              <a:solidFill>
                <a:srgbClr val="FF0000"/>
              </a:solidFill>
              <a:latin typeface="Arial" charset="0"/>
            </a:endParaRPr>
          </a:p>
          <a:p>
            <a:pPr eaLnBrk="0" hangingPunct="0"/>
            <a:r>
              <a:rPr lang="en-US" sz="1000" b="1" dirty="0">
                <a:latin typeface="Arial" charset="0"/>
              </a:rPr>
              <a:t>        </a:t>
            </a:r>
            <a:r>
              <a:rPr lang="en-US" sz="1000" b="1" dirty="0">
                <a:solidFill>
                  <a:srgbClr val="FF0000"/>
                </a:solidFill>
                <a:latin typeface="Arial" charset="0"/>
              </a:rPr>
              <a:t>case is overlooked.                                         </a:t>
            </a:r>
            <a:r>
              <a:rPr lang="en-US" sz="1000" b="1" dirty="0">
                <a:solidFill>
                  <a:srgbClr val="0070C0"/>
                </a:solidFill>
                <a:latin typeface="Arial" charset="0"/>
              </a:rPr>
              <a:t>generate code, test drivers,</a:t>
            </a:r>
            <a:endParaRPr lang="en-US" sz="1000" b="1" dirty="0">
              <a:solidFill>
                <a:srgbClr val="FF0000"/>
              </a:solidFill>
              <a:latin typeface="Arial" charset="0"/>
            </a:endParaRPr>
          </a:p>
          <a:p>
            <a:pPr eaLnBrk="0" hangingPunct="0"/>
            <a:r>
              <a:rPr lang="en-US" sz="1000" b="1" dirty="0">
                <a:latin typeface="Arial" charset="0"/>
              </a:rPr>
              <a:t>        </a:t>
            </a:r>
            <a:r>
              <a:rPr lang="en-US" sz="1000" b="1" dirty="0">
                <a:solidFill>
                  <a:srgbClr val="00B050"/>
                </a:solidFill>
                <a:latin typeface="Arial" charset="0"/>
              </a:rPr>
              <a:t>                                                                          </a:t>
            </a:r>
            <a:r>
              <a:rPr lang="en-US" sz="1000" b="1" dirty="0">
                <a:solidFill>
                  <a:srgbClr val="0070C0"/>
                </a:solidFill>
                <a:latin typeface="Arial" charset="0"/>
              </a:rPr>
              <a:t>documentation via LDT </a:t>
            </a:r>
            <a:r>
              <a:rPr lang="en-US" sz="1000" b="1" dirty="0" err="1">
                <a:solidFill>
                  <a:srgbClr val="0070C0"/>
                </a:solidFill>
                <a:latin typeface="Arial" charset="0"/>
              </a:rPr>
              <a:t>autogen</a:t>
            </a:r>
            <a:r>
              <a:rPr lang="en-US" sz="1000" b="1" dirty="0">
                <a:solidFill>
                  <a:srgbClr val="0070C0"/>
                </a:solidFill>
                <a:latin typeface="Arial" charset="0"/>
              </a:rPr>
              <a:t>.       </a:t>
            </a:r>
          </a:p>
          <a:p>
            <a:pPr eaLnBrk="0" hangingPunct="0"/>
            <a:r>
              <a:rPr lang="en-US" sz="1000" b="1" dirty="0">
                <a:latin typeface="Arial" charset="0"/>
              </a:rPr>
              <a:t>                                                                                                                                               </a:t>
            </a:r>
            <a:r>
              <a:rPr lang="en-US" sz="1000" b="1" dirty="0">
                <a:solidFill>
                  <a:srgbClr val="0070C0"/>
                </a:solidFill>
                <a:latin typeface="Arial" charset="0"/>
              </a:rPr>
              <a:t>   </a:t>
            </a:r>
          </a:p>
          <a:p>
            <a:pPr eaLnBrk="0" hangingPunct="0"/>
            <a:endParaRPr lang="en-US" sz="1000" b="1" dirty="0">
              <a:latin typeface="Arial" charset="0"/>
            </a:endParaRPr>
          </a:p>
          <a:p>
            <a:pPr eaLnBrk="0" hangingPunct="0"/>
            <a:r>
              <a:rPr lang="en-US" sz="1000" b="1" dirty="0">
                <a:latin typeface="Arial" charset="0"/>
              </a:rPr>
              <a:t>              </a:t>
            </a:r>
            <a:r>
              <a:rPr lang="en-US" sz="1000" b="1" dirty="0">
                <a:solidFill>
                  <a:srgbClr val="FF0000"/>
                </a:solidFill>
                <a:latin typeface="Arial" charset="0"/>
              </a:rPr>
              <a:t>SW </a:t>
            </a:r>
            <a:r>
              <a:rPr lang="en-US" sz="1000" b="1" dirty="0" err="1">
                <a:solidFill>
                  <a:srgbClr val="FF0000"/>
                </a:solidFill>
                <a:latin typeface="Arial" charset="0"/>
              </a:rPr>
              <a:t>rqmts</a:t>
            </a:r>
            <a:r>
              <a:rPr lang="en-US" sz="1000" b="1" dirty="0">
                <a:solidFill>
                  <a:srgbClr val="FF0000"/>
                </a:solidFill>
                <a:latin typeface="Arial" charset="0"/>
              </a:rPr>
              <a:t> derived from                                     </a:t>
            </a:r>
            <a:r>
              <a:rPr lang="en-US" sz="1000" b="1" dirty="0">
                <a:solidFill>
                  <a:srgbClr val="0070C0"/>
                </a:solidFill>
                <a:latin typeface="Arial" charset="0"/>
              </a:rPr>
              <a:t>SW </a:t>
            </a:r>
            <a:r>
              <a:rPr lang="en-US" sz="1000" b="1" dirty="0" err="1">
                <a:solidFill>
                  <a:srgbClr val="0070C0"/>
                </a:solidFill>
                <a:latin typeface="Arial" charset="0"/>
              </a:rPr>
              <a:t>rqmts</a:t>
            </a:r>
            <a:r>
              <a:rPr lang="en-US" sz="1000" b="1" dirty="0">
                <a:solidFill>
                  <a:srgbClr val="0070C0"/>
                </a:solidFill>
                <a:latin typeface="Arial" charset="0"/>
              </a:rPr>
              <a:t> auto</a:t>
            </a:r>
            <a:endParaRPr lang="en-US" sz="1000" b="1" dirty="0">
              <a:solidFill>
                <a:srgbClr val="FF0000"/>
              </a:solidFill>
              <a:latin typeface="Arial" charset="0"/>
            </a:endParaRPr>
          </a:p>
          <a:p>
            <a:pPr eaLnBrk="0" hangingPunct="0"/>
            <a:r>
              <a:rPr lang="en-US" sz="1000" b="1" dirty="0">
                <a:solidFill>
                  <a:srgbClr val="FF0000"/>
                </a:solidFill>
                <a:latin typeface="Arial" charset="0"/>
              </a:rPr>
              <a:t>               functional </a:t>
            </a:r>
            <a:r>
              <a:rPr lang="en-US" sz="1000" b="1" dirty="0" err="1">
                <a:solidFill>
                  <a:srgbClr val="FF0000"/>
                </a:solidFill>
                <a:latin typeface="Arial" charset="0"/>
              </a:rPr>
              <a:t>rqmt</a:t>
            </a:r>
            <a:r>
              <a:rPr lang="en-US" sz="1000" b="1" dirty="0">
                <a:solidFill>
                  <a:srgbClr val="FF0000"/>
                </a:solidFill>
                <a:latin typeface="Arial" charset="0"/>
              </a:rPr>
              <a:t>, but includes                           </a:t>
            </a:r>
            <a:r>
              <a:rPr lang="en-US" sz="1000" b="1" dirty="0">
                <a:solidFill>
                  <a:srgbClr val="0070C0"/>
                </a:solidFill>
                <a:latin typeface="Arial" charset="0"/>
              </a:rPr>
              <a:t>generated</a:t>
            </a:r>
            <a:endParaRPr lang="en-US" sz="1000" b="1" dirty="0">
              <a:solidFill>
                <a:srgbClr val="FF0000"/>
              </a:solidFill>
              <a:latin typeface="Arial" charset="0"/>
            </a:endParaRPr>
          </a:p>
          <a:p>
            <a:pPr eaLnBrk="0" hangingPunct="0"/>
            <a:r>
              <a:rPr lang="en-US" sz="1000" b="1" dirty="0">
                <a:latin typeface="Arial" charset="0"/>
              </a:rPr>
              <a:t>               </a:t>
            </a:r>
            <a:r>
              <a:rPr lang="en-US" sz="1000" b="1" dirty="0">
                <a:solidFill>
                  <a:srgbClr val="FF0000"/>
                </a:solidFill>
                <a:latin typeface="Arial" charset="0"/>
              </a:rPr>
              <a:t>overlooked case</a:t>
            </a:r>
            <a:endParaRPr lang="en-US" sz="1000" b="1" dirty="0">
              <a:latin typeface="Arial" charset="0"/>
            </a:endParaRPr>
          </a:p>
          <a:p>
            <a:pPr eaLnBrk="0" hangingPunct="0"/>
            <a:endParaRPr lang="en-US" sz="1000" b="1" dirty="0">
              <a:latin typeface="Arial" charset="0"/>
            </a:endParaRPr>
          </a:p>
          <a:p>
            <a:pPr eaLnBrk="0" hangingPunct="0"/>
            <a:r>
              <a:rPr lang="en-US" sz="1000" b="1" dirty="0">
                <a:latin typeface="Arial" charset="0"/>
              </a:rPr>
              <a:t>                  </a:t>
            </a:r>
            <a:endParaRPr lang="en-US" sz="1000" b="1" dirty="0">
              <a:solidFill>
                <a:srgbClr val="FF0000"/>
              </a:solidFill>
              <a:latin typeface="Arial" charset="0"/>
            </a:endParaRPr>
          </a:p>
          <a:p>
            <a:pPr eaLnBrk="0" hangingPunct="0"/>
            <a:r>
              <a:rPr lang="en-US" sz="1000" b="1" dirty="0">
                <a:latin typeface="Arial" charset="0"/>
              </a:rPr>
              <a:t>                  </a:t>
            </a:r>
            <a:endParaRPr lang="en-US" sz="1000" b="1" dirty="0">
              <a:solidFill>
                <a:srgbClr val="FF0000"/>
              </a:solidFill>
              <a:latin typeface="Arial" charset="0"/>
            </a:endParaRPr>
          </a:p>
          <a:p>
            <a:pPr eaLnBrk="0" hangingPunct="0"/>
            <a:r>
              <a:rPr lang="en-US" sz="1000" b="1" dirty="0">
                <a:solidFill>
                  <a:srgbClr val="FF0000"/>
                </a:solidFill>
                <a:latin typeface="Arial" charset="0"/>
              </a:rPr>
              <a:t>    </a:t>
            </a:r>
            <a:r>
              <a:rPr lang="en-US" sz="1000" b="1" dirty="0">
                <a:latin typeface="Arial" charset="0"/>
              </a:rPr>
              <a:t>              </a:t>
            </a:r>
            <a:r>
              <a:rPr lang="en-US" sz="1000" b="1" dirty="0">
                <a:solidFill>
                  <a:srgbClr val="FF0000"/>
                </a:solidFill>
                <a:latin typeface="Arial" charset="0"/>
              </a:rPr>
              <a:t>TACAN control module design                                </a:t>
            </a:r>
            <a:r>
              <a:rPr lang="en-US" sz="1000" b="1" dirty="0">
                <a:solidFill>
                  <a:srgbClr val="0070C0"/>
                </a:solidFill>
                <a:latin typeface="Arial" charset="0"/>
              </a:rPr>
              <a:t>      Code and exhaustive </a:t>
            </a:r>
            <a:r>
              <a:rPr lang="en-US" sz="1000" b="1" dirty="0">
                <a:solidFill>
                  <a:srgbClr val="FF0000"/>
                </a:solidFill>
                <a:latin typeface="Arial" charset="0"/>
              </a:rPr>
              <a:t>              </a:t>
            </a:r>
          </a:p>
          <a:p>
            <a:pPr eaLnBrk="0" hangingPunct="0"/>
            <a:r>
              <a:rPr lang="en-US" sz="1000" b="1" dirty="0">
                <a:latin typeface="Arial" charset="0"/>
              </a:rPr>
              <a:t>                   </a:t>
            </a:r>
            <a:r>
              <a:rPr lang="en-US" sz="1000" b="1" dirty="0">
                <a:solidFill>
                  <a:srgbClr val="FF0000"/>
                </a:solidFill>
                <a:latin typeface="Arial" charset="0"/>
              </a:rPr>
              <a:t>lacks TACAN display reset. upon                            </a:t>
            </a:r>
            <a:r>
              <a:rPr lang="en-US" sz="1000" b="1" dirty="0">
                <a:solidFill>
                  <a:srgbClr val="0070C0"/>
                </a:solidFill>
                <a:latin typeface="Arial" charset="0"/>
              </a:rPr>
              <a:t>      unit test driver auto </a:t>
            </a:r>
            <a:r>
              <a:rPr lang="en-US" sz="1000" b="1" dirty="0">
                <a:latin typeface="Arial" charset="0"/>
              </a:rPr>
              <a:t>                                                                                          </a:t>
            </a:r>
            <a:r>
              <a:rPr lang="en-US" sz="1000" b="1" dirty="0">
                <a:solidFill>
                  <a:srgbClr val="0070C0"/>
                </a:solidFill>
                <a:latin typeface="Arial" charset="0"/>
              </a:rPr>
              <a:t>     </a:t>
            </a:r>
            <a:endParaRPr lang="en-US" sz="1000" b="1" dirty="0">
              <a:solidFill>
                <a:srgbClr val="FF0000"/>
              </a:solidFill>
              <a:latin typeface="Arial" charset="0"/>
            </a:endParaRPr>
          </a:p>
          <a:p>
            <a:pPr eaLnBrk="0" hangingPunct="0"/>
            <a:r>
              <a:rPr lang="en-US" sz="1000" b="1" dirty="0">
                <a:latin typeface="Arial" charset="0"/>
              </a:rPr>
              <a:t>                  </a:t>
            </a:r>
            <a:r>
              <a:rPr lang="en-US" sz="1000" b="1" dirty="0">
                <a:solidFill>
                  <a:srgbClr val="FF0000"/>
                </a:solidFill>
                <a:latin typeface="Arial" charset="0"/>
              </a:rPr>
              <a:t>TACAN tuning lock </a:t>
            </a:r>
            <a:r>
              <a:rPr lang="en-US" sz="1000" b="1" dirty="0" err="1">
                <a:solidFill>
                  <a:srgbClr val="FF0000"/>
                </a:solidFill>
                <a:latin typeface="Arial" charset="0"/>
              </a:rPr>
              <a:t>reaquisition</a:t>
            </a:r>
            <a:r>
              <a:rPr lang="en-US" sz="1000" b="1" dirty="0">
                <a:solidFill>
                  <a:srgbClr val="FF0000"/>
                </a:solidFill>
                <a:latin typeface="Arial" charset="0"/>
              </a:rPr>
              <a:t>.                              </a:t>
            </a:r>
            <a:r>
              <a:rPr lang="en-US" sz="1000" b="1" dirty="0">
                <a:solidFill>
                  <a:srgbClr val="0070C0"/>
                </a:solidFill>
                <a:latin typeface="Arial" charset="0"/>
              </a:rPr>
              <a:t>      generated, run on</a:t>
            </a:r>
            <a:r>
              <a:rPr lang="en-US" sz="1000" b="1" dirty="0">
                <a:latin typeface="Arial" charset="0"/>
              </a:rPr>
              <a:t>                                                                                   </a:t>
            </a:r>
            <a:r>
              <a:rPr lang="en-US" sz="1000" b="1" dirty="0">
                <a:solidFill>
                  <a:srgbClr val="0070C0"/>
                </a:solidFill>
                <a:latin typeface="Arial" charset="0"/>
              </a:rPr>
              <a:t>       </a:t>
            </a:r>
            <a:endParaRPr lang="en-US" sz="1000" b="1" dirty="0">
              <a:solidFill>
                <a:srgbClr val="FF0000"/>
              </a:solidFill>
              <a:latin typeface="Arial" charset="0"/>
            </a:endParaRPr>
          </a:p>
          <a:p>
            <a:pPr eaLnBrk="0" hangingPunct="0"/>
            <a:r>
              <a:rPr lang="en-US" sz="1000" b="1" dirty="0">
                <a:latin typeface="Arial" charset="0"/>
              </a:rPr>
              <a:t>                                                                                                             </a:t>
            </a:r>
            <a:r>
              <a:rPr lang="en-US" sz="1000" b="1" dirty="0">
                <a:solidFill>
                  <a:srgbClr val="0070C0"/>
                </a:solidFill>
                <a:latin typeface="Arial" charset="0"/>
              </a:rPr>
              <a:t> target, all code </a:t>
            </a:r>
            <a:r>
              <a:rPr lang="en-US" sz="1000" b="1" dirty="0">
                <a:latin typeface="Arial" charset="0"/>
              </a:rPr>
              <a:t>                                                                                          </a:t>
            </a:r>
            <a:r>
              <a:rPr lang="en-US" sz="1000" b="1" dirty="0">
                <a:solidFill>
                  <a:srgbClr val="0070C0"/>
                </a:solidFill>
                <a:latin typeface="Arial" charset="0"/>
              </a:rPr>
              <a:t>     </a:t>
            </a:r>
          </a:p>
          <a:p>
            <a:pPr eaLnBrk="0" hangingPunct="0"/>
            <a:r>
              <a:rPr lang="en-US" sz="1000" b="1" dirty="0">
                <a:solidFill>
                  <a:srgbClr val="0070C0"/>
                </a:solidFill>
                <a:latin typeface="Arial" charset="0"/>
              </a:rPr>
              <a:t>                                                                                                               exercised, passed.</a:t>
            </a:r>
            <a:r>
              <a:rPr lang="en-US" sz="1000" b="1" dirty="0">
                <a:latin typeface="Arial" charset="0"/>
              </a:rPr>
              <a:t>                                                                                                                   </a:t>
            </a:r>
          </a:p>
          <a:p>
            <a:pPr eaLnBrk="0" hangingPunct="0"/>
            <a:r>
              <a:rPr lang="en-US" sz="1000" b="1" dirty="0">
                <a:solidFill>
                  <a:srgbClr val="0070C0"/>
                </a:solidFill>
                <a:latin typeface="Arial" charset="0"/>
              </a:rPr>
              <a:t>                                                                                                              SW metrics minimized.</a:t>
            </a:r>
          </a:p>
          <a:p>
            <a:pPr eaLnBrk="0" hangingPunct="0"/>
            <a:endParaRPr lang="en-US" sz="1000" b="1" dirty="0">
              <a:solidFill>
                <a:srgbClr val="0070C0"/>
              </a:solidFill>
              <a:latin typeface="Arial" charset="0"/>
            </a:endParaRPr>
          </a:p>
          <a:p>
            <a:pPr eaLnBrk="0" hangingPunct="0"/>
            <a:endParaRPr lang="en-US" sz="1000" b="1" dirty="0">
              <a:solidFill>
                <a:srgbClr val="0070C0"/>
              </a:solidFill>
              <a:latin typeface="Arial" charset="0"/>
            </a:endParaRPr>
          </a:p>
          <a:p>
            <a:pPr eaLnBrk="0" hangingPunct="0"/>
            <a:endParaRPr lang="en-US" sz="1000" b="1" dirty="0">
              <a:latin typeface="Arial" charset="0"/>
            </a:endParaRPr>
          </a:p>
          <a:p>
            <a:pPr eaLnBrk="0" hangingPunct="0"/>
            <a:endParaRPr lang="en-US" sz="1000" b="1" dirty="0">
              <a:latin typeface="Arial" charset="0"/>
            </a:endParaRPr>
          </a:p>
          <a:p>
            <a:pPr eaLnBrk="0" hangingPunct="0"/>
            <a:r>
              <a:rPr lang="en-US" sz="1600" b="1" dirty="0">
                <a:solidFill>
                  <a:srgbClr val="00B050"/>
                </a:solidFill>
                <a:latin typeface="Arial" charset="0"/>
              </a:rPr>
              <a:t>                   </a:t>
            </a:r>
            <a:r>
              <a:rPr lang="en-US" sz="1600" b="1" u="sng" dirty="0">
                <a:solidFill>
                  <a:srgbClr val="00B050"/>
                </a:solidFill>
                <a:latin typeface="Arial" charset="0"/>
              </a:rPr>
              <a:t>CODING PHASE</a:t>
            </a:r>
          </a:p>
          <a:p>
            <a:pPr eaLnBrk="0" hangingPunct="0"/>
            <a:r>
              <a:rPr lang="en-US" sz="1600" b="1" dirty="0">
                <a:latin typeface="Arial" charset="0"/>
              </a:rPr>
              <a:t>                   WITHOUT LDT:                                                                  WITH LDT:</a:t>
            </a:r>
          </a:p>
          <a:p>
            <a:pPr eaLnBrk="0" hangingPunct="0"/>
            <a:r>
              <a:rPr lang="en-US" sz="1600" b="1" dirty="0">
                <a:solidFill>
                  <a:srgbClr val="FF0000"/>
                </a:solidFill>
                <a:latin typeface="Arial" charset="0"/>
              </a:rPr>
              <a:t>   CODE HAND WRITTEN SEVERAL TIMES          </a:t>
            </a:r>
            <a:r>
              <a:rPr lang="en-US" sz="1600" b="1" dirty="0">
                <a:solidFill>
                  <a:srgbClr val="0070C0"/>
                </a:solidFill>
                <a:latin typeface="Arial" charset="0"/>
              </a:rPr>
              <a:t>CODE AUTO GENERATED AT SPEC TIME</a:t>
            </a:r>
            <a:r>
              <a:rPr lang="en-US" sz="1300" b="1" dirty="0">
                <a:solidFill>
                  <a:srgbClr val="0070C0"/>
                </a:solidFill>
                <a:latin typeface="Arial" charset="0"/>
              </a:rPr>
              <a:t> </a:t>
            </a:r>
            <a:r>
              <a:rPr lang="en-US" sz="1300" b="1" dirty="0">
                <a:latin typeface="Arial" charset="0"/>
              </a:rPr>
              <a:t> </a:t>
            </a:r>
            <a:r>
              <a:rPr lang="en-US" sz="1000" b="1" dirty="0">
                <a:latin typeface="Arial" charset="0"/>
              </a:rPr>
              <a:t>                 </a:t>
            </a:r>
            <a:r>
              <a:rPr lang="en-US" sz="1000" b="1" dirty="0">
                <a:solidFill>
                  <a:srgbClr val="FF0000"/>
                </a:solidFill>
                <a:latin typeface="Arial" charset="0"/>
              </a:rPr>
              <a:t>                                                            </a:t>
            </a:r>
          </a:p>
        </p:txBody>
      </p:sp>
      <p:sp>
        <p:nvSpPr>
          <p:cNvPr id="7178" name="Rectangle 50"/>
          <p:cNvSpPr>
            <a:spLocks noChangeArrowheads="1"/>
          </p:cNvSpPr>
          <p:nvPr/>
        </p:nvSpPr>
        <p:spPr bwMode="auto">
          <a:xfrm>
            <a:off x="685800" y="6248400"/>
            <a:ext cx="8153400" cy="338138"/>
          </a:xfrm>
          <a:prstGeom prst="rect">
            <a:avLst/>
          </a:prstGeom>
          <a:noFill/>
          <a:ln w="9525">
            <a:noFill/>
            <a:miter lim="800000"/>
            <a:headEnd/>
            <a:tailEnd/>
          </a:ln>
        </p:spPr>
        <p:txBody>
          <a:bodyPr>
            <a:spAutoFit/>
          </a:bodyPr>
          <a:lstStyle/>
          <a:p>
            <a:pPr algn="ctr" eaLnBrk="0" hangingPunct="0"/>
            <a:endParaRPr lang="en-US" sz="1600" b="1">
              <a:latin typeface="Arial" charset="0"/>
            </a:endParaRPr>
          </a:p>
        </p:txBody>
      </p:sp>
      <p:sp>
        <p:nvSpPr>
          <p:cNvPr id="7179" name="Rectangle 51"/>
          <p:cNvSpPr>
            <a:spLocks noChangeArrowheads="1"/>
          </p:cNvSpPr>
          <p:nvPr/>
        </p:nvSpPr>
        <p:spPr bwMode="auto">
          <a:xfrm>
            <a:off x="228600" y="6276975"/>
            <a:ext cx="8686800" cy="338138"/>
          </a:xfrm>
          <a:prstGeom prst="rect">
            <a:avLst/>
          </a:prstGeom>
          <a:noFill/>
          <a:ln w="9525">
            <a:noFill/>
            <a:miter lim="800000"/>
            <a:headEnd/>
            <a:tailEnd/>
          </a:ln>
        </p:spPr>
        <p:txBody>
          <a:bodyPr>
            <a:spAutoFit/>
          </a:bodyPr>
          <a:lstStyle/>
          <a:p>
            <a:pPr algn="ctr" eaLnBrk="0" hangingPunct="0"/>
            <a:r>
              <a:rPr lang="en-US" sz="1600" b="1">
                <a:solidFill>
                  <a:srgbClr val="00B050"/>
                </a:solidFill>
                <a:latin typeface="Arial" charset="0"/>
              </a:rPr>
              <a:t>EXAMPLE -</a:t>
            </a:r>
            <a:r>
              <a:rPr lang="en-US" sz="1600" b="1">
                <a:latin typeface="Arial" charset="0"/>
              </a:rPr>
              <a:t> TACAN acquisition display developed with and without LDT.</a:t>
            </a:r>
          </a:p>
        </p:txBody>
      </p:sp>
      <p:sp>
        <p:nvSpPr>
          <p:cNvPr id="7180" name="Rectangle 48"/>
          <p:cNvSpPr>
            <a:spLocks noChangeArrowheads="1"/>
          </p:cNvSpPr>
          <p:nvPr/>
        </p:nvSpPr>
        <p:spPr bwMode="auto">
          <a:xfrm>
            <a:off x="3962400" y="5526088"/>
            <a:ext cx="1265238" cy="400050"/>
          </a:xfrm>
          <a:prstGeom prst="rect">
            <a:avLst/>
          </a:prstGeom>
          <a:noFill/>
          <a:ln w="9525">
            <a:noFill/>
            <a:miter lim="800000"/>
            <a:headEnd/>
            <a:tailEnd/>
          </a:ln>
        </p:spPr>
        <p:txBody>
          <a:bodyPr wrap="none">
            <a:spAutoFit/>
          </a:bodyPr>
          <a:lstStyle/>
          <a:p>
            <a:r>
              <a:rPr lang="en-US" sz="1000" b="1">
                <a:solidFill>
                  <a:srgbClr val="FF0000"/>
                </a:solidFill>
                <a:latin typeface="Arial" charset="0"/>
              </a:rPr>
              <a:t>TACAN control </a:t>
            </a:r>
          </a:p>
          <a:p>
            <a:r>
              <a:rPr lang="en-US" sz="1000" b="1">
                <a:solidFill>
                  <a:srgbClr val="FF0000"/>
                </a:solidFill>
                <a:latin typeface="Arial" charset="0"/>
              </a:rPr>
              <a:t>procedure written</a:t>
            </a:r>
            <a:endParaRPr lang="en-US" sz="1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54"/>
          <p:cNvGrpSpPr>
            <a:grpSpLocks/>
          </p:cNvGrpSpPr>
          <p:nvPr/>
        </p:nvGrpSpPr>
        <p:grpSpPr bwMode="auto">
          <a:xfrm>
            <a:off x="1238250" y="838200"/>
            <a:ext cx="6657975" cy="5200650"/>
            <a:chOff x="780" y="528"/>
            <a:chExt cx="4194" cy="3276"/>
          </a:xfrm>
        </p:grpSpPr>
        <p:sp>
          <p:nvSpPr>
            <p:cNvPr id="10244" name="Line 4"/>
            <p:cNvSpPr>
              <a:spLocks noChangeShapeType="1"/>
            </p:cNvSpPr>
            <p:nvPr/>
          </p:nvSpPr>
          <p:spPr bwMode="ltGray">
            <a:xfrm>
              <a:off x="1446" y="594"/>
              <a:ext cx="1392" cy="2784"/>
            </a:xfrm>
            <a:prstGeom prst="line">
              <a:avLst/>
            </a:prstGeom>
            <a:noFill/>
            <a:ln w="127000">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45" name="Line 5"/>
            <p:cNvSpPr>
              <a:spLocks noChangeShapeType="1"/>
            </p:cNvSpPr>
            <p:nvPr/>
          </p:nvSpPr>
          <p:spPr bwMode="ltGray">
            <a:xfrm flipV="1">
              <a:off x="2960" y="528"/>
              <a:ext cx="1392" cy="2832"/>
            </a:xfrm>
            <a:prstGeom prst="line">
              <a:avLst/>
            </a:prstGeom>
            <a:noFill/>
            <a:ln w="127000">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46" name="Oval 6"/>
            <p:cNvSpPr>
              <a:spLocks noChangeArrowheads="1"/>
            </p:cNvSpPr>
            <p:nvPr/>
          </p:nvSpPr>
          <p:spPr bwMode="ltGray">
            <a:xfrm>
              <a:off x="780" y="618"/>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Requirements</a:t>
              </a:r>
            </a:p>
            <a:p>
              <a:pPr algn="ctr" eaLnBrk="0" hangingPunct="0">
                <a:defRPr/>
              </a:pPr>
              <a:r>
                <a:rPr lang="en-US" sz="900" b="1" dirty="0">
                  <a:solidFill>
                    <a:schemeClr val="bg1">
                      <a:lumMod val="85000"/>
                    </a:schemeClr>
                  </a:solidFill>
                  <a:latin typeface="Arial" charset="0"/>
                  <a:cs typeface="+mn-cs"/>
                </a:rPr>
                <a:t>Design</a:t>
              </a:r>
            </a:p>
          </p:txBody>
        </p:sp>
        <p:sp>
          <p:nvSpPr>
            <p:cNvPr id="10247" name="Oval 7"/>
            <p:cNvSpPr>
              <a:spLocks noChangeArrowheads="1"/>
            </p:cNvSpPr>
            <p:nvPr/>
          </p:nvSpPr>
          <p:spPr bwMode="ltGray">
            <a:xfrm>
              <a:off x="1074" y="1194"/>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System</a:t>
              </a:r>
            </a:p>
            <a:p>
              <a:pPr algn="ctr" eaLnBrk="0" hangingPunct="0">
                <a:defRPr/>
              </a:pPr>
              <a:r>
                <a:rPr lang="en-US" sz="900" b="1" dirty="0">
                  <a:solidFill>
                    <a:schemeClr val="bg1">
                      <a:lumMod val="85000"/>
                    </a:schemeClr>
                  </a:solidFill>
                  <a:latin typeface="Arial" charset="0"/>
                  <a:cs typeface="+mn-cs"/>
                </a:rPr>
                <a:t>Design</a:t>
              </a:r>
              <a:endParaRPr lang="en-US" dirty="0">
                <a:solidFill>
                  <a:schemeClr val="bg1">
                    <a:lumMod val="85000"/>
                  </a:schemeClr>
                </a:solidFill>
                <a:cs typeface="+mn-cs"/>
              </a:endParaRPr>
            </a:p>
          </p:txBody>
        </p:sp>
        <p:sp>
          <p:nvSpPr>
            <p:cNvPr id="10248" name="Oval 8"/>
            <p:cNvSpPr>
              <a:spLocks noChangeArrowheads="1"/>
            </p:cNvSpPr>
            <p:nvPr/>
          </p:nvSpPr>
          <p:spPr bwMode="ltGray">
            <a:xfrm>
              <a:off x="1362" y="1770"/>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Architecture</a:t>
              </a:r>
            </a:p>
            <a:p>
              <a:pPr algn="ctr" eaLnBrk="0" hangingPunct="0">
                <a:defRPr/>
              </a:pPr>
              <a:r>
                <a:rPr lang="en-US" sz="900" b="1" dirty="0">
                  <a:solidFill>
                    <a:schemeClr val="bg1">
                      <a:lumMod val="85000"/>
                    </a:schemeClr>
                  </a:solidFill>
                  <a:latin typeface="Arial" charset="0"/>
                  <a:cs typeface="+mn-cs"/>
                </a:rPr>
                <a:t>Design</a:t>
              </a:r>
              <a:endParaRPr lang="en-US" dirty="0">
                <a:solidFill>
                  <a:schemeClr val="bg1">
                    <a:lumMod val="85000"/>
                  </a:schemeClr>
                </a:solidFill>
                <a:cs typeface="+mn-cs"/>
              </a:endParaRPr>
            </a:p>
          </p:txBody>
        </p:sp>
        <p:sp>
          <p:nvSpPr>
            <p:cNvPr id="10249" name="Oval 9"/>
            <p:cNvSpPr>
              <a:spLocks noChangeArrowheads="1"/>
            </p:cNvSpPr>
            <p:nvPr/>
          </p:nvSpPr>
          <p:spPr bwMode="ltGray">
            <a:xfrm>
              <a:off x="1698" y="2424"/>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Module</a:t>
              </a:r>
            </a:p>
            <a:p>
              <a:pPr algn="ctr" eaLnBrk="0" hangingPunct="0">
                <a:defRPr/>
              </a:pPr>
              <a:r>
                <a:rPr lang="en-US" sz="900" b="1" dirty="0">
                  <a:solidFill>
                    <a:schemeClr val="bg1">
                      <a:lumMod val="85000"/>
                    </a:schemeClr>
                  </a:solidFill>
                  <a:latin typeface="Arial" charset="0"/>
                  <a:cs typeface="+mn-cs"/>
                </a:rPr>
                <a:t>Design</a:t>
              </a:r>
              <a:endParaRPr lang="en-US" dirty="0">
                <a:solidFill>
                  <a:schemeClr val="bg1">
                    <a:lumMod val="85000"/>
                  </a:schemeClr>
                </a:solidFill>
                <a:cs typeface="+mn-cs"/>
              </a:endParaRPr>
            </a:p>
          </p:txBody>
        </p:sp>
        <p:sp>
          <p:nvSpPr>
            <p:cNvPr id="10250" name="Oval 10"/>
            <p:cNvSpPr>
              <a:spLocks noChangeArrowheads="1"/>
            </p:cNvSpPr>
            <p:nvPr/>
          </p:nvSpPr>
          <p:spPr bwMode="ltGray">
            <a:xfrm>
              <a:off x="2580" y="1770"/>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Integration</a:t>
              </a:r>
            </a:p>
            <a:p>
              <a:pPr algn="ctr" eaLnBrk="0" hangingPunct="0">
                <a:defRPr/>
              </a:pPr>
              <a:r>
                <a:rPr lang="en-US" sz="900" b="1" dirty="0">
                  <a:solidFill>
                    <a:schemeClr val="bg1">
                      <a:lumMod val="85000"/>
                    </a:schemeClr>
                  </a:solidFill>
                  <a:latin typeface="Arial" charset="0"/>
                  <a:cs typeface="+mn-cs"/>
                </a:rPr>
                <a:t>Test Design</a:t>
              </a:r>
              <a:endParaRPr lang="en-US" dirty="0">
                <a:solidFill>
                  <a:schemeClr val="bg1">
                    <a:lumMod val="85000"/>
                  </a:schemeClr>
                </a:solidFill>
                <a:cs typeface="+mn-cs"/>
              </a:endParaRPr>
            </a:p>
          </p:txBody>
        </p:sp>
        <p:sp>
          <p:nvSpPr>
            <p:cNvPr id="10251" name="Oval 11"/>
            <p:cNvSpPr>
              <a:spLocks noChangeArrowheads="1"/>
            </p:cNvSpPr>
            <p:nvPr/>
          </p:nvSpPr>
          <p:spPr bwMode="ltGray">
            <a:xfrm>
              <a:off x="2586" y="1188"/>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System Test</a:t>
              </a:r>
            </a:p>
            <a:p>
              <a:pPr algn="ctr" eaLnBrk="0" hangingPunct="0">
                <a:defRPr/>
              </a:pPr>
              <a:r>
                <a:rPr lang="en-US" sz="900" b="1" dirty="0">
                  <a:solidFill>
                    <a:schemeClr val="bg1">
                      <a:lumMod val="85000"/>
                    </a:schemeClr>
                  </a:solidFill>
                  <a:latin typeface="Arial" charset="0"/>
                  <a:cs typeface="+mn-cs"/>
                </a:rPr>
                <a:t>Design</a:t>
              </a:r>
              <a:endParaRPr lang="en-US" dirty="0">
                <a:solidFill>
                  <a:schemeClr val="bg1">
                    <a:lumMod val="85000"/>
                  </a:schemeClr>
                </a:solidFill>
                <a:cs typeface="+mn-cs"/>
              </a:endParaRPr>
            </a:p>
          </p:txBody>
        </p:sp>
        <p:sp>
          <p:nvSpPr>
            <p:cNvPr id="10252" name="Oval 12"/>
            <p:cNvSpPr>
              <a:spLocks noChangeArrowheads="1"/>
            </p:cNvSpPr>
            <p:nvPr/>
          </p:nvSpPr>
          <p:spPr bwMode="ltGray">
            <a:xfrm>
              <a:off x="2586" y="618"/>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Acceptance</a:t>
              </a:r>
            </a:p>
            <a:p>
              <a:pPr algn="ctr" eaLnBrk="0" hangingPunct="0">
                <a:defRPr/>
              </a:pPr>
              <a:r>
                <a:rPr lang="en-US" sz="900" b="1" dirty="0">
                  <a:solidFill>
                    <a:schemeClr val="bg1">
                      <a:lumMod val="85000"/>
                    </a:schemeClr>
                  </a:solidFill>
                  <a:latin typeface="Arial" charset="0"/>
                  <a:cs typeface="+mn-cs"/>
                </a:rPr>
                <a:t>Test Design</a:t>
              </a:r>
              <a:endParaRPr lang="en-US" dirty="0">
                <a:solidFill>
                  <a:schemeClr val="bg1">
                    <a:lumMod val="85000"/>
                  </a:schemeClr>
                </a:solidFill>
                <a:cs typeface="+mn-cs"/>
              </a:endParaRPr>
            </a:p>
          </p:txBody>
        </p:sp>
        <p:sp>
          <p:nvSpPr>
            <p:cNvPr id="10253" name="Oval 13"/>
            <p:cNvSpPr>
              <a:spLocks noChangeArrowheads="1"/>
            </p:cNvSpPr>
            <p:nvPr/>
          </p:nvSpPr>
          <p:spPr bwMode="ltGray">
            <a:xfrm>
              <a:off x="2598" y="2424"/>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Unit</a:t>
              </a:r>
            </a:p>
            <a:p>
              <a:pPr algn="ctr" eaLnBrk="0" hangingPunct="0">
                <a:defRPr/>
              </a:pPr>
              <a:r>
                <a:rPr lang="en-US" sz="900" b="1" dirty="0">
                  <a:solidFill>
                    <a:schemeClr val="bg1">
                      <a:lumMod val="85000"/>
                    </a:schemeClr>
                  </a:solidFill>
                  <a:latin typeface="Arial" charset="0"/>
                  <a:cs typeface="+mn-cs"/>
                </a:rPr>
                <a:t>Test Design</a:t>
              </a:r>
              <a:endParaRPr lang="en-US" dirty="0">
                <a:solidFill>
                  <a:schemeClr val="bg1">
                    <a:lumMod val="85000"/>
                  </a:schemeClr>
                </a:solidFill>
                <a:cs typeface="+mn-cs"/>
              </a:endParaRPr>
            </a:p>
          </p:txBody>
        </p:sp>
        <p:sp>
          <p:nvSpPr>
            <p:cNvPr id="10254" name="Oval 14"/>
            <p:cNvSpPr>
              <a:spLocks noChangeArrowheads="1"/>
            </p:cNvSpPr>
            <p:nvPr/>
          </p:nvSpPr>
          <p:spPr bwMode="ltGray">
            <a:xfrm>
              <a:off x="3822" y="1764"/>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Integration</a:t>
              </a:r>
            </a:p>
            <a:p>
              <a:pPr algn="ctr" eaLnBrk="0" hangingPunct="0">
                <a:defRPr/>
              </a:pPr>
              <a:r>
                <a:rPr lang="en-US" sz="900" b="1" dirty="0">
                  <a:solidFill>
                    <a:schemeClr val="bg1">
                      <a:lumMod val="85000"/>
                    </a:schemeClr>
                  </a:solidFill>
                  <a:latin typeface="Arial" charset="0"/>
                  <a:cs typeface="+mn-cs"/>
                </a:rPr>
                <a:t>Testing</a:t>
              </a:r>
              <a:endParaRPr lang="en-US" dirty="0">
                <a:solidFill>
                  <a:schemeClr val="bg1">
                    <a:lumMod val="85000"/>
                  </a:schemeClr>
                </a:solidFill>
                <a:cs typeface="+mn-cs"/>
              </a:endParaRPr>
            </a:p>
          </p:txBody>
        </p:sp>
        <p:sp>
          <p:nvSpPr>
            <p:cNvPr id="10255" name="Oval 15"/>
            <p:cNvSpPr>
              <a:spLocks noChangeArrowheads="1"/>
            </p:cNvSpPr>
            <p:nvPr/>
          </p:nvSpPr>
          <p:spPr bwMode="ltGray">
            <a:xfrm>
              <a:off x="4128" y="1194"/>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System</a:t>
              </a:r>
            </a:p>
            <a:p>
              <a:pPr algn="ctr" eaLnBrk="0" hangingPunct="0">
                <a:defRPr/>
              </a:pPr>
              <a:r>
                <a:rPr lang="en-US" sz="900" b="1" dirty="0">
                  <a:solidFill>
                    <a:schemeClr val="bg1">
                      <a:lumMod val="85000"/>
                    </a:schemeClr>
                  </a:solidFill>
                  <a:latin typeface="Arial" charset="0"/>
                  <a:cs typeface="+mn-cs"/>
                </a:rPr>
                <a:t>Testing</a:t>
              </a:r>
              <a:endParaRPr lang="en-US" dirty="0">
                <a:solidFill>
                  <a:schemeClr val="bg1">
                    <a:lumMod val="85000"/>
                  </a:schemeClr>
                </a:solidFill>
                <a:cs typeface="+mn-cs"/>
              </a:endParaRPr>
            </a:p>
          </p:txBody>
        </p:sp>
        <p:sp>
          <p:nvSpPr>
            <p:cNvPr id="10256" name="Oval 16"/>
            <p:cNvSpPr>
              <a:spLocks noChangeArrowheads="1"/>
            </p:cNvSpPr>
            <p:nvPr/>
          </p:nvSpPr>
          <p:spPr bwMode="ltGray">
            <a:xfrm>
              <a:off x="4398" y="618"/>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Acceptance</a:t>
              </a:r>
            </a:p>
            <a:p>
              <a:pPr algn="ctr" eaLnBrk="0" hangingPunct="0">
                <a:defRPr/>
              </a:pPr>
              <a:r>
                <a:rPr lang="en-US" sz="900" b="1" dirty="0">
                  <a:solidFill>
                    <a:schemeClr val="bg1">
                      <a:lumMod val="85000"/>
                    </a:schemeClr>
                  </a:solidFill>
                  <a:latin typeface="Arial" charset="0"/>
                  <a:cs typeface="+mn-cs"/>
                </a:rPr>
                <a:t>Testing</a:t>
              </a:r>
              <a:endParaRPr lang="en-US" dirty="0">
                <a:solidFill>
                  <a:schemeClr val="bg1">
                    <a:lumMod val="85000"/>
                  </a:schemeClr>
                </a:solidFill>
                <a:cs typeface="+mn-cs"/>
              </a:endParaRPr>
            </a:p>
          </p:txBody>
        </p:sp>
        <p:sp>
          <p:nvSpPr>
            <p:cNvPr id="10257" name="Oval 17"/>
            <p:cNvSpPr>
              <a:spLocks noChangeArrowheads="1"/>
            </p:cNvSpPr>
            <p:nvPr/>
          </p:nvSpPr>
          <p:spPr bwMode="ltGray">
            <a:xfrm>
              <a:off x="3528" y="2424"/>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Unit</a:t>
              </a:r>
            </a:p>
            <a:p>
              <a:pPr algn="ctr" eaLnBrk="0" hangingPunct="0">
                <a:defRPr/>
              </a:pPr>
              <a:r>
                <a:rPr lang="en-US" sz="900" b="1" dirty="0">
                  <a:solidFill>
                    <a:schemeClr val="bg1">
                      <a:lumMod val="85000"/>
                    </a:schemeClr>
                  </a:solidFill>
                  <a:latin typeface="Arial" charset="0"/>
                  <a:cs typeface="+mn-cs"/>
                </a:rPr>
                <a:t>Testing</a:t>
              </a:r>
              <a:endParaRPr lang="en-US" dirty="0">
                <a:solidFill>
                  <a:schemeClr val="bg1">
                    <a:lumMod val="85000"/>
                  </a:schemeClr>
                </a:solidFill>
                <a:cs typeface="+mn-cs"/>
              </a:endParaRPr>
            </a:p>
          </p:txBody>
        </p:sp>
        <p:sp>
          <p:nvSpPr>
            <p:cNvPr id="10258" name="Line 18"/>
            <p:cNvSpPr>
              <a:spLocks noChangeShapeType="1"/>
            </p:cNvSpPr>
            <p:nvPr/>
          </p:nvSpPr>
          <p:spPr bwMode="ltGray">
            <a:xfrm>
              <a:off x="1350" y="816"/>
              <a:ext cx="1248" cy="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59" name="Line 19"/>
            <p:cNvSpPr>
              <a:spLocks noChangeShapeType="1"/>
            </p:cNvSpPr>
            <p:nvPr/>
          </p:nvSpPr>
          <p:spPr bwMode="ltGray">
            <a:xfrm>
              <a:off x="3156" y="816"/>
              <a:ext cx="1248" cy="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60" name="Line 20"/>
            <p:cNvSpPr>
              <a:spLocks noChangeShapeType="1"/>
            </p:cNvSpPr>
            <p:nvPr/>
          </p:nvSpPr>
          <p:spPr bwMode="ltGray">
            <a:xfrm>
              <a:off x="1104" y="1008"/>
              <a:ext cx="96" cy="23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62" name="Line 22"/>
            <p:cNvSpPr>
              <a:spLocks noChangeShapeType="1"/>
            </p:cNvSpPr>
            <p:nvPr/>
          </p:nvSpPr>
          <p:spPr bwMode="ltGray">
            <a:xfrm>
              <a:off x="1368" y="1580"/>
              <a:ext cx="120" cy="244"/>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63" name="Line 23"/>
            <p:cNvSpPr>
              <a:spLocks noChangeShapeType="1"/>
            </p:cNvSpPr>
            <p:nvPr/>
          </p:nvSpPr>
          <p:spPr bwMode="ltGray">
            <a:xfrm>
              <a:off x="1680" y="2160"/>
              <a:ext cx="130" cy="312"/>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64" name="Line 24"/>
            <p:cNvSpPr>
              <a:spLocks noChangeShapeType="1"/>
            </p:cNvSpPr>
            <p:nvPr/>
          </p:nvSpPr>
          <p:spPr bwMode="ltGray">
            <a:xfrm>
              <a:off x="1982" y="2800"/>
              <a:ext cx="384" cy="816"/>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65" name="Line 25"/>
            <p:cNvSpPr>
              <a:spLocks noChangeShapeType="1"/>
            </p:cNvSpPr>
            <p:nvPr/>
          </p:nvSpPr>
          <p:spPr bwMode="ltGray">
            <a:xfrm>
              <a:off x="2364" y="3614"/>
              <a:ext cx="240" cy="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71" name="Line 31"/>
            <p:cNvSpPr>
              <a:spLocks noChangeShapeType="1"/>
            </p:cNvSpPr>
            <p:nvPr/>
          </p:nvSpPr>
          <p:spPr bwMode="ltGray">
            <a:xfrm flipH="1">
              <a:off x="3178" y="3616"/>
              <a:ext cx="192" cy="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72" name="Line 32"/>
            <p:cNvSpPr>
              <a:spLocks noChangeShapeType="1"/>
            </p:cNvSpPr>
            <p:nvPr/>
          </p:nvSpPr>
          <p:spPr bwMode="ltGray">
            <a:xfrm flipH="1">
              <a:off x="3384" y="2802"/>
              <a:ext cx="432" cy="816"/>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74" name="Line 34"/>
            <p:cNvSpPr>
              <a:spLocks noChangeShapeType="1"/>
            </p:cNvSpPr>
            <p:nvPr/>
          </p:nvSpPr>
          <p:spPr bwMode="ltGray">
            <a:xfrm>
              <a:off x="2890" y="2802"/>
              <a:ext cx="0" cy="624"/>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77" name="Line 37"/>
            <p:cNvSpPr>
              <a:spLocks noChangeShapeType="1"/>
            </p:cNvSpPr>
            <p:nvPr/>
          </p:nvSpPr>
          <p:spPr bwMode="ltGray">
            <a:xfrm>
              <a:off x="3188" y="2616"/>
              <a:ext cx="336" cy="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79" name="Line 39"/>
            <p:cNvSpPr>
              <a:spLocks noChangeShapeType="1"/>
            </p:cNvSpPr>
            <p:nvPr/>
          </p:nvSpPr>
          <p:spPr bwMode="ltGray">
            <a:xfrm>
              <a:off x="2276" y="2622"/>
              <a:ext cx="336" cy="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81" name="Line 41"/>
            <p:cNvSpPr>
              <a:spLocks noChangeShapeType="1"/>
            </p:cNvSpPr>
            <p:nvPr/>
          </p:nvSpPr>
          <p:spPr bwMode="ltGray">
            <a:xfrm flipH="1">
              <a:off x="2278" y="2018"/>
              <a:ext cx="320" cy="602"/>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82" name="Line 42"/>
            <p:cNvSpPr>
              <a:spLocks noChangeShapeType="1"/>
            </p:cNvSpPr>
            <p:nvPr/>
          </p:nvSpPr>
          <p:spPr bwMode="ltGray">
            <a:xfrm flipH="1">
              <a:off x="1920" y="1392"/>
              <a:ext cx="672" cy="576"/>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83" name="Line 43"/>
            <p:cNvSpPr>
              <a:spLocks noChangeShapeType="1"/>
            </p:cNvSpPr>
            <p:nvPr/>
          </p:nvSpPr>
          <p:spPr bwMode="ltGray">
            <a:xfrm>
              <a:off x="1632" y="1392"/>
              <a:ext cx="960" cy="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84" name="Line 44"/>
            <p:cNvSpPr>
              <a:spLocks noChangeShapeType="1"/>
            </p:cNvSpPr>
            <p:nvPr/>
          </p:nvSpPr>
          <p:spPr bwMode="ltGray">
            <a:xfrm flipH="1">
              <a:off x="1632" y="816"/>
              <a:ext cx="960" cy="576"/>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85" name="Line 45"/>
            <p:cNvSpPr>
              <a:spLocks noChangeShapeType="1"/>
            </p:cNvSpPr>
            <p:nvPr/>
          </p:nvSpPr>
          <p:spPr bwMode="ltGray">
            <a:xfrm>
              <a:off x="3168" y="1392"/>
              <a:ext cx="960" cy="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86" name="Line 46"/>
            <p:cNvSpPr>
              <a:spLocks noChangeShapeType="1"/>
            </p:cNvSpPr>
            <p:nvPr/>
          </p:nvSpPr>
          <p:spPr bwMode="ltGray">
            <a:xfrm>
              <a:off x="3156" y="1968"/>
              <a:ext cx="672" cy="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87" name="Line 47"/>
            <p:cNvSpPr>
              <a:spLocks noChangeShapeType="1"/>
            </p:cNvSpPr>
            <p:nvPr/>
          </p:nvSpPr>
          <p:spPr bwMode="ltGray">
            <a:xfrm flipH="1">
              <a:off x="4548" y="998"/>
              <a:ext cx="60" cy="212"/>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88" name="Line 48"/>
            <p:cNvSpPr>
              <a:spLocks noChangeShapeType="1"/>
            </p:cNvSpPr>
            <p:nvPr/>
          </p:nvSpPr>
          <p:spPr bwMode="ltGray">
            <a:xfrm flipH="1">
              <a:off x="4296" y="1584"/>
              <a:ext cx="96" cy="24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89" name="Line 49"/>
            <p:cNvSpPr>
              <a:spLocks noChangeShapeType="1"/>
            </p:cNvSpPr>
            <p:nvPr/>
          </p:nvSpPr>
          <p:spPr bwMode="ltGray">
            <a:xfrm flipH="1">
              <a:off x="3960" y="2160"/>
              <a:ext cx="144" cy="288"/>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90" name="Oval 50"/>
            <p:cNvSpPr>
              <a:spLocks noChangeArrowheads="1"/>
            </p:cNvSpPr>
            <p:nvPr/>
          </p:nvSpPr>
          <p:spPr bwMode="ltGray">
            <a:xfrm>
              <a:off x="2604" y="3420"/>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Coding</a:t>
              </a:r>
              <a:endParaRPr lang="en-US" dirty="0">
                <a:solidFill>
                  <a:schemeClr val="bg1">
                    <a:lumMod val="85000"/>
                  </a:schemeClr>
                </a:solidFill>
                <a:cs typeface="+mn-cs"/>
              </a:endParaRPr>
            </a:p>
          </p:txBody>
        </p:sp>
        <p:sp>
          <p:nvSpPr>
            <p:cNvPr id="10293" name="Line 53"/>
            <p:cNvSpPr>
              <a:spLocks noChangeShapeType="1"/>
            </p:cNvSpPr>
            <p:nvPr/>
          </p:nvSpPr>
          <p:spPr bwMode="ltGray">
            <a:xfrm>
              <a:off x="1926" y="1968"/>
              <a:ext cx="672" cy="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grpSp>
      <p:sp>
        <p:nvSpPr>
          <p:cNvPr id="8195" name="Rectangle 1072"/>
          <p:cNvSpPr>
            <a:spLocks noChangeArrowheads="1"/>
          </p:cNvSpPr>
          <p:nvPr/>
        </p:nvSpPr>
        <p:spPr bwMode="ltGray">
          <a:xfrm>
            <a:off x="692150" y="381000"/>
            <a:ext cx="5805488" cy="307975"/>
          </a:xfrm>
          <a:prstGeom prst="rect">
            <a:avLst/>
          </a:prstGeom>
          <a:noFill/>
          <a:ln w="9525">
            <a:noFill/>
            <a:miter lim="800000"/>
            <a:headEnd/>
            <a:tailEnd/>
          </a:ln>
        </p:spPr>
        <p:txBody>
          <a:bodyPr wrap="none" lIns="0" tIns="0" rIns="0" bIns="0">
            <a:spAutoFit/>
          </a:bodyPr>
          <a:lstStyle/>
          <a:p>
            <a:pPr eaLnBrk="0" hangingPunct="0"/>
            <a:r>
              <a:rPr lang="en-US" sz="2000" b="1">
                <a:solidFill>
                  <a:srgbClr val="000000"/>
                </a:solidFill>
                <a:latin typeface="Arial" charset="0"/>
              </a:rPr>
              <a:t>                                  ‘V’ MODEL - </a:t>
            </a:r>
            <a:r>
              <a:rPr lang="en-US" sz="2000" b="1">
                <a:solidFill>
                  <a:srgbClr val="00B050"/>
                </a:solidFill>
                <a:latin typeface="Arial" charset="0"/>
              </a:rPr>
              <a:t>COMPARISON</a:t>
            </a:r>
            <a:endParaRPr lang="en-US" sz="1600" b="1">
              <a:solidFill>
                <a:srgbClr val="00B050"/>
              </a:solidFill>
              <a:latin typeface="Arial" charset="0"/>
            </a:endParaRPr>
          </a:p>
        </p:txBody>
      </p:sp>
      <p:sp>
        <p:nvSpPr>
          <p:cNvPr id="43" name="Rectangle 42"/>
          <p:cNvSpPr/>
          <p:nvPr/>
        </p:nvSpPr>
        <p:spPr bwMode="ltGray">
          <a:xfrm>
            <a:off x="6048375" y="4494213"/>
            <a:ext cx="774700" cy="246062"/>
          </a:xfrm>
          <a:prstGeom prst="rect">
            <a:avLst/>
          </a:prstGeom>
        </p:spPr>
        <p:txBody>
          <a:bodyPr>
            <a:spAutoFit/>
          </a:bodyPr>
          <a:lstStyle/>
          <a:p>
            <a:pPr algn="ctr" eaLnBrk="0" hangingPunct="0">
              <a:defRPr/>
            </a:pPr>
            <a:r>
              <a:rPr lang="en-US" sz="1000" b="1" dirty="0">
                <a:solidFill>
                  <a:schemeClr val="bg1">
                    <a:lumMod val="85000"/>
                  </a:schemeClr>
                </a:solidFill>
                <a:latin typeface="Arial" charset="0"/>
                <a:cs typeface="+mn-cs"/>
              </a:rPr>
              <a:t>$10 Fix</a:t>
            </a:r>
            <a:endParaRPr lang="en-US" sz="1000" dirty="0">
              <a:solidFill>
                <a:schemeClr val="bg1">
                  <a:lumMod val="85000"/>
                </a:schemeClr>
              </a:solidFill>
              <a:cs typeface="+mn-cs"/>
            </a:endParaRPr>
          </a:p>
        </p:txBody>
      </p:sp>
      <p:sp>
        <p:nvSpPr>
          <p:cNvPr id="44" name="Rectangle 43"/>
          <p:cNvSpPr/>
          <p:nvPr/>
        </p:nvSpPr>
        <p:spPr bwMode="ltGray">
          <a:xfrm>
            <a:off x="6516688" y="3413125"/>
            <a:ext cx="776287" cy="246063"/>
          </a:xfrm>
          <a:prstGeom prst="rect">
            <a:avLst/>
          </a:prstGeom>
        </p:spPr>
        <p:txBody>
          <a:bodyPr>
            <a:spAutoFit/>
          </a:bodyPr>
          <a:lstStyle/>
          <a:p>
            <a:pPr algn="ctr" eaLnBrk="0" hangingPunct="0">
              <a:defRPr/>
            </a:pPr>
            <a:r>
              <a:rPr lang="en-US" sz="1000" b="1" dirty="0">
                <a:solidFill>
                  <a:schemeClr val="bg1">
                    <a:lumMod val="85000"/>
                  </a:schemeClr>
                </a:solidFill>
                <a:latin typeface="Arial" charset="0"/>
                <a:cs typeface="+mn-cs"/>
              </a:rPr>
              <a:t>$100 Fix</a:t>
            </a:r>
            <a:endParaRPr lang="en-US" sz="1000" dirty="0">
              <a:solidFill>
                <a:schemeClr val="bg1">
                  <a:lumMod val="85000"/>
                </a:schemeClr>
              </a:solidFill>
              <a:cs typeface="+mn-cs"/>
            </a:endParaRPr>
          </a:p>
        </p:txBody>
      </p:sp>
      <p:sp>
        <p:nvSpPr>
          <p:cNvPr id="45" name="Rectangle 44"/>
          <p:cNvSpPr/>
          <p:nvPr/>
        </p:nvSpPr>
        <p:spPr bwMode="ltGray">
          <a:xfrm>
            <a:off x="6972300" y="2525713"/>
            <a:ext cx="776288" cy="246062"/>
          </a:xfrm>
          <a:prstGeom prst="rect">
            <a:avLst/>
          </a:prstGeom>
        </p:spPr>
        <p:txBody>
          <a:bodyPr>
            <a:spAutoFit/>
          </a:bodyPr>
          <a:lstStyle/>
          <a:p>
            <a:pPr algn="ctr" eaLnBrk="0" hangingPunct="0">
              <a:defRPr/>
            </a:pPr>
            <a:r>
              <a:rPr lang="en-US" sz="1000" b="1" dirty="0">
                <a:solidFill>
                  <a:schemeClr val="bg1">
                    <a:lumMod val="85000"/>
                  </a:schemeClr>
                </a:solidFill>
                <a:latin typeface="Arial" charset="0"/>
                <a:cs typeface="+mn-cs"/>
              </a:rPr>
              <a:t>$1000 Fix</a:t>
            </a:r>
            <a:endParaRPr lang="en-US" sz="1000" dirty="0">
              <a:solidFill>
                <a:schemeClr val="bg1">
                  <a:lumMod val="85000"/>
                </a:schemeClr>
              </a:solidFill>
              <a:cs typeface="+mn-cs"/>
            </a:endParaRPr>
          </a:p>
        </p:txBody>
      </p:sp>
      <p:sp>
        <p:nvSpPr>
          <p:cNvPr id="46" name="Rectangle 45"/>
          <p:cNvSpPr/>
          <p:nvPr/>
        </p:nvSpPr>
        <p:spPr bwMode="ltGray">
          <a:xfrm>
            <a:off x="7305675" y="1600200"/>
            <a:ext cx="1076325" cy="247650"/>
          </a:xfrm>
          <a:prstGeom prst="rect">
            <a:avLst/>
          </a:prstGeom>
        </p:spPr>
        <p:txBody>
          <a:bodyPr>
            <a:spAutoFit/>
          </a:bodyPr>
          <a:lstStyle/>
          <a:p>
            <a:pPr algn="ctr" eaLnBrk="0" hangingPunct="0">
              <a:defRPr/>
            </a:pPr>
            <a:r>
              <a:rPr lang="en-US" sz="1000" b="1" dirty="0">
                <a:solidFill>
                  <a:schemeClr val="bg1">
                    <a:lumMod val="85000"/>
                  </a:schemeClr>
                </a:solidFill>
                <a:latin typeface="Arial" charset="0"/>
                <a:cs typeface="+mn-cs"/>
              </a:rPr>
              <a:t>$10000 Fix</a:t>
            </a:r>
            <a:endParaRPr lang="en-US" sz="1000" dirty="0">
              <a:solidFill>
                <a:schemeClr val="bg1">
                  <a:lumMod val="85000"/>
                </a:schemeClr>
              </a:solidFill>
              <a:cs typeface="+mn-cs"/>
            </a:endParaRPr>
          </a:p>
        </p:txBody>
      </p:sp>
      <p:sp>
        <p:nvSpPr>
          <p:cNvPr id="47" name="Rectangle 46"/>
          <p:cNvSpPr/>
          <p:nvPr/>
        </p:nvSpPr>
        <p:spPr bwMode="ltGray">
          <a:xfrm>
            <a:off x="7697788" y="685800"/>
            <a:ext cx="1076325" cy="247650"/>
          </a:xfrm>
          <a:prstGeom prst="rect">
            <a:avLst/>
          </a:prstGeom>
        </p:spPr>
        <p:txBody>
          <a:bodyPr>
            <a:spAutoFit/>
          </a:bodyPr>
          <a:lstStyle/>
          <a:p>
            <a:pPr algn="ctr" eaLnBrk="0" hangingPunct="0">
              <a:defRPr/>
            </a:pPr>
            <a:r>
              <a:rPr lang="en-US" sz="1000" b="1" dirty="0">
                <a:solidFill>
                  <a:schemeClr val="bg1">
                    <a:lumMod val="75000"/>
                  </a:schemeClr>
                </a:solidFill>
                <a:latin typeface="Arial" charset="0"/>
                <a:cs typeface="+mn-cs"/>
              </a:rPr>
              <a:t>Cost unknown</a:t>
            </a:r>
            <a:endParaRPr lang="en-US" sz="1000" dirty="0">
              <a:solidFill>
                <a:schemeClr val="bg1">
                  <a:lumMod val="75000"/>
                </a:schemeClr>
              </a:solidFill>
              <a:cs typeface="+mn-cs"/>
            </a:endParaRPr>
          </a:p>
        </p:txBody>
      </p:sp>
      <p:sp>
        <p:nvSpPr>
          <p:cNvPr id="8201" name="Rectangle 48"/>
          <p:cNvSpPr>
            <a:spLocks noChangeArrowheads="1"/>
          </p:cNvSpPr>
          <p:nvPr/>
        </p:nvSpPr>
        <p:spPr bwMode="ltGray">
          <a:xfrm>
            <a:off x="153988" y="762000"/>
            <a:ext cx="8990012" cy="5693866"/>
          </a:xfrm>
          <a:prstGeom prst="rect">
            <a:avLst/>
          </a:prstGeom>
          <a:noFill/>
          <a:ln w="9525">
            <a:noFill/>
            <a:miter lim="800000"/>
            <a:headEnd/>
            <a:tailEnd/>
          </a:ln>
        </p:spPr>
        <p:txBody>
          <a:bodyPr>
            <a:spAutoFit/>
          </a:bodyPr>
          <a:lstStyle/>
          <a:p>
            <a:pPr eaLnBrk="0" hangingPunct="0"/>
            <a:r>
              <a:rPr lang="en-US" sz="1000" b="1" u="sng" dirty="0">
                <a:solidFill>
                  <a:srgbClr val="FF0000"/>
                </a:solidFill>
                <a:latin typeface="Arial" charset="0"/>
              </a:rPr>
              <a:t>WITHOUT LDT:</a:t>
            </a:r>
            <a:r>
              <a:rPr lang="en-US" sz="1000" b="1" u="sng" dirty="0">
                <a:latin typeface="Arial" charset="0"/>
              </a:rPr>
              <a:t> </a:t>
            </a:r>
            <a:r>
              <a:rPr lang="en-US" sz="1000" b="1" dirty="0">
                <a:latin typeface="Arial" charset="0"/>
              </a:rPr>
              <a:t>                                        </a:t>
            </a:r>
            <a:r>
              <a:rPr lang="en-US" sz="1000" b="1" u="sng" dirty="0">
                <a:solidFill>
                  <a:srgbClr val="0070C0"/>
                </a:solidFill>
                <a:latin typeface="Arial" charset="0"/>
              </a:rPr>
              <a:t>WITH LDT:                                      </a:t>
            </a:r>
          </a:p>
          <a:p>
            <a:pPr eaLnBrk="0" hangingPunct="0"/>
            <a:endParaRPr lang="en-US" sz="1000" b="1" u="sng" dirty="0">
              <a:latin typeface="Arial" charset="0"/>
            </a:endParaRPr>
          </a:p>
          <a:p>
            <a:pPr eaLnBrk="0" hangingPunct="0"/>
            <a:r>
              <a:rPr lang="en-US" sz="1000" b="1" dirty="0">
                <a:solidFill>
                  <a:srgbClr val="FF0000"/>
                </a:solidFill>
                <a:latin typeface="Arial" charset="0"/>
              </a:rPr>
              <a:t>    English text -based </a:t>
            </a:r>
            <a:r>
              <a:rPr lang="en-US" sz="1000" b="1" dirty="0" err="1">
                <a:solidFill>
                  <a:srgbClr val="FF0000"/>
                </a:solidFill>
                <a:latin typeface="Arial" charset="0"/>
              </a:rPr>
              <a:t>rqmt</a:t>
            </a:r>
            <a:r>
              <a:rPr lang="en-US" sz="1000" b="1" dirty="0">
                <a:solidFill>
                  <a:srgbClr val="FF0000"/>
                </a:solidFill>
                <a:latin typeface="Arial" charset="0"/>
              </a:rPr>
              <a:t>                    </a:t>
            </a:r>
            <a:r>
              <a:rPr lang="en-US" sz="1000" b="1" dirty="0">
                <a:solidFill>
                  <a:srgbClr val="0070C0"/>
                </a:solidFill>
                <a:latin typeface="Arial" charset="0"/>
              </a:rPr>
              <a:t>  ‘</a:t>
            </a:r>
            <a:r>
              <a:rPr lang="en-US" sz="1000" b="1" dirty="0" err="1">
                <a:solidFill>
                  <a:srgbClr val="0070C0"/>
                </a:solidFill>
                <a:latin typeface="Arial" charset="0"/>
              </a:rPr>
              <a:t>Blackbox</a:t>
            </a:r>
            <a:r>
              <a:rPr lang="en-US" sz="1000" b="1" dirty="0">
                <a:solidFill>
                  <a:srgbClr val="0070C0"/>
                </a:solidFill>
                <a:latin typeface="Arial" charset="0"/>
              </a:rPr>
              <a:t>’ showing inputs , outputs</a:t>
            </a:r>
            <a:endParaRPr lang="en-US" sz="1000" b="1" dirty="0">
              <a:solidFill>
                <a:srgbClr val="FF0000"/>
              </a:solidFill>
              <a:latin typeface="Arial" charset="0"/>
            </a:endParaRPr>
          </a:p>
          <a:p>
            <a:pPr eaLnBrk="0" hangingPunct="0"/>
            <a:r>
              <a:rPr lang="en-US" sz="1000" b="1" dirty="0">
                <a:latin typeface="Arial" charset="0"/>
              </a:rPr>
              <a:t>     </a:t>
            </a:r>
            <a:r>
              <a:rPr lang="en-US" sz="1000" b="1" dirty="0">
                <a:solidFill>
                  <a:srgbClr val="FF0000"/>
                </a:solidFill>
                <a:latin typeface="Arial" charset="0"/>
              </a:rPr>
              <a:t>created for TACAN                            </a:t>
            </a:r>
            <a:r>
              <a:rPr lang="en-US" sz="1000" b="1" dirty="0">
                <a:solidFill>
                  <a:srgbClr val="0070C0"/>
                </a:solidFill>
                <a:latin typeface="Arial" charset="0"/>
              </a:rPr>
              <a:t>   all combinations and states</a:t>
            </a:r>
            <a:endParaRPr lang="en-US" sz="1000" b="1" dirty="0">
              <a:solidFill>
                <a:srgbClr val="FF0000"/>
              </a:solidFill>
              <a:latin typeface="Arial" charset="0"/>
            </a:endParaRPr>
          </a:p>
          <a:p>
            <a:pPr eaLnBrk="0" hangingPunct="0"/>
            <a:r>
              <a:rPr lang="en-US" sz="1000" b="1" dirty="0">
                <a:solidFill>
                  <a:srgbClr val="FF0000"/>
                </a:solidFill>
                <a:latin typeface="Arial" charset="0"/>
              </a:rPr>
              <a:t>     tuning lock acquisition.                     </a:t>
            </a:r>
            <a:r>
              <a:rPr lang="en-US" sz="1000" b="1" dirty="0">
                <a:solidFill>
                  <a:srgbClr val="0070C0"/>
                </a:solidFill>
                <a:latin typeface="Arial" charset="0"/>
              </a:rPr>
              <a:t>  displayed in LDT, lost</a:t>
            </a:r>
            <a:endParaRPr lang="en-US" sz="1000" b="1" dirty="0">
              <a:solidFill>
                <a:srgbClr val="FF0000"/>
              </a:solidFill>
              <a:latin typeface="Arial" charset="0"/>
            </a:endParaRPr>
          </a:p>
          <a:p>
            <a:pPr eaLnBrk="0" hangingPunct="0"/>
            <a:r>
              <a:rPr lang="en-US" sz="1000" b="1" dirty="0">
                <a:latin typeface="Arial" charset="0"/>
              </a:rPr>
              <a:t>      </a:t>
            </a:r>
            <a:r>
              <a:rPr lang="en-US" sz="1000" b="1" dirty="0">
                <a:solidFill>
                  <a:srgbClr val="00B050"/>
                </a:solidFill>
                <a:latin typeface="Arial" charset="0"/>
              </a:rPr>
              <a:t>                                                               </a:t>
            </a:r>
            <a:r>
              <a:rPr lang="en-US" sz="1000" b="1" dirty="0">
                <a:solidFill>
                  <a:srgbClr val="0070C0"/>
                </a:solidFill>
                <a:latin typeface="Arial" charset="0"/>
              </a:rPr>
              <a:t>case seen, considered, action entered</a:t>
            </a:r>
            <a:endParaRPr lang="en-US" sz="1000" b="1" dirty="0">
              <a:solidFill>
                <a:srgbClr val="FF0000"/>
              </a:solidFill>
              <a:latin typeface="Arial" charset="0"/>
            </a:endParaRPr>
          </a:p>
          <a:p>
            <a:pPr eaLnBrk="0" hangingPunct="0"/>
            <a:r>
              <a:rPr lang="en-US" sz="1000" b="1" dirty="0">
                <a:latin typeface="Arial" charset="0"/>
              </a:rPr>
              <a:t>                                                                     </a:t>
            </a:r>
            <a:r>
              <a:rPr lang="en-US" sz="1000" b="1" dirty="0">
                <a:solidFill>
                  <a:srgbClr val="00B050"/>
                </a:solidFill>
                <a:latin typeface="Arial" charset="0"/>
              </a:rPr>
              <a:t>                                                                                       </a:t>
            </a:r>
          </a:p>
          <a:p>
            <a:pPr eaLnBrk="0" hangingPunct="0"/>
            <a:r>
              <a:rPr lang="en-US" sz="1000" b="1" dirty="0">
                <a:latin typeface="Arial" charset="0"/>
              </a:rPr>
              <a:t>                                                                                                                                                                                                                                                   </a:t>
            </a:r>
          </a:p>
          <a:p>
            <a:pPr eaLnBrk="0" hangingPunct="0"/>
            <a:r>
              <a:rPr lang="en-US" sz="1000" b="1" dirty="0">
                <a:latin typeface="Arial" charset="0"/>
              </a:rPr>
              <a:t>        </a:t>
            </a:r>
            <a:r>
              <a:rPr lang="en-US" sz="1000" b="1" dirty="0">
                <a:solidFill>
                  <a:srgbClr val="FF0000"/>
                </a:solidFill>
                <a:latin typeface="Arial" charset="0"/>
              </a:rPr>
              <a:t>Functional </a:t>
            </a:r>
            <a:r>
              <a:rPr lang="en-US" sz="1000" b="1" dirty="0" err="1">
                <a:solidFill>
                  <a:srgbClr val="FF0000"/>
                </a:solidFill>
                <a:latin typeface="Arial" charset="0"/>
              </a:rPr>
              <a:t>rqmt</a:t>
            </a:r>
            <a:r>
              <a:rPr lang="en-US" sz="1000" b="1" dirty="0">
                <a:solidFill>
                  <a:srgbClr val="FF0000"/>
                </a:solidFill>
                <a:latin typeface="Arial" charset="0"/>
              </a:rPr>
              <a:t>  derived,                        </a:t>
            </a:r>
            <a:r>
              <a:rPr lang="en-US" sz="1000" b="1" dirty="0">
                <a:solidFill>
                  <a:srgbClr val="0070C0"/>
                </a:solidFill>
                <a:latin typeface="Arial" charset="0"/>
              </a:rPr>
              <a:t>     Customer and System engineer</a:t>
            </a:r>
            <a:endParaRPr lang="en-US" sz="1000" b="1" dirty="0">
              <a:solidFill>
                <a:srgbClr val="FF0000"/>
              </a:solidFill>
              <a:latin typeface="Arial" charset="0"/>
            </a:endParaRPr>
          </a:p>
          <a:p>
            <a:pPr eaLnBrk="0" hangingPunct="0"/>
            <a:r>
              <a:rPr lang="en-US" sz="1000" b="1" dirty="0">
                <a:latin typeface="Arial" charset="0"/>
              </a:rPr>
              <a:t>        </a:t>
            </a:r>
            <a:r>
              <a:rPr lang="en-US" sz="1000" b="1" dirty="0">
                <a:solidFill>
                  <a:srgbClr val="FF0000"/>
                </a:solidFill>
                <a:latin typeface="Arial" charset="0"/>
              </a:rPr>
              <a:t>but TACAN  re-</a:t>
            </a:r>
            <a:r>
              <a:rPr lang="en-US" sz="1000" b="1" dirty="0" err="1">
                <a:solidFill>
                  <a:srgbClr val="FF0000"/>
                </a:solidFill>
                <a:latin typeface="Arial" charset="0"/>
              </a:rPr>
              <a:t>acquistion</a:t>
            </a:r>
            <a:r>
              <a:rPr lang="en-US" sz="1000" b="1" dirty="0">
                <a:solidFill>
                  <a:srgbClr val="FF0000"/>
                </a:solidFill>
                <a:latin typeface="Arial" charset="0"/>
              </a:rPr>
              <a:t>                             </a:t>
            </a:r>
            <a:r>
              <a:rPr lang="en-US" sz="1000" b="1" dirty="0">
                <a:solidFill>
                  <a:srgbClr val="0070C0"/>
                </a:solidFill>
                <a:latin typeface="Arial" charset="0"/>
              </a:rPr>
              <a:t>analyze spec, agree spec  correct,     </a:t>
            </a:r>
            <a:endParaRPr lang="en-US" sz="1000" b="1" dirty="0">
              <a:solidFill>
                <a:srgbClr val="FF0000"/>
              </a:solidFill>
              <a:latin typeface="Arial" charset="0"/>
            </a:endParaRPr>
          </a:p>
          <a:p>
            <a:pPr eaLnBrk="0" hangingPunct="0"/>
            <a:r>
              <a:rPr lang="en-US" sz="1000" b="1" dirty="0">
                <a:latin typeface="Arial" charset="0"/>
              </a:rPr>
              <a:t>        </a:t>
            </a:r>
            <a:r>
              <a:rPr lang="en-US" sz="1000" b="1" dirty="0">
                <a:solidFill>
                  <a:srgbClr val="FF0000"/>
                </a:solidFill>
                <a:latin typeface="Arial" charset="0"/>
              </a:rPr>
              <a:t>case is overlooked.                                         </a:t>
            </a:r>
            <a:r>
              <a:rPr lang="en-US" sz="1000" b="1" dirty="0">
                <a:solidFill>
                  <a:srgbClr val="0070C0"/>
                </a:solidFill>
                <a:latin typeface="Arial" charset="0"/>
              </a:rPr>
              <a:t>generate code, test drivers,</a:t>
            </a:r>
            <a:endParaRPr lang="en-US" sz="1000" b="1" dirty="0">
              <a:solidFill>
                <a:srgbClr val="FF0000"/>
              </a:solidFill>
              <a:latin typeface="Arial" charset="0"/>
            </a:endParaRPr>
          </a:p>
          <a:p>
            <a:pPr eaLnBrk="0" hangingPunct="0"/>
            <a:r>
              <a:rPr lang="en-US" sz="1000" b="1" dirty="0">
                <a:latin typeface="Arial" charset="0"/>
              </a:rPr>
              <a:t>        </a:t>
            </a:r>
            <a:r>
              <a:rPr lang="en-US" sz="1000" b="1" dirty="0">
                <a:solidFill>
                  <a:srgbClr val="00B050"/>
                </a:solidFill>
                <a:latin typeface="Arial" charset="0"/>
              </a:rPr>
              <a:t>                                                                          </a:t>
            </a:r>
            <a:r>
              <a:rPr lang="en-US" sz="1000" b="1" dirty="0">
                <a:solidFill>
                  <a:srgbClr val="0070C0"/>
                </a:solidFill>
                <a:latin typeface="Arial" charset="0"/>
              </a:rPr>
              <a:t>documentation via LDT </a:t>
            </a:r>
            <a:r>
              <a:rPr lang="en-US" sz="1000" b="1" dirty="0" err="1">
                <a:solidFill>
                  <a:srgbClr val="0070C0"/>
                </a:solidFill>
                <a:latin typeface="Arial" charset="0"/>
              </a:rPr>
              <a:t>autogen</a:t>
            </a:r>
            <a:r>
              <a:rPr lang="en-US" sz="1000" b="1" dirty="0">
                <a:solidFill>
                  <a:srgbClr val="0070C0"/>
                </a:solidFill>
                <a:latin typeface="Arial" charset="0"/>
              </a:rPr>
              <a:t>.       </a:t>
            </a:r>
          </a:p>
          <a:p>
            <a:pPr eaLnBrk="0" hangingPunct="0"/>
            <a:r>
              <a:rPr lang="en-US" sz="1000" b="1" dirty="0">
                <a:latin typeface="Arial" charset="0"/>
              </a:rPr>
              <a:t>                                                                                                                                               </a:t>
            </a:r>
            <a:r>
              <a:rPr lang="en-US" sz="1000" b="1" dirty="0">
                <a:solidFill>
                  <a:srgbClr val="0070C0"/>
                </a:solidFill>
                <a:latin typeface="Arial" charset="0"/>
              </a:rPr>
              <a:t>   </a:t>
            </a:r>
          </a:p>
          <a:p>
            <a:pPr eaLnBrk="0" hangingPunct="0"/>
            <a:endParaRPr lang="en-US" sz="1000" b="1" dirty="0">
              <a:latin typeface="Arial" charset="0"/>
            </a:endParaRPr>
          </a:p>
          <a:p>
            <a:pPr eaLnBrk="0" hangingPunct="0"/>
            <a:r>
              <a:rPr lang="en-US" sz="1000" b="1" dirty="0">
                <a:latin typeface="Arial" charset="0"/>
              </a:rPr>
              <a:t>              </a:t>
            </a:r>
            <a:r>
              <a:rPr lang="en-US" sz="1000" b="1" dirty="0">
                <a:solidFill>
                  <a:srgbClr val="FF0000"/>
                </a:solidFill>
                <a:latin typeface="Arial" charset="0"/>
              </a:rPr>
              <a:t>SW </a:t>
            </a:r>
            <a:r>
              <a:rPr lang="en-US" sz="1000" b="1" dirty="0" err="1">
                <a:solidFill>
                  <a:srgbClr val="FF0000"/>
                </a:solidFill>
                <a:latin typeface="Arial" charset="0"/>
              </a:rPr>
              <a:t>rqmts</a:t>
            </a:r>
            <a:r>
              <a:rPr lang="en-US" sz="1000" b="1" dirty="0">
                <a:solidFill>
                  <a:srgbClr val="FF0000"/>
                </a:solidFill>
                <a:latin typeface="Arial" charset="0"/>
              </a:rPr>
              <a:t> derived from                                     </a:t>
            </a:r>
            <a:r>
              <a:rPr lang="en-US" sz="1000" b="1" dirty="0">
                <a:solidFill>
                  <a:srgbClr val="0070C0"/>
                </a:solidFill>
                <a:latin typeface="Arial" charset="0"/>
              </a:rPr>
              <a:t>SW </a:t>
            </a:r>
            <a:r>
              <a:rPr lang="en-US" sz="1000" b="1" dirty="0" err="1">
                <a:solidFill>
                  <a:srgbClr val="0070C0"/>
                </a:solidFill>
                <a:latin typeface="Arial" charset="0"/>
              </a:rPr>
              <a:t>rqmts</a:t>
            </a:r>
            <a:r>
              <a:rPr lang="en-US" sz="1000" b="1" dirty="0">
                <a:solidFill>
                  <a:srgbClr val="0070C0"/>
                </a:solidFill>
                <a:latin typeface="Arial" charset="0"/>
              </a:rPr>
              <a:t> auto              SW passes                    </a:t>
            </a:r>
            <a:r>
              <a:rPr lang="en-US" sz="1000" b="1" dirty="0">
                <a:latin typeface="Arial" charset="0"/>
              </a:rPr>
              <a:t>         </a:t>
            </a:r>
            <a:r>
              <a:rPr lang="en-US" sz="1000" b="1" dirty="0">
                <a:solidFill>
                  <a:srgbClr val="FF0000"/>
                </a:solidFill>
                <a:latin typeface="Arial" charset="0"/>
              </a:rPr>
              <a:t>       Labor intensive integration</a:t>
            </a:r>
          </a:p>
          <a:p>
            <a:pPr eaLnBrk="0" hangingPunct="0"/>
            <a:r>
              <a:rPr lang="en-US" sz="1000" b="1" dirty="0">
                <a:solidFill>
                  <a:srgbClr val="FF0000"/>
                </a:solidFill>
                <a:latin typeface="Arial" charset="0"/>
              </a:rPr>
              <a:t>               functional </a:t>
            </a:r>
            <a:r>
              <a:rPr lang="en-US" sz="1000" b="1" dirty="0" err="1">
                <a:solidFill>
                  <a:srgbClr val="FF0000"/>
                </a:solidFill>
                <a:latin typeface="Arial" charset="0"/>
              </a:rPr>
              <a:t>rqmt</a:t>
            </a:r>
            <a:r>
              <a:rPr lang="en-US" sz="1000" b="1" dirty="0">
                <a:solidFill>
                  <a:srgbClr val="FF0000"/>
                </a:solidFill>
                <a:latin typeface="Arial" charset="0"/>
              </a:rPr>
              <a:t>, but includes                           </a:t>
            </a:r>
            <a:r>
              <a:rPr lang="en-US" sz="1000" b="1" dirty="0">
                <a:solidFill>
                  <a:srgbClr val="0070C0"/>
                </a:solidFill>
                <a:latin typeface="Arial" charset="0"/>
              </a:rPr>
              <a:t>generated                      Integration test   </a:t>
            </a:r>
            <a:r>
              <a:rPr lang="en-US" sz="1000" b="1" dirty="0">
                <a:latin typeface="Arial" charset="0"/>
              </a:rPr>
              <a:t>                       </a:t>
            </a:r>
            <a:r>
              <a:rPr lang="en-US" sz="1000" b="1" dirty="0">
                <a:solidFill>
                  <a:srgbClr val="FF0000"/>
                </a:solidFill>
                <a:latin typeface="Arial" charset="0"/>
              </a:rPr>
              <a:t>   testing tests only ‘positive’</a:t>
            </a:r>
          </a:p>
          <a:p>
            <a:pPr eaLnBrk="0" hangingPunct="0"/>
            <a:r>
              <a:rPr lang="en-US" sz="1000" b="1" dirty="0">
                <a:latin typeface="Arial" charset="0"/>
              </a:rPr>
              <a:t>               </a:t>
            </a:r>
            <a:r>
              <a:rPr lang="en-US" sz="1000" b="1" dirty="0">
                <a:solidFill>
                  <a:srgbClr val="FF0000"/>
                </a:solidFill>
                <a:latin typeface="Arial" charset="0"/>
              </a:rPr>
              <a:t>overlooked case                                                                                        </a:t>
            </a:r>
            <a:r>
              <a:rPr lang="en-US" sz="1000" b="1" dirty="0">
                <a:solidFill>
                  <a:srgbClr val="0070C0"/>
                </a:solidFill>
                <a:latin typeface="Arial" charset="0"/>
              </a:rPr>
              <a:t>for all cases.     </a:t>
            </a:r>
            <a:r>
              <a:rPr lang="en-US" sz="1000" b="1" dirty="0">
                <a:latin typeface="Arial" charset="0"/>
              </a:rPr>
              <a:t>              </a:t>
            </a:r>
            <a:r>
              <a:rPr lang="en-US" sz="1000" b="1" dirty="0">
                <a:solidFill>
                  <a:srgbClr val="FF0000"/>
                </a:solidFill>
                <a:latin typeface="Arial" charset="0"/>
              </a:rPr>
              <a:t>              result of system requirement.</a:t>
            </a:r>
            <a:endParaRPr lang="en-US" sz="1000" b="1" dirty="0">
              <a:latin typeface="Arial" charset="0"/>
            </a:endParaRPr>
          </a:p>
          <a:p>
            <a:pPr eaLnBrk="0" hangingPunct="0"/>
            <a:r>
              <a:rPr lang="en-US" sz="1000" b="1" dirty="0">
                <a:solidFill>
                  <a:srgbClr val="FF0000"/>
                </a:solidFill>
                <a:latin typeface="Arial" charset="0"/>
              </a:rPr>
              <a:t>                                                                                                                                                                                          Test scripts hand coded three times.</a:t>
            </a:r>
            <a:endParaRPr lang="en-US" sz="1000" b="1" dirty="0">
              <a:latin typeface="Arial" charset="0"/>
            </a:endParaRPr>
          </a:p>
          <a:p>
            <a:pPr eaLnBrk="0" hangingPunct="0"/>
            <a:r>
              <a:rPr lang="en-US" sz="1000" b="1" dirty="0">
                <a:latin typeface="Arial" charset="0"/>
              </a:rPr>
              <a:t>                  </a:t>
            </a:r>
            <a:endParaRPr lang="en-US" sz="1000" b="1" dirty="0">
              <a:solidFill>
                <a:srgbClr val="FF0000"/>
              </a:solidFill>
              <a:latin typeface="Arial" charset="0"/>
            </a:endParaRPr>
          </a:p>
          <a:p>
            <a:pPr eaLnBrk="0" hangingPunct="0"/>
            <a:r>
              <a:rPr lang="en-US" sz="1000" b="1" dirty="0">
                <a:latin typeface="Arial" charset="0"/>
              </a:rPr>
              <a:t>                  </a:t>
            </a:r>
            <a:endParaRPr lang="en-US" sz="1000" b="1" dirty="0">
              <a:solidFill>
                <a:srgbClr val="FF0000"/>
              </a:solidFill>
              <a:latin typeface="Arial" charset="0"/>
            </a:endParaRPr>
          </a:p>
          <a:p>
            <a:pPr eaLnBrk="0" hangingPunct="0"/>
            <a:r>
              <a:rPr lang="en-US" sz="1000" b="1" dirty="0">
                <a:solidFill>
                  <a:srgbClr val="FF0000"/>
                </a:solidFill>
                <a:latin typeface="Arial" charset="0"/>
              </a:rPr>
              <a:t>    </a:t>
            </a:r>
            <a:r>
              <a:rPr lang="en-US" sz="1000" b="1" dirty="0">
                <a:latin typeface="Arial" charset="0"/>
              </a:rPr>
              <a:t>              </a:t>
            </a:r>
            <a:r>
              <a:rPr lang="en-US" sz="1000" b="1" dirty="0">
                <a:solidFill>
                  <a:srgbClr val="FF0000"/>
                </a:solidFill>
                <a:latin typeface="Arial" charset="0"/>
              </a:rPr>
              <a:t>TACAN control module design                                </a:t>
            </a:r>
            <a:r>
              <a:rPr lang="en-US" sz="1000" b="1" dirty="0">
                <a:solidFill>
                  <a:srgbClr val="0070C0"/>
                </a:solidFill>
                <a:latin typeface="Arial" charset="0"/>
              </a:rPr>
              <a:t>      Code and exhaustive                                  </a:t>
            </a:r>
            <a:r>
              <a:rPr lang="en-US" sz="1000" b="1" dirty="0">
                <a:solidFill>
                  <a:srgbClr val="FF0000"/>
                </a:solidFill>
                <a:latin typeface="Arial" charset="0"/>
              </a:rPr>
              <a:t>Code complicated, challenging,</a:t>
            </a:r>
          </a:p>
          <a:p>
            <a:pPr eaLnBrk="0" hangingPunct="0"/>
            <a:r>
              <a:rPr lang="en-US" sz="1000" b="1" dirty="0">
                <a:latin typeface="Arial" charset="0"/>
              </a:rPr>
              <a:t>                   </a:t>
            </a:r>
            <a:r>
              <a:rPr lang="en-US" sz="1000" b="1" dirty="0">
                <a:solidFill>
                  <a:srgbClr val="FF0000"/>
                </a:solidFill>
                <a:latin typeface="Arial" charset="0"/>
              </a:rPr>
              <a:t>lacks TACAN display reset. upon                            </a:t>
            </a:r>
            <a:r>
              <a:rPr lang="en-US" sz="1000" b="1" dirty="0">
                <a:solidFill>
                  <a:srgbClr val="0070C0"/>
                </a:solidFill>
                <a:latin typeface="Arial" charset="0"/>
              </a:rPr>
              <a:t>      unit test driver auto                                   </a:t>
            </a:r>
            <a:r>
              <a:rPr lang="en-US" sz="1000" b="1" dirty="0">
                <a:solidFill>
                  <a:srgbClr val="FF0000"/>
                </a:solidFill>
                <a:latin typeface="Arial" charset="0"/>
              </a:rPr>
              <a:t>reworked twice before RBT</a:t>
            </a:r>
            <a:r>
              <a:rPr lang="en-US" sz="1000" b="1" dirty="0">
                <a:latin typeface="Arial" charset="0"/>
              </a:rPr>
              <a:t>                                                       </a:t>
            </a:r>
            <a:r>
              <a:rPr lang="en-US" sz="1000" b="1" dirty="0">
                <a:solidFill>
                  <a:srgbClr val="0070C0"/>
                </a:solidFill>
                <a:latin typeface="Arial" charset="0"/>
              </a:rPr>
              <a:t>     </a:t>
            </a:r>
            <a:endParaRPr lang="en-US" sz="1000" b="1" dirty="0">
              <a:solidFill>
                <a:srgbClr val="FF0000"/>
              </a:solidFill>
              <a:latin typeface="Arial" charset="0"/>
            </a:endParaRPr>
          </a:p>
          <a:p>
            <a:pPr eaLnBrk="0" hangingPunct="0"/>
            <a:r>
              <a:rPr lang="en-US" sz="1000" b="1" dirty="0">
                <a:latin typeface="Arial" charset="0"/>
              </a:rPr>
              <a:t>                  </a:t>
            </a:r>
            <a:r>
              <a:rPr lang="en-US" sz="1000" b="1" dirty="0">
                <a:solidFill>
                  <a:srgbClr val="FF0000"/>
                </a:solidFill>
                <a:latin typeface="Arial" charset="0"/>
              </a:rPr>
              <a:t>TACAN tuning lock </a:t>
            </a:r>
            <a:r>
              <a:rPr lang="en-US" sz="1000" b="1" dirty="0" err="1">
                <a:solidFill>
                  <a:srgbClr val="FF0000"/>
                </a:solidFill>
                <a:latin typeface="Arial" charset="0"/>
              </a:rPr>
              <a:t>reaquisition</a:t>
            </a:r>
            <a:r>
              <a:rPr lang="en-US" sz="1000" b="1" dirty="0">
                <a:solidFill>
                  <a:srgbClr val="FF0000"/>
                </a:solidFill>
                <a:latin typeface="Arial" charset="0"/>
              </a:rPr>
              <a:t>.                              </a:t>
            </a:r>
            <a:r>
              <a:rPr lang="en-US" sz="1000" b="1" dirty="0">
                <a:solidFill>
                  <a:srgbClr val="0070C0"/>
                </a:solidFill>
                <a:latin typeface="Arial" charset="0"/>
              </a:rPr>
              <a:t>      generated, run on</a:t>
            </a:r>
            <a:r>
              <a:rPr lang="en-US" sz="1000" b="1" dirty="0">
                <a:latin typeface="Arial" charset="0"/>
              </a:rPr>
              <a:t>                                       </a:t>
            </a:r>
            <a:r>
              <a:rPr lang="en-US" sz="1000" b="1" dirty="0">
                <a:solidFill>
                  <a:srgbClr val="FF0000"/>
                </a:solidFill>
                <a:latin typeface="Arial" charset="0"/>
              </a:rPr>
              <a:t>test  passes. Regression tests</a:t>
            </a:r>
            <a:r>
              <a:rPr lang="en-US" sz="1000" b="1" dirty="0">
                <a:latin typeface="Arial" charset="0"/>
              </a:rPr>
              <a:t>                                                 </a:t>
            </a:r>
            <a:r>
              <a:rPr lang="en-US" sz="1000" b="1" dirty="0">
                <a:solidFill>
                  <a:srgbClr val="0070C0"/>
                </a:solidFill>
                <a:latin typeface="Arial" charset="0"/>
              </a:rPr>
              <a:t>       </a:t>
            </a:r>
            <a:endParaRPr lang="en-US" sz="1000" b="1" dirty="0">
              <a:solidFill>
                <a:srgbClr val="FF0000"/>
              </a:solidFill>
              <a:latin typeface="Arial" charset="0"/>
            </a:endParaRPr>
          </a:p>
          <a:p>
            <a:pPr eaLnBrk="0" hangingPunct="0"/>
            <a:r>
              <a:rPr lang="en-US" sz="1000" b="1" dirty="0">
                <a:latin typeface="Arial" charset="0"/>
              </a:rPr>
              <a:t>                                                                                                             </a:t>
            </a:r>
            <a:r>
              <a:rPr lang="en-US" sz="1000" b="1" dirty="0">
                <a:solidFill>
                  <a:srgbClr val="0070C0"/>
                </a:solidFill>
                <a:latin typeface="Arial" charset="0"/>
              </a:rPr>
              <a:t> target, all code                                            </a:t>
            </a:r>
            <a:r>
              <a:rPr lang="en-US" sz="1000" b="1" dirty="0">
                <a:solidFill>
                  <a:srgbClr val="FF0000"/>
                </a:solidFill>
                <a:latin typeface="Arial" charset="0"/>
              </a:rPr>
              <a:t>also hand coded.</a:t>
            </a:r>
            <a:r>
              <a:rPr lang="en-US" sz="1000" b="1" dirty="0">
                <a:latin typeface="Arial" charset="0"/>
              </a:rPr>
              <a:t>                                               </a:t>
            </a:r>
            <a:r>
              <a:rPr lang="en-US" sz="1000" b="1" dirty="0">
                <a:solidFill>
                  <a:srgbClr val="0070C0"/>
                </a:solidFill>
                <a:latin typeface="Arial" charset="0"/>
              </a:rPr>
              <a:t>     </a:t>
            </a:r>
          </a:p>
          <a:p>
            <a:pPr eaLnBrk="0" hangingPunct="0"/>
            <a:r>
              <a:rPr lang="en-US" sz="1000" b="1" dirty="0">
                <a:solidFill>
                  <a:srgbClr val="0070C0"/>
                </a:solidFill>
                <a:latin typeface="Arial" charset="0"/>
              </a:rPr>
              <a:t>                                                                                                               exercised, passed.</a:t>
            </a:r>
            <a:r>
              <a:rPr lang="en-US" sz="1000" b="1" dirty="0">
                <a:latin typeface="Arial" charset="0"/>
              </a:rPr>
              <a:t>                                    </a:t>
            </a:r>
            <a:r>
              <a:rPr lang="en-US" sz="1000" b="1" dirty="0">
                <a:solidFill>
                  <a:srgbClr val="FF0000"/>
                </a:solidFill>
                <a:latin typeface="Arial" charset="0"/>
              </a:rPr>
              <a:t>Test  driver hand coded twice.</a:t>
            </a:r>
            <a:r>
              <a:rPr lang="en-US" sz="1000" b="1" dirty="0">
                <a:latin typeface="Arial" charset="0"/>
              </a:rPr>
              <a:t>                                                                               </a:t>
            </a:r>
          </a:p>
          <a:p>
            <a:pPr eaLnBrk="0" hangingPunct="0"/>
            <a:r>
              <a:rPr lang="en-US" sz="1000" b="1" dirty="0">
                <a:solidFill>
                  <a:srgbClr val="0070C0"/>
                </a:solidFill>
                <a:latin typeface="Arial" charset="0"/>
              </a:rPr>
              <a:t>                                                                                                              SW metrics minimized.</a:t>
            </a:r>
          </a:p>
          <a:p>
            <a:pPr eaLnBrk="0" hangingPunct="0"/>
            <a:endParaRPr lang="en-US" sz="1000" b="1" dirty="0">
              <a:solidFill>
                <a:srgbClr val="0070C0"/>
              </a:solidFill>
              <a:latin typeface="Arial" charset="0"/>
            </a:endParaRPr>
          </a:p>
          <a:p>
            <a:pPr eaLnBrk="0" hangingPunct="0"/>
            <a:endParaRPr lang="en-US" sz="1000" b="1" dirty="0">
              <a:solidFill>
                <a:srgbClr val="0070C0"/>
              </a:solidFill>
              <a:latin typeface="Arial" charset="0"/>
            </a:endParaRPr>
          </a:p>
          <a:p>
            <a:pPr eaLnBrk="0" hangingPunct="0"/>
            <a:endParaRPr lang="en-US" sz="1000" b="1" dirty="0">
              <a:latin typeface="Arial" charset="0"/>
            </a:endParaRPr>
          </a:p>
          <a:p>
            <a:pPr eaLnBrk="0" hangingPunct="0"/>
            <a:endParaRPr lang="en-US" sz="1000" b="1" dirty="0">
              <a:latin typeface="Arial" charset="0"/>
            </a:endParaRPr>
          </a:p>
          <a:p>
            <a:pPr eaLnBrk="0" hangingPunct="0"/>
            <a:r>
              <a:rPr lang="en-US" sz="1600" b="1" u="sng" dirty="0">
                <a:solidFill>
                  <a:srgbClr val="00B050"/>
                </a:solidFill>
                <a:latin typeface="Arial" charset="0"/>
              </a:rPr>
              <a:t>UNIT / INTEGRATION TEST PHASE</a:t>
            </a:r>
          </a:p>
          <a:p>
            <a:pPr eaLnBrk="0" hangingPunct="0"/>
            <a:r>
              <a:rPr lang="en-US" sz="1600" b="1" dirty="0">
                <a:solidFill>
                  <a:srgbClr val="FF0000"/>
                </a:solidFill>
                <a:latin typeface="Arial" charset="0"/>
              </a:rPr>
              <a:t>                   </a:t>
            </a:r>
            <a:r>
              <a:rPr lang="en-US" sz="1600" b="1" dirty="0">
                <a:latin typeface="Arial" charset="0"/>
              </a:rPr>
              <a:t>WITHOUT LDT:                                                                  WITH LDT:</a:t>
            </a:r>
          </a:p>
          <a:p>
            <a:pPr eaLnBrk="0" hangingPunct="0"/>
            <a:r>
              <a:rPr lang="en-US" sz="1600" b="1" dirty="0">
                <a:solidFill>
                  <a:srgbClr val="FF0000"/>
                </a:solidFill>
                <a:latin typeface="Arial" charset="0"/>
              </a:rPr>
              <a:t>          UNIT TEST DRIVERS HAND                                         </a:t>
            </a:r>
            <a:r>
              <a:rPr lang="en-US" sz="1600" b="1" dirty="0">
                <a:solidFill>
                  <a:srgbClr val="0070C0"/>
                </a:solidFill>
                <a:latin typeface="Arial" charset="0"/>
              </a:rPr>
              <a:t>UNIT TEST DRIVERS AUTO                             </a:t>
            </a:r>
          </a:p>
          <a:p>
            <a:pPr eaLnBrk="0" hangingPunct="0"/>
            <a:r>
              <a:rPr lang="en-US" sz="1600" b="1" dirty="0">
                <a:solidFill>
                  <a:srgbClr val="0070C0"/>
                </a:solidFill>
                <a:latin typeface="Arial" charset="0"/>
              </a:rPr>
              <a:t>          </a:t>
            </a:r>
            <a:r>
              <a:rPr lang="en-US" sz="1600" b="1" dirty="0">
                <a:solidFill>
                  <a:srgbClr val="FF0000"/>
                </a:solidFill>
                <a:latin typeface="Arial" charset="0"/>
              </a:rPr>
              <a:t>WRITTEN SEVERAL TIMES</a:t>
            </a:r>
            <a:r>
              <a:rPr lang="en-US" sz="1600" b="1" dirty="0">
                <a:solidFill>
                  <a:srgbClr val="0070C0"/>
                </a:solidFill>
                <a:latin typeface="Arial" charset="0"/>
              </a:rPr>
              <a:t>                                           GENERATED  AT SPEC TIME</a:t>
            </a:r>
            <a:endParaRPr lang="en-US" sz="1000" b="1" dirty="0">
              <a:solidFill>
                <a:srgbClr val="FF0000"/>
              </a:solidFill>
              <a:latin typeface="Arial" charset="0"/>
            </a:endParaRPr>
          </a:p>
        </p:txBody>
      </p:sp>
      <p:sp>
        <p:nvSpPr>
          <p:cNvPr id="8202" name="Rectangle 50"/>
          <p:cNvSpPr>
            <a:spLocks noChangeArrowheads="1"/>
          </p:cNvSpPr>
          <p:nvPr/>
        </p:nvSpPr>
        <p:spPr bwMode="auto">
          <a:xfrm>
            <a:off x="685800" y="6248400"/>
            <a:ext cx="8153400" cy="338138"/>
          </a:xfrm>
          <a:prstGeom prst="rect">
            <a:avLst/>
          </a:prstGeom>
          <a:noFill/>
          <a:ln w="9525">
            <a:noFill/>
            <a:miter lim="800000"/>
            <a:headEnd/>
            <a:tailEnd/>
          </a:ln>
        </p:spPr>
        <p:txBody>
          <a:bodyPr>
            <a:spAutoFit/>
          </a:bodyPr>
          <a:lstStyle/>
          <a:p>
            <a:pPr algn="ctr" eaLnBrk="0" hangingPunct="0"/>
            <a:endParaRPr lang="en-US" sz="1600" b="1">
              <a:latin typeface="Arial" charset="0"/>
            </a:endParaRPr>
          </a:p>
        </p:txBody>
      </p:sp>
      <p:sp>
        <p:nvSpPr>
          <p:cNvPr id="8203" name="Rectangle 51"/>
          <p:cNvSpPr>
            <a:spLocks noChangeArrowheads="1"/>
          </p:cNvSpPr>
          <p:nvPr/>
        </p:nvSpPr>
        <p:spPr bwMode="auto">
          <a:xfrm>
            <a:off x="228600" y="6276975"/>
            <a:ext cx="8686800" cy="338138"/>
          </a:xfrm>
          <a:prstGeom prst="rect">
            <a:avLst/>
          </a:prstGeom>
          <a:noFill/>
          <a:ln w="9525">
            <a:noFill/>
            <a:miter lim="800000"/>
            <a:headEnd/>
            <a:tailEnd/>
          </a:ln>
        </p:spPr>
        <p:txBody>
          <a:bodyPr>
            <a:spAutoFit/>
          </a:bodyPr>
          <a:lstStyle/>
          <a:p>
            <a:pPr algn="ctr" eaLnBrk="0" hangingPunct="0"/>
            <a:r>
              <a:rPr lang="en-US" sz="1600" b="1">
                <a:solidFill>
                  <a:srgbClr val="00B050"/>
                </a:solidFill>
                <a:latin typeface="Arial" charset="0"/>
              </a:rPr>
              <a:t>EXAMPLE -</a:t>
            </a:r>
            <a:r>
              <a:rPr lang="en-US" sz="1600" b="1">
                <a:latin typeface="Arial" charset="0"/>
              </a:rPr>
              <a:t> TACAN acquisition display developed with and without LDT.</a:t>
            </a:r>
          </a:p>
        </p:txBody>
      </p:sp>
      <p:sp>
        <p:nvSpPr>
          <p:cNvPr id="8204" name="Rectangle 48"/>
          <p:cNvSpPr>
            <a:spLocks noChangeArrowheads="1"/>
          </p:cNvSpPr>
          <p:nvPr/>
        </p:nvSpPr>
        <p:spPr bwMode="auto">
          <a:xfrm>
            <a:off x="3962400" y="5526088"/>
            <a:ext cx="1265238" cy="400050"/>
          </a:xfrm>
          <a:prstGeom prst="rect">
            <a:avLst/>
          </a:prstGeom>
          <a:noFill/>
          <a:ln w="9525">
            <a:noFill/>
            <a:miter lim="800000"/>
            <a:headEnd/>
            <a:tailEnd/>
          </a:ln>
        </p:spPr>
        <p:txBody>
          <a:bodyPr wrap="none">
            <a:spAutoFit/>
          </a:bodyPr>
          <a:lstStyle/>
          <a:p>
            <a:r>
              <a:rPr lang="en-US" sz="1000" b="1">
                <a:solidFill>
                  <a:srgbClr val="FF0000"/>
                </a:solidFill>
                <a:latin typeface="Arial" charset="0"/>
              </a:rPr>
              <a:t>TACAN control </a:t>
            </a:r>
          </a:p>
          <a:p>
            <a:r>
              <a:rPr lang="en-US" sz="1000" b="1">
                <a:solidFill>
                  <a:srgbClr val="FF0000"/>
                </a:solidFill>
                <a:latin typeface="Arial" charset="0"/>
              </a:rPr>
              <a:t>procedure written</a:t>
            </a:r>
            <a:endParaRPr lang="en-US" sz="1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54"/>
          <p:cNvGrpSpPr>
            <a:grpSpLocks/>
          </p:cNvGrpSpPr>
          <p:nvPr/>
        </p:nvGrpSpPr>
        <p:grpSpPr bwMode="auto">
          <a:xfrm>
            <a:off x="1238250" y="838200"/>
            <a:ext cx="6657975" cy="5200650"/>
            <a:chOff x="780" y="528"/>
            <a:chExt cx="4194" cy="3276"/>
          </a:xfrm>
        </p:grpSpPr>
        <p:sp>
          <p:nvSpPr>
            <p:cNvPr id="10244" name="Line 4"/>
            <p:cNvSpPr>
              <a:spLocks noChangeShapeType="1"/>
            </p:cNvSpPr>
            <p:nvPr/>
          </p:nvSpPr>
          <p:spPr bwMode="ltGray">
            <a:xfrm>
              <a:off x="1446" y="594"/>
              <a:ext cx="1392" cy="2784"/>
            </a:xfrm>
            <a:prstGeom prst="line">
              <a:avLst/>
            </a:prstGeom>
            <a:noFill/>
            <a:ln w="127000">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45" name="Line 5"/>
            <p:cNvSpPr>
              <a:spLocks noChangeShapeType="1"/>
            </p:cNvSpPr>
            <p:nvPr/>
          </p:nvSpPr>
          <p:spPr bwMode="ltGray">
            <a:xfrm flipV="1">
              <a:off x="2960" y="528"/>
              <a:ext cx="1392" cy="2832"/>
            </a:xfrm>
            <a:prstGeom prst="line">
              <a:avLst/>
            </a:prstGeom>
            <a:noFill/>
            <a:ln w="127000">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46" name="Oval 6"/>
            <p:cNvSpPr>
              <a:spLocks noChangeArrowheads="1"/>
            </p:cNvSpPr>
            <p:nvPr/>
          </p:nvSpPr>
          <p:spPr bwMode="ltGray">
            <a:xfrm>
              <a:off x="780" y="618"/>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Requirements</a:t>
              </a:r>
            </a:p>
            <a:p>
              <a:pPr algn="ctr" eaLnBrk="0" hangingPunct="0">
                <a:defRPr/>
              </a:pPr>
              <a:r>
                <a:rPr lang="en-US" sz="900" b="1" dirty="0">
                  <a:solidFill>
                    <a:schemeClr val="bg1">
                      <a:lumMod val="85000"/>
                    </a:schemeClr>
                  </a:solidFill>
                  <a:latin typeface="Arial" charset="0"/>
                  <a:cs typeface="+mn-cs"/>
                </a:rPr>
                <a:t>Design</a:t>
              </a:r>
            </a:p>
          </p:txBody>
        </p:sp>
        <p:sp>
          <p:nvSpPr>
            <p:cNvPr id="10247" name="Oval 7"/>
            <p:cNvSpPr>
              <a:spLocks noChangeArrowheads="1"/>
            </p:cNvSpPr>
            <p:nvPr/>
          </p:nvSpPr>
          <p:spPr bwMode="ltGray">
            <a:xfrm>
              <a:off x="1074" y="1194"/>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System</a:t>
              </a:r>
            </a:p>
            <a:p>
              <a:pPr algn="ctr" eaLnBrk="0" hangingPunct="0">
                <a:defRPr/>
              </a:pPr>
              <a:r>
                <a:rPr lang="en-US" sz="900" b="1" dirty="0">
                  <a:solidFill>
                    <a:schemeClr val="bg1">
                      <a:lumMod val="85000"/>
                    </a:schemeClr>
                  </a:solidFill>
                  <a:latin typeface="Arial" charset="0"/>
                  <a:cs typeface="+mn-cs"/>
                </a:rPr>
                <a:t>Design</a:t>
              </a:r>
              <a:endParaRPr lang="en-US" dirty="0">
                <a:solidFill>
                  <a:schemeClr val="bg1">
                    <a:lumMod val="85000"/>
                  </a:schemeClr>
                </a:solidFill>
                <a:cs typeface="+mn-cs"/>
              </a:endParaRPr>
            </a:p>
          </p:txBody>
        </p:sp>
        <p:sp>
          <p:nvSpPr>
            <p:cNvPr id="10248" name="Oval 8"/>
            <p:cNvSpPr>
              <a:spLocks noChangeArrowheads="1"/>
            </p:cNvSpPr>
            <p:nvPr/>
          </p:nvSpPr>
          <p:spPr bwMode="ltGray">
            <a:xfrm>
              <a:off x="1362" y="1770"/>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Architecture</a:t>
              </a:r>
            </a:p>
            <a:p>
              <a:pPr algn="ctr" eaLnBrk="0" hangingPunct="0">
                <a:defRPr/>
              </a:pPr>
              <a:r>
                <a:rPr lang="en-US" sz="900" b="1" dirty="0">
                  <a:solidFill>
                    <a:schemeClr val="bg1">
                      <a:lumMod val="85000"/>
                    </a:schemeClr>
                  </a:solidFill>
                  <a:latin typeface="Arial" charset="0"/>
                  <a:cs typeface="+mn-cs"/>
                </a:rPr>
                <a:t>Design</a:t>
              </a:r>
              <a:endParaRPr lang="en-US" dirty="0">
                <a:solidFill>
                  <a:schemeClr val="bg1">
                    <a:lumMod val="85000"/>
                  </a:schemeClr>
                </a:solidFill>
                <a:cs typeface="+mn-cs"/>
              </a:endParaRPr>
            </a:p>
          </p:txBody>
        </p:sp>
        <p:sp>
          <p:nvSpPr>
            <p:cNvPr id="10249" name="Oval 9"/>
            <p:cNvSpPr>
              <a:spLocks noChangeArrowheads="1"/>
            </p:cNvSpPr>
            <p:nvPr/>
          </p:nvSpPr>
          <p:spPr bwMode="ltGray">
            <a:xfrm>
              <a:off x="1698" y="2424"/>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Module</a:t>
              </a:r>
            </a:p>
            <a:p>
              <a:pPr algn="ctr" eaLnBrk="0" hangingPunct="0">
                <a:defRPr/>
              </a:pPr>
              <a:r>
                <a:rPr lang="en-US" sz="900" b="1" dirty="0">
                  <a:solidFill>
                    <a:schemeClr val="bg1">
                      <a:lumMod val="85000"/>
                    </a:schemeClr>
                  </a:solidFill>
                  <a:latin typeface="Arial" charset="0"/>
                  <a:cs typeface="+mn-cs"/>
                </a:rPr>
                <a:t>Design</a:t>
              </a:r>
              <a:endParaRPr lang="en-US" dirty="0">
                <a:solidFill>
                  <a:schemeClr val="bg1">
                    <a:lumMod val="85000"/>
                  </a:schemeClr>
                </a:solidFill>
                <a:cs typeface="+mn-cs"/>
              </a:endParaRPr>
            </a:p>
          </p:txBody>
        </p:sp>
        <p:sp>
          <p:nvSpPr>
            <p:cNvPr id="10250" name="Oval 10"/>
            <p:cNvSpPr>
              <a:spLocks noChangeArrowheads="1"/>
            </p:cNvSpPr>
            <p:nvPr/>
          </p:nvSpPr>
          <p:spPr bwMode="ltGray">
            <a:xfrm>
              <a:off x="2580" y="1770"/>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Integration</a:t>
              </a:r>
            </a:p>
            <a:p>
              <a:pPr algn="ctr" eaLnBrk="0" hangingPunct="0">
                <a:defRPr/>
              </a:pPr>
              <a:r>
                <a:rPr lang="en-US" sz="900" b="1" dirty="0">
                  <a:solidFill>
                    <a:schemeClr val="bg1">
                      <a:lumMod val="85000"/>
                    </a:schemeClr>
                  </a:solidFill>
                  <a:latin typeface="Arial" charset="0"/>
                  <a:cs typeface="+mn-cs"/>
                </a:rPr>
                <a:t>Test Design</a:t>
              </a:r>
              <a:endParaRPr lang="en-US" dirty="0">
                <a:solidFill>
                  <a:schemeClr val="bg1">
                    <a:lumMod val="85000"/>
                  </a:schemeClr>
                </a:solidFill>
                <a:cs typeface="+mn-cs"/>
              </a:endParaRPr>
            </a:p>
          </p:txBody>
        </p:sp>
        <p:sp>
          <p:nvSpPr>
            <p:cNvPr id="10251" name="Oval 11"/>
            <p:cNvSpPr>
              <a:spLocks noChangeArrowheads="1"/>
            </p:cNvSpPr>
            <p:nvPr/>
          </p:nvSpPr>
          <p:spPr bwMode="ltGray">
            <a:xfrm>
              <a:off x="2586" y="1188"/>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System Test</a:t>
              </a:r>
            </a:p>
            <a:p>
              <a:pPr algn="ctr" eaLnBrk="0" hangingPunct="0">
                <a:defRPr/>
              </a:pPr>
              <a:r>
                <a:rPr lang="en-US" sz="900" b="1" dirty="0">
                  <a:solidFill>
                    <a:schemeClr val="bg1">
                      <a:lumMod val="85000"/>
                    </a:schemeClr>
                  </a:solidFill>
                  <a:latin typeface="Arial" charset="0"/>
                  <a:cs typeface="+mn-cs"/>
                </a:rPr>
                <a:t>Design</a:t>
              </a:r>
              <a:endParaRPr lang="en-US" dirty="0">
                <a:solidFill>
                  <a:schemeClr val="bg1">
                    <a:lumMod val="85000"/>
                  </a:schemeClr>
                </a:solidFill>
                <a:cs typeface="+mn-cs"/>
              </a:endParaRPr>
            </a:p>
          </p:txBody>
        </p:sp>
        <p:sp>
          <p:nvSpPr>
            <p:cNvPr id="10252" name="Oval 12"/>
            <p:cNvSpPr>
              <a:spLocks noChangeArrowheads="1"/>
            </p:cNvSpPr>
            <p:nvPr/>
          </p:nvSpPr>
          <p:spPr bwMode="ltGray">
            <a:xfrm>
              <a:off x="2586" y="618"/>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Acceptance</a:t>
              </a:r>
            </a:p>
            <a:p>
              <a:pPr algn="ctr" eaLnBrk="0" hangingPunct="0">
                <a:defRPr/>
              </a:pPr>
              <a:r>
                <a:rPr lang="en-US" sz="900" b="1" dirty="0">
                  <a:solidFill>
                    <a:schemeClr val="bg1">
                      <a:lumMod val="85000"/>
                    </a:schemeClr>
                  </a:solidFill>
                  <a:latin typeface="Arial" charset="0"/>
                  <a:cs typeface="+mn-cs"/>
                </a:rPr>
                <a:t>Test Design</a:t>
              </a:r>
              <a:endParaRPr lang="en-US" dirty="0">
                <a:solidFill>
                  <a:schemeClr val="bg1">
                    <a:lumMod val="85000"/>
                  </a:schemeClr>
                </a:solidFill>
                <a:cs typeface="+mn-cs"/>
              </a:endParaRPr>
            </a:p>
          </p:txBody>
        </p:sp>
        <p:sp>
          <p:nvSpPr>
            <p:cNvPr id="10253" name="Oval 13"/>
            <p:cNvSpPr>
              <a:spLocks noChangeArrowheads="1"/>
            </p:cNvSpPr>
            <p:nvPr/>
          </p:nvSpPr>
          <p:spPr bwMode="ltGray">
            <a:xfrm>
              <a:off x="2598" y="2424"/>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Unit</a:t>
              </a:r>
            </a:p>
            <a:p>
              <a:pPr algn="ctr" eaLnBrk="0" hangingPunct="0">
                <a:defRPr/>
              </a:pPr>
              <a:r>
                <a:rPr lang="en-US" sz="900" b="1" dirty="0">
                  <a:solidFill>
                    <a:schemeClr val="bg1">
                      <a:lumMod val="85000"/>
                    </a:schemeClr>
                  </a:solidFill>
                  <a:latin typeface="Arial" charset="0"/>
                  <a:cs typeface="+mn-cs"/>
                </a:rPr>
                <a:t>Test Design</a:t>
              </a:r>
              <a:endParaRPr lang="en-US" dirty="0">
                <a:solidFill>
                  <a:schemeClr val="bg1">
                    <a:lumMod val="85000"/>
                  </a:schemeClr>
                </a:solidFill>
                <a:cs typeface="+mn-cs"/>
              </a:endParaRPr>
            </a:p>
          </p:txBody>
        </p:sp>
        <p:sp>
          <p:nvSpPr>
            <p:cNvPr id="10254" name="Oval 14"/>
            <p:cNvSpPr>
              <a:spLocks noChangeArrowheads="1"/>
            </p:cNvSpPr>
            <p:nvPr/>
          </p:nvSpPr>
          <p:spPr bwMode="ltGray">
            <a:xfrm>
              <a:off x="3822" y="1764"/>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Integration</a:t>
              </a:r>
            </a:p>
            <a:p>
              <a:pPr algn="ctr" eaLnBrk="0" hangingPunct="0">
                <a:defRPr/>
              </a:pPr>
              <a:r>
                <a:rPr lang="en-US" sz="900" b="1" dirty="0">
                  <a:solidFill>
                    <a:schemeClr val="bg1">
                      <a:lumMod val="85000"/>
                    </a:schemeClr>
                  </a:solidFill>
                  <a:latin typeface="Arial" charset="0"/>
                  <a:cs typeface="+mn-cs"/>
                </a:rPr>
                <a:t>Testing</a:t>
              </a:r>
              <a:endParaRPr lang="en-US" dirty="0">
                <a:solidFill>
                  <a:schemeClr val="bg1">
                    <a:lumMod val="85000"/>
                  </a:schemeClr>
                </a:solidFill>
                <a:cs typeface="+mn-cs"/>
              </a:endParaRPr>
            </a:p>
          </p:txBody>
        </p:sp>
        <p:sp>
          <p:nvSpPr>
            <p:cNvPr id="10255" name="Oval 15"/>
            <p:cNvSpPr>
              <a:spLocks noChangeArrowheads="1"/>
            </p:cNvSpPr>
            <p:nvPr/>
          </p:nvSpPr>
          <p:spPr bwMode="ltGray">
            <a:xfrm>
              <a:off x="4128" y="1194"/>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System</a:t>
              </a:r>
            </a:p>
            <a:p>
              <a:pPr algn="ctr" eaLnBrk="0" hangingPunct="0">
                <a:defRPr/>
              </a:pPr>
              <a:r>
                <a:rPr lang="en-US" sz="900" b="1" dirty="0">
                  <a:solidFill>
                    <a:schemeClr val="bg1">
                      <a:lumMod val="85000"/>
                    </a:schemeClr>
                  </a:solidFill>
                  <a:latin typeface="Arial" charset="0"/>
                  <a:cs typeface="+mn-cs"/>
                </a:rPr>
                <a:t>Testing</a:t>
              </a:r>
              <a:endParaRPr lang="en-US" dirty="0">
                <a:solidFill>
                  <a:schemeClr val="bg1">
                    <a:lumMod val="85000"/>
                  </a:schemeClr>
                </a:solidFill>
                <a:cs typeface="+mn-cs"/>
              </a:endParaRPr>
            </a:p>
          </p:txBody>
        </p:sp>
        <p:sp>
          <p:nvSpPr>
            <p:cNvPr id="10256" name="Oval 16"/>
            <p:cNvSpPr>
              <a:spLocks noChangeArrowheads="1"/>
            </p:cNvSpPr>
            <p:nvPr/>
          </p:nvSpPr>
          <p:spPr bwMode="ltGray">
            <a:xfrm>
              <a:off x="4398" y="618"/>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Acceptance</a:t>
              </a:r>
            </a:p>
            <a:p>
              <a:pPr algn="ctr" eaLnBrk="0" hangingPunct="0">
                <a:defRPr/>
              </a:pPr>
              <a:r>
                <a:rPr lang="en-US" sz="900" b="1" dirty="0">
                  <a:solidFill>
                    <a:schemeClr val="bg1">
                      <a:lumMod val="85000"/>
                    </a:schemeClr>
                  </a:solidFill>
                  <a:latin typeface="Arial" charset="0"/>
                  <a:cs typeface="+mn-cs"/>
                </a:rPr>
                <a:t>Testing</a:t>
              </a:r>
              <a:endParaRPr lang="en-US" dirty="0">
                <a:solidFill>
                  <a:schemeClr val="bg1">
                    <a:lumMod val="85000"/>
                  </a:schemeClr>
                </a:solidFill>
                <a:cs typeface="+mn-cs"/>
              </a:endParaRPr>
            </a:p>
          </p:txBody>
        </p:sp>
        <p:sp>
          <p:nvSpPr>
            <p:cNvPr id="10257" name="Oval 17"/>
            <p:cNvSpPr>
              <a:spLocks noChangeArrowheads="1"/>
            </p:cNvSpPr>
            <p:nvPr/>
          </p:nvSpPr>
          <p:spPr bwMode="ltGray">
            <a:xfrm>
              <a:off x="3528" y="2424"/>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Unit</a:t>
              </a:r>
            </a:p>
            <a:p>
              <a:pPr algn="ctr" eaLnBrk="0" hangingPunct="0">
                <a:defRPr/>
              </a:pPr>
              <a:r>
                <a:rPr lang="en-US" sz="900" b="1" dirty="0">
                  <a:solidFill>
                    <a:schemeClr val="bg1">
                      <a:lumMod val="85000"/>
                    </a:schemeClr>
                  </a:solidFill>
                  <a:latin typeface="Arial" charset="0"/>
                  <a:cs typeface="+mn-cs"/>
                </a:rPr>
                <a:t>Testing</a:t>
              </a:r>
              <a:endParaRPr lang="en-US" dirty="0">
                <a:solidFill>
                  <a:schemeClr val="bg1">
                    <a:lumMod val="85000"/>
                  </a:schemeClr>
                </a:solidFill>
                <a:cs typeface="+mn-cs"/>
              </a:endParaRPr>
            </a:p>
          </p:txBody>
        </p:sp>
        <p:sp>
          <p:nvSpPr>
            <p:cNvPr id="10258" name="Line 18"/>
            <p:cNvSpPr>
              <a:spLocks noChangeShapeType="1"/>
            </p:cNvSpPr>
            <p:nvPr/>
          </p:nvSpPr>
          <p:spPr bwMode="ltGray">
            <a:xfrm>
              <a:off x="1350" y="816"/>
              <a:ext cx="1248" cy="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59" name="Line 19"/>
            <p:cNvSpPr>
              <a:spLocks noChangeShapeType="1"/>
            </p:cNvSpPr>
            <p:nvPr/>
          </p:nvSpPr>
          <p:spPr bwMode="ltGray">
            <a:xfrm>
              <a:off x="3156" y="816"/>
              <a:ext cx="1248" cy="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60" name="Line 20"/>
            <p:cNvSpPr>
              <a:spLocks noChangeShapeType="1"/>
            </p:cNvSpPr>
            <p:nvPr/>
          </p:nvSpPr>
          <p:spPr bwMode="ltGray">
            <a:xfrm>
              <a:off x="1104" y="1008"/>
              <a:ext cx="96" cy="23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62" name="Line 22"/>
            <p:cNvSpPr>
              <a:spLocks noChangeShapeType="1"/>
            </p:cNvSpPr>
            <p:nvPr/>
          </p:nvSpPr>
          <p:spPr bwMode="ltGray">
            <a:xfrm>
              <a:off x="1368" y="1580"/>
              <a:ext cx="120" cy="244"/>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63" name="Line 23"/>
            <p:cNvSpPr>
              <a:spLocks noChangeShapeType="1"/>
            </p:cNvSpPr>
            <p:nvPr/>
          </p:nvSpPr>
          <p:spPr bwMode="ltGray">
            <a:xfrm>
              <a:off x="1680" y="2160"/>
              <a:ext cx="130" cy="312"/>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64" name="Line 24"/>
            <p:cNvSpPr>
              <a:spLocks noChangeShapeType="1"/>
            </p:cNvSpPr>
            <p:nvPr/>
          </p:nvSpPr>
          <p:spPr bwMode="ltGray">
            <a:xfrm>
              <a:off x="1982" y="2800"/>
              <a:ext cx="384" cy="816"/>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65" name="Line 25"/>
            <p:cNvSpPr>
              <a:spLocks noChangeShapeType="1"/>
            </p:cNvSpPr>
            <p:nvPr/>
          </p:nvSpPr>
          <p:spPr bwMode="ltGray">
            <a:xfrm>
              <a:off x="2364" y="3614"/>
              <a:ext cx="240" cy="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71" name="Line 31"/>
            <p:cNvSpPr>
              <a:spLocks noChangeShapeType="1"/>
            </p:cNvSpPr>
            <p:nvPr/>
          </p:nvSpPr>
          <p:spPr bwMode="ltGray">
            <a:xfrm flipH="1">
              <a:off x="3178" y="3616"/>
              <a:ext cx="192" cy="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72" name="Line 32"/>
            <p:cNvSpPr>
              <a:spLocks noChangeShapeType="1"/>
            </p:cNvSpPr>
            <p:nvPr/>
          </p:nvSpPr>
          <p:spPr bwMode="ltGray">
            <a:xfrm flipH="1">
              <a:off x="3384" y="2802"/>
              <a:ext cx="432" cy="816"/>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74" name="Line 34"/>
            <p:cNvSpPr>
              <a:spLocks noChangeShapeType="1"/>
            </p:cNvSpPr>
            <p:nvPr/>
          </p:nvSpPr>
          <p:spPr bwMode="ltGray">
            <a:xfrm>
              <a:off x="2890" y="2802"/>
              <a:ext cx="0" cy="624"/>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77" name="Line 37"/>
            <p:cNvSpPr>
              <a:spLocks noChangeShapeType="1"/>
            </p:cNvSpPr>
            <p:nvPr/>
          </p:nvSpPr>
          <p:spPr bwMode="ltGray">
            <a:xfrm>
              <a:off x="3188" y="2616"/>
              <a:ext cx="336" cy="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79" name="Line 39"/>
            <p:cNvSpPr>
              <a:spLocks noChangeShapeType="1"/>
            </p:cNvSpPr>
            <p:nvPr/>
          </p:nvSpPr>
          <p:spPr bwMode="ltGray">
            <a:xfrm>
              <a:off x="2276" y="2622"/>
              <a:ext cx="336" cy="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81" name="Line 41"/>
            <p:cNvSpPr>
              <a:spLocks noChangeShapeType="1"/>
            </p:cNvSpPr>
            <p:nvPr/>
          </p:nvSpPr>
          <p:spPr bwMode="ltGray">
            <a:xfrm flipH="1">
              <a:off x="2278" y="2018"/>
              <a:ext cx="320" cy="602"/>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82" name="Line 42"/>
            <p:cNvSpPr>
              <a:spLocks noChangeShapeType="1"/>
            </p:cNvSpPr>
            <p:nvPr/>
          </p:nvSpPr>
          <p:spPr bwMode="ltGray">
            <a:xfrm flipH="1">
              <a:off x="1920" y="1392"/>
              <a:ext cx="672" cy="576"/>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83" name="Line 43"/>
            <p:cNvSpPr>
              <a:spLocks noChangeShapeType="1"/>
            </p:cNvSpPr>
            <p:nvPr/>
          </p:nvSpPr>
          <p:spPr bwMode="ltGray">
            <a:xfrm>
              <a:off x="1632" y="1392"/>
              <a:ext cx="960" cy="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84" name="Line 44"/>
            <p:cNvSpPr>
              <a:spLocks noChangeShapeType="1"/>
            </p:cNvSpPr>
            <p:nvPr/>
          </p:nvSpPr>
          <p:spPr bwMode="ltGray">
            <a:xfrm flipH="1">
              <a:off x="1632" y="816"/>
              <a:ext cx="960" cy="576"/>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85" name="Line 45"/>
            <p:cNvSpPr>
              <a:spLocks noChangeShapeType="1"/>
            </p:cNvSpPr>
            <p:nvPr/>
          </p:nvSpPr>
          <p:spPr bwMode="ltGray">
            <a:xfrm>
              <a:off x="3168" y="1392"/>
              <a:ext cx="960" cy="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86" name="Line 46"/>
            <p:cNvSpPr>
              <a:spLocks noChangeShapeType="1"/>
            </p:cNvSpPr>
            <p:nvPr/>
          </p:nvSpPr>
          <p:spPr bwMode="ltGray">
            <a:xfrm>
              <a:off x="3156" y="1968"/>
              <a:ext cx="672" cy="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87" name="Line 47"/>
            <p:cNvSpPr>
              <a:spLocks noChangeShapeType="1"/>
            </p:cNvSpPr>
            <p:nvPr/>
          </p:nvSpPr>
          <p:spPr bwMode="ltGray">
            <a:xfrm flipH="1">
              <a:off x="4548" y="998"/>
              <a:ext cx="60" cy="212"/>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88" name="Line 48"/>
            <p:cNvSpPr>
              <a:spLocks noChangeShapeType="1"/>
            </p:cNvSpPr>
            <p:nvPr/>
          </p:nvSpPr>
          <p:spPr bwMode="ltGray">
            <a:xfrm flipH="1">
              <a:off x="4296" y="1584"/>
              <a:ext cx="96" cy="24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89" name="Line 49"/>
            <p:cNvSpPr>
              <a:spLocks noChangeShapeType="1"/>
            </p:cNvSpPr>
            <p:nvPr/>
          </p:nvSpPr>
          <p:spPr bwMode="ltGray">
            <a:xfrm flipH="1">
              <a:off x="3960" y="2160"/>
              <a:ext cx="144" cy="288"/>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sp>
          <p:nvSpPr>
            <p:cNvPr id="10290" name="Oval 50"/>
            <p:cNvSpPr>
              <a:spLocks noChangeArrowheads="1"/>
            </p:cNvSpPr>
            <p:nvPr/>
          </p:nvSpPr>
          <p:spPr bwMode="ltGray">
            <a:xfrm>
              <a:off x="2604" y="3420"/>
              <a:ext cx="576" cy="384"/>
            </a:xfrm>
            <a:prstGeom prst="ellipse">
              <a:avLst/>
            </a:prstGeom>
            <a:noFill/>
            <a:ln w="9525">
              <a:solidFill>
                <a:schemeClr val="bg1">
                  <a:lumMod val="85000"/>
                </a:schemeClr>
              </a:solidFill>
              <a:round/>
              <a:headEnd/>
              <a:tailEnd/>
            </a:ln>
            <a:effectLst/>
          </p:spPr>
          <p:txBody>
            <a:bodyPr wrap="none" anchor="ctr"/>
            <a:lstStyle/>
            <a:p>
              <a:pPr algn="ctr" eaLnBrk="0" hangingPunct="0">
                <a:defRPr/>
              </a:pPr>
              <a:r>
                <a:rPr lang="en-US" sz="900" b="1" dirty="0">
                  <a:solidFill>
                    <a:schemeClr val="bg1">
                      <a:lumMod val="85000"/>
                    </a:schemeClr>
                  </a:solidFill>
                  <a:latin typeface="Arial" charset="0"/>
                  <a:cs typeface="+mn-cs"/>
                </a:rPr>
                <a:t>Coding</a:t>
              </a:r>
              <a:endParaRPr lang="en-US" dirty="0">
                <a:solidFill>
                  <a:schemeClr val="bg1">
                    <a:lumMod val="85000"/>
                  </a:schemeClr>
                </a:solidFill>
                <a:cs typeface="+mn-cs"/>
              </a:endParaRPr>
            </a:p>
          </p:txBody>
        </p:sp>
        <p:sp>
          <p:nvSpPr>
            <p:cNvPr id="10293" name="Line 53"/>
            <p:cNvSpPr>
              <a:spLocks noChangeShapeType="1"/>
            </p:cNvSpPr>
            <p:nvPr/>
          </p:nvSpPr>
          <p:spPr bwMode="ltGray">
            <a:xfrm>
              <a:off x="1926" y="1968"/>
              <a:ext cx="672" cy="0"/>
            </a:xfrm>
            <a:prstGeom prst="line">
              <a:avLst/>
            </a:prstGeom>
            <a:noFill/>
            <a:ln w="9525">
              <a:solidFill>
                <a:schemeClr val="bg1">
                  <a:lumMod val="85000"/>
                </a:schemeClr>
              </a:solidFill>
              <a:round/>
              <a:headEnd/>
              <a:tailEnd type="triangle" w="med" len="med"/>
            </a:ln>
            <a:effectLst/>
          </p:spPr>
          <p:txBody>
            <a:bodyPr wrap="none" anchor="ctr"/>
            <a:lstStyle/>
            <a:p>
              <a:pPr eaLnBrk="0" hangingPunct="0">
                <a:defRPr/>
              </a:pPr>
              <a:endParaRPr lang="en-US">
                <a:cs typeface="+mn-cs"/>
              </a:endParaRPr>
            </a:p>
          </p:txBody>
        </p:sp>
      </p:grpSp>
      <p:sp>
        <p:nvSpPr>
          <p:cNvPr id="9219" name="Rectangle 1072"/>
          <p:cNvSpPr>
            <a:spLocks noChangeArrowheads="1"/>
          </p:cNvSpPr>
          <p:nvPr/>
        </p:nvSpPr>
        <p:spPr bwMode="ltGray">
          <a:xfrm>
            <a:off x="692150" y="381000"/>
            <a:ext cx="5805488" cy="307975"/>
          </a:xfrm>
          <a:prstGeom prst="rect">
            <a:avLst/>
          </a:prstGeom>
          <a:noFill/>
          <a:ln w="9525">
            <a:noFill/>
            <a:miter lim="800000"/>
            <a:headEnd/>
            <a:tailEnd/>
          </a:ln>
        </p:spPr>
        <p:txBody>
          <a:bodyPr wrap="none" lIns="0" tIns="0" rIns="0" bIns="0">
            <a:spAutoFit/>
          </a:bodyPr>
          <a:lstStyle/>
          <a:p>
            <a:pPr eaLnBrk="0" hangingPunct="0"/>
            <a:r>
              <a:rPr lang="en-US" sz="2000" b="1">
                <a:solidFill>
                  <a:srgbClr val="000000"/>
                </a:solidFill>
                <a:latin typeface="Arial" charset="0"/>
              </a:rPr>
              <a:t>                                  ‘V’ MODEL - </a:t>
            </a:r>
            <a:r>
              <a:rPr lang="en-US" sz="2000" b="1">
                <a:solidFill>
                  <a:srgbClr val="00B050"/>
                </a:solidFill>
                <a:latin typeface="Arial" charset="0"/>
              </a:rPr>
              <a:t>COMPARISON</a:t>
            </a:r>
            <a:endParaRPr lang="en-US" sz="1600" b="1">
              <a:solidFill>
                <a:srgbClr val="00B050"/>
              </a:solidFill>
              <a:latin typeface="Arial" charset="0"/>
            </a:endParaRPr>
          </a:p>
        </p:txBody>
      </p:sp>
      <p:sp>
        <p:nvSpPr>
          <p:cNvPr id="43" name="Rectangle 42"/>
          <p:cNvSpPr/>
          <p:nvPr/>
        </p:nvSpPr>
        <p:spPr bwMode="ltGray">
          <a:xfrm>
            <a:off x="6048375" y="4494213"/>
            <a:ext cx="774700" cy="246062"/>
          </a:xfrm>
          <a:prstGeom prst="rect">
            <a:avLst/>
          </a:prstGeom>
        </p:spPr>
        <p:txBody>
          <a:bodyPr>
            <a:spAutoFit/>
          </a:bodyPr>
          <a:lstStyle/>
          <a:p>
            <a:pPr algn="ctr" eaLnBrk="0" hangingPunct="0">
              <a:defRPr/>
            </a:pPr>
            <a:r>
              <a:rPr lang="en-US" sz="1000" b="1" dirty="0">
                <a:solidFill>
                  <a:schemeClr val="bg1">
                    <a:lumMod val="85000"/>
                  </a:schemeClr>
                </a:solidFill>
                <a:latin typeface="Arial" charset="0"/>
                <a:cs typeface="+mn-cs"/>
              </a:rPr>
              <a:t>$10 Fix</a:t>
            </a:r>
            <a:endParaRPr lang="en-US" sz="1000" dirty="0">
              <a:solidFill>
                <a:schemeClr val="bg1">
                  <a:lumMod val="85000"/>
                </a:schemeClr>
              </a:solidFill>
              <a:cs typeface="+mn-cs"/>
            </a:endParaRPr>
          </a:p>
        </p:txBody>
      </p:sp>
      <p:sp>
        <p:nvSpPr>
          <p:cNvPr id="44" name="Rectangle 43"/>
          <p:cNvSpPr/>
          <p:nvPr/>
        </p:nvSpPr>
        <p:spPr bwMode="ltGray">
          <a:xfrm>
            <a:off x="6516688" y="3413125"/>
            <a:ext cx="776287" cy="246063"/>
          </a:xfrm>
          <a:prstGeom prst="rect">
            <a:avLst/>
          </a:prstGeom>
        </p:spPr>
        <p:txBody>
          <a:bodyPr>
            <a:spAutoFit/>
          </a:bodyPr>
          <a:lstStyle/>
          <a:p>
            <a:pPr algn="ctr" eaLnBrk="0" hangingPunct="0">
              <a:defRPr/>
            </a:pPr>
            <a:r>
              <a:rPr lang="en-US" sz="1000" b="1" dirty="0">
                <a:solidFill>
                  <a:schemeClr val="bg1">
                    <a:lumMod val="85000"/>
                  </a:schemeClr>
                </a:solidFill>
                <a:latin typeface="Arial" charset="0"/>
                <a:cs typeface="+mn-cs"/>
              </a:rPr>
              <a:t>$100 Fix</a:t>
            </a:r>
            <a:endParaRPr lang="en-US" sz="1000" dirty="0">
              <a:solidFill>
                <a:schemeClr val="bg1">
                  <a:lumMod val="85000"/>
                </a:schemeClr>
              </a:solidFill>
              <a:cs typeface="+mn-cs"/>
            </a:endParaRPr>
          </a:p>
        </p:txBody>
      </p:sp>
      <p:sp>
        <p:nvSpPr>
          <p:cNvPr id="45" name="Rectangle 44"/>
          <p:cNvSpPr/>
          <p:nvPr/>
        </p:nvSpPr>
        <p:spPr bwMode="ltGray">
          <a:xfrm>
            <a:off x="6972300" y="2525713"/>
            <a:ext cx="776288" cy="246062"/>
          </a:xfrm>
          <a:prstGeom prst="rect">
            <a:avLst/>
          </a:prstGeom>
        </p:spPr>
        <p:txBody>
          <a:bodyPr>
            <a:spAutoFit/>
          </a:bodyPr>
          <a:lstStyle/>
          <a:p>
            <a:pPr algn="ctr" eaLnBrk="0" hangingPunct="0">
              <a:defRPr/>
            </a:pPr>
            <a:r>
              <a:rPr lang="en-US" sz="1000" b="1" dirty="0">
                <a:solidFill>
                  <a:schemeClr val="bg1">
                    <a:lumMod val="85000"/>
                  </a:schemeClr>
                </a:solidFill>
                <a:latin typeface="Arial" charset="0"/>
                <a:cs typeface="+mn-cs"/>
              </a:rPr>
              <a:t>$1000 Fix</a:t>
            </a:r>
            <a:endParaRPr lang="en-US" sz="1000" dirty="0">
              <a:solidFill>
                <a:schemeClr val="bg1">
                  <a:lumMod val="85000"/>
                </a:schemeClr>
              </a:solidFill>
              <a:cs typeface="+mn-cs"/>
            </a:endParaRPr>
          </a:p>
        </p:txBody>
      </p:sp>
      <p:sp>
        <p:nvSpPr>
          <p:cNvPr id="46" name="Rectangle 45"/>
          <p:cNvSpPr/>
          <p:nvPr/>
        </p:nvSpPr>
        <p:spPr bwMode="ltGray">
          <a:xfrm>
            <a:off x="7305675" y="1600200"/>
            <a:ext cx="1076325" cy="247650"/>
          </a:xfrm>
          <a:prstGeom prst="rect">
            <a:avLst/>
          </a:prstGeom>
        </p:spPr>
        <p:txBody>
          <a:bodyPr>
            <a:spAutoFit/>
          </a:bodyPr>
          <a:lstStyle/>
          <a:p>
            <a:pPr algn="ctr" eaLnBrk="0" hangingPunct="0">
              <a:defRPr/>
            </a:pPr>
            <a:r>
              <a:rPr lang="en-US" sz="1000" b="1" dirty="0">
                <a:solidFill>
                  <a:schemeClr val="bg1">
                    <a:lumMod val="85000"/>
                  </a:schemeClr>
                </a:solidFill>
                <a:latin typeface="Arial" charset="0"/>
                <a:cs typeface="+mn-cs"/>
              </a:rPr>
              <a:t>$10000 Fix</a:t>
            </a:r>
            <a:endParaRPr lang="en-US" sz="1000" dirty="0">
              <a:solidFill>
                <a:schemeClr val="bg1">
                  <a:lumMod val="85000"/>
                </a:schemeClr>
              </a:solidFill>
              <a:cs typeface="+mn-cs"/>
            </a:endParaRPr>
          </a:p>
        </p:txBody>
      </p:sp>
      <p:sp>
        <p:nvSpPr>
          <p:cNvPr id="47" name="Rectangle 46"/>
          <p:cNvSpPr/>
          <p:nvPr/>
        </p:nvSpPr>
        <p:spPr bwMode="ltGray">
          <a:xfrm>
            <a:off x="7697788" y="685800"/>
            <a:ext cx="1076325" cy="247650"/>
          </a:xfrm>
          <a:prstGeom prst="rect">
            <a:avLst/>
          </a:prstGeom>
        </p:spPr>
        <p:txBody>
          <a:bodyPr>
            <a:spAutoFit/>
          </a:bodyPr>
          <a:lstStyle/>
          <a:p>
            <a:pPr algn="ctr" eaLnBrk="0" hangingPunct="0">
              <a:defRPr/>
            </a:pPr>
            <a:r>
              <a:rPr lang="en-US" sz="1000" b="1" dirty="0">
                <a:solidFill>
                  <a:schemeClr val="bg1">
                    <a:lumMod val="75000"/>
                  </a:schemeClr>
                </a:solidFill>
                <a:latin typeface="Arial" charset="0"/>
                <a:cs typeface="+mn-cs"/>
              </a:rPr>
              <a:t>Cost unknown</a:t>
            </a:r>
            <a:endParaRPr lang="en-US" sz="1000" dirty="0">
              <a:solidFill>
                <a:schemeClr val="bg1">
                  <a:lumMod val="75000"/>
                </a:schemeClr>
              </a:solidFill>
              <a:cs typeface="+mn-cs"/>
            </a:endParaRPr>
          </a:p>
        </p:txBody>
      </p:sp>
      <p:sp>
        <p:nvSpPr>
          <p:cNvPr id="9225" name="Rectangle 48"/>
          <p:cNvSpPr>
            <a:spLocks noChangeArrowheads="1"/>
          </p:cNvSpPr>
          <p:nvPr/>
        </p:nvSpPr>
        <p:spPr bwMode="ltGray">
          <a:xfrm>
            <a:off x="153988" y="762000"/>
            <a:ext cx="8990012" cy="5693866"/>
          </a:xfrm>
          <a:prstGeom prst="rect">
            <a:avLst/>
          </a:prstGeom>
          <a:noFill/>
          <a:ln w="9525">
            <a:noFill/>
            <a:miter lim="800000"/>
            <a:headEnd/>
            <a:tailEnd/>
          </a:ln>
        </p:spPr>
        <p:txBody>
          <a:bodyPr>
            <a:spAutoFit/>
          </a:bodyPr>
          <a:lstStyle/>
          <a:p>
            <a:pPr eaLnBrk="0" hangingPunct="0"/>
            <a:r>
              <a:rPr lang="en-US" sz="1000" b="1" u="sng" dirty="0">
                <a:solidFill>
                  <a:srgbClr val="FF0000"/>
                </a:solidFill>
                <a:latin typeface="Arial" charset="0"/>
              </a:rPr>
              <a:t>WITHOUT LDT:</a:t>
            </a:r>
            <a:r>
              <a:rPr lang="en-US" sz="1000" b="1" u="sng" dirty="0">
                <a:latin typeface="Arial" charset="0"/>
              </a:rPr>
              <a:t> </a:t>
            </a:r>
            <a:r>
              <a:rPr lang="en-US" sz="1000" b="1" dirty="0">
                <a:latin typeface="Arial" charset="0"/>
              </a:rPr>
              <a:t>                                        </a:t>
            </a:r>
            <a:r>
              <a:rPr lang="en-US" sz="1000" b="1" u="sng" dirty="0">
                <a:solidFill>
                  <a:srgbClr val="0070C0"/>
                </a:solidFill>
                <a:latin typeface="Arial" charset="0"/>
              </a:rPr>
              <a:t>WITH LDT:                                      </a:t>
            </a:r>
          </a:p>
          <a:p>
            <a:pPr eaLnBrk="0" hangingPunct="0"/>
            <a:endParaRPr lang="en-US" sz="1000" b="1" u="sng" dirty="0">
              <a:latin typeface="Arial" charset="0"/>
            </a:endParaRPr>
          </a:p>
          <a:p>
            <a:pPr eaLnBrk="0" hangingPunct="0"/>
            <a:r>
              <a:rPr lang="en-US" sz="1000" b="1" dirty="0">
                <a:solidFill>
                  <a:srgbClr val="FF0000"/>
                </a:solidFill>
                <a:latin typeface="Arial" charset="0"/>
              </a:rPr>
              <a:t>    English text -based </a:t>
            </a:r>
            <a:r>
              <a:rPr lang="en-US" sz="1000" b="1" dirty="0" err="1">
                <a:solidFill>
                  <a:srgbClr val="FF0000"/>
                </a:solidFill>
                <a:latin typeface="Arial" charset="0"/>
              </a:rPr>
              <a:t>rqmt</a:t>
            </a:r>
            <a:r>
              <a:rPr lang="en-US" sz="1000" b="1" dirty="0">
                <a:solidFill>
                  <a:srgbClr val="FF0000"/>
                </a:solidFill>
                <a:latin typeface="Arial" charset="0"/>
              </a:rPr>
              <a:t>                    </a:t>
            </a:r>
            <a:r>
              <a:rPr lang="en-US" sz="1000" b="1" dirty="0">
                <a:solidFill>
                  <a:srgbClr val="0070C0"/>
                </a:solidFill>
                <a:latin typeface="Arial" charset="0"/>
              </a:rPr>
              <a:t>  ‘</a:t>
            </a:r>
            <a:r>
              <a:rPr lang="en-US" sz="1000" b="1" dirty="0" err="1">
                <a:solidFill>
                  <a:srgbClr val="0070C0"/>
                </a:solidFill>
                <a:latin typeface="Arial" charset="0"/>
              </a:rPr>
              <a:t>Blackbox</a:t>
            </a:r>
            <a:r>
              <a:rPr lang="en-US" sz="1000" b="1" dirty="0">
                <a:solidFill>
                  <a:srgbClr val="0070C0"/>
                </a:solidFill>
                <a:latin typeface="Arial" charset="0"/>
              </a:rPr>
              <a:t>’ showing inputs , outputs ,                       ‘XXX’, displayed    </a:t>
            </a:r>
            <a:r>
              <a:rPr lang="en-US" sz="1000" b="1" dirty="0">
                <a:latin typeface="Arial" charset="0"/>
              </a:rPr>
              <a:t>                     </a:t>
            </a:r>
            <a:r>
              <a:rPr lang="en-US" sz="1000" b="1" dirty="0">
                <a:solidFill>
                  <a:srgbClr val="FF0000"/>
                </a:solidFill>
                <a:latin typeface="Arial" charset="0"/>
              </a:rPr>
              <a:t>Aircraft flown overseas,</a:t>
            </a:r>
          </a:p>
          <a:p>
            <a:pPr eaLnBrk="0" hangingPunct="0"/>
            <a:r>
              <a:rPr lang="en-US" sz="1000" b="1" dirty="0">
                <a:latin typeface="Arial" charset="0"/>
              </a:rPr>
              <a:t>     </a:t>
            </a:r>
            <a:r>
              <a:rPr lang="en-US" sz="1000" b="1" dirty="0">
                <a:solidFill>
                  <a:srgbClr val="FF0000"/>
                </a:solidFill>
                <a:latin typeface="Arial" charset="0"/>
              </a:rPr>
              <a:t>created for TACAN                            </a:t>
            </a:r>
            <a:r>
              <a:rPr lang="en-US" sz="1000" b="1" dirty="0">
                <a:solidFill>
                  <a:srgbClr val="0070C0"/>
                </a:solidFill>
                <a:latin typeface="Arial" charset="0"/>
              </a:rPr>
              <a:t>   all combinations and states is                                    outside CONUS,   </a:t>
            </a:r>
            <a:r>
              <a:rPr lang="en-US" sz="1000" b="1" dirty="0">
                <a:latin typeface="Arial" charset="0"/>
              </a:rPr>
              <a:t>               </a:t>
            </a:r>
            <a:r>
              <a:rPr lang="en-US" sz="1000" b="1" dirty="0">
                <a:solidFill>
                  <a:srgbClr val="FF0000"/>
                </a:solidFill>
                <a:latin typeface="Arial" charset="0"/>
              </a:rPr>
              <a:t>      TACAN tuning lost, ’XXX’</a:t>
            </a:r>
          </a:p>
          <a:p>
            <a:pPr eaLnBrk="0" hangingPunct="0"/>
            <a:r>
              <a:rPr lang="en-US" sz="1000" b="1" dirty="0">
                <a:solidFill>
                  <a:srgbClr val="FF0000"/>
                </a:solidFill>
                <a:latin typeface="Arial" charset="0"/>
              </a:rPr>
              <a:t>     tuning lock acquisition.                     </a:t>
            </a:r>
            <a:r>
              <a:rPr lang="en-US" sz="1000" b="1" dirty="0">
                <a:solidFill>
                  <a:srgbClr val="0070C0"/>
                </a:solidFill>
                <a:latin typeface="Arial" charset="0"/>
              </a:rPr>
              <a:t>  displayed in LDT, lost                                                  TACAN freq      </a:t>
            </a:r>
            <a:r>
              <a:rPr lang="en-US" sz="1000" b="1" dirty="0">
                <a:latin typeface="Arial" charset="0"/>
              </a:rPr>
              <a:t>                    </a:t>
            </a:r>
            <a:r>
              <a:rPr lang="en-US" sz="1000" b="1" dirty="0">
                <a:solidFill>
                  <a:srgbClr val="FF0000"/>
                </a:solidFill>
                <a:latin typeface="Arial" charset="0"/>
              </a:rPr>
              <a:t>      displayed, remains upon</a:t>
            </a:r>
          </a:p>
          <a:p>
            <a:pPr eaLnBrk="0" hangingPunct="0"/>
            <a:r>
              <a:rPr lang="en-US" sz="1000" b="1" dirty="0">
                <a:latin typeface="Arial" charset="0"/>
              </a:rPr>
              <a:t>      </a:t>
            </a:r>
            <a:r>
              <a:rPr lang="en-US" sz="1000" b="1" dirty="0">
                <a:solidFill>
                  <a:srgbClr val="00B050"/>
                </a:solidFill>
                <a:latin typeface="Arial" charset="0"/>
              </a:rPr>
              <a:t>                                                               </a:t>
            </a:r>
            <a:r>
              <a:rPr lang="en-US" sz="1000" b="1" dirty="0">
                <a:solidFill>
                  <a:srgbClr val="0070C0"/>
                </a:solidFill>
                <a:latin typeface="Arial" charset="0"/>
              </a:rPr>
              <a:t>case seen, considered, action entered                      inside CONUS. </a:t>
            </a:r>
            <a:r>
              <a:rPr lang="en-US" sz="1000" b="1" dirty="0">
                <a:latin typeface="Arial" charset="0"/>
              </a:rPr>
              <a:t>                      </a:t>
            </a:r>
            <a:r>
              <a:rPr lang="en-US" sz="1000" b="1" dirty="0">
                <a:solidFill>
                  <a:srgbClr val="FF0000"/>
                </a:solidFill>
                <a:latin typeface="Arial" charset="0"/>
              </a:rPr>
              <a:t>    return to CONUS.</a:t>
            </a:r>
          </a:p>
          <a:p>
            <a:pPr eaLnBrk="0" hangingPunct="0"/>
            <a:r>
              <a:rPr lang="en-US" sz="1000" b="1" dirty="0">
                <a:latin typeface="Arial" charset="0"/>
              </a:rPr>
              <a:t>                                                                     </a:t>
            </a:r>
            <a:r>
              <a:rPr lang="en-US" sz="1000" b="1" dirty="0">
                <a:solidFill>
                  <a:srgbClr val="00B050"/>
                </a:solidFill>
                <a:latin typeface="Arial" charset="0"/>
              </a:rPr>
              <a:t>                                                                                       ($10/FIX)                                      ($10,000/FIX)</a:t>
            </a:r>
          </a:p>
          <a:p>
            <a:pPr eaLnBrk="0" hangingPunct="0"/>
            <a:r>
              <a:rPr lang="en-US" sz="1000" b="1" dirty="0">
                <a:latin typeface="Arial" charset="0"/>
              </a:rPr>
              <a:t>                                                                                                                                                                                                                                                   </a:t>
            </a:r>
          </a:p>
          <a:p>
            <a:pPr eaLnBrk="0" hangingPunct="0"/>
            <a:r>
              <a:rPr lang="en-US" sz="1000" b="1" dirty="0">
                <a:latin typeface="Arial" charset="0"/>
              </a:rPr>
              <a:t>        </a:t>
            </a:r>
            <a:r>
              <a:rPr lang="en-US" sz="1000" b="1" dirty="0">
                <a:solidFill>
                  <a:srgbClr val="FF0000"/>
                </a:solidFill>
                <a:latin typeface="Arial" charset="0"/>
              </a:rPr>
              <a:t>Functional </a:t>
            </a:r>
            <a:r>
              <a:rPr lang="en-US" sz="1000" b="1" dirty="0" err="1">
                <a:solidFill>
                  <a:srgbClr val="FF0000"/>
                </a:solidFill>
                <a:latin typeface="Arial" charset="0"/>
              </a:rPr>
              <a:t>rqmt</a:t>
            </a:r>
            <a:r>
              <a:rPr lang="en-US" sz="1000" b="1" dirty="0">
                <a:solidFill>
                  <a:srgbClr val="FF0000"/>
                </a:solidFill>
                <a:latin typeface="Arial" charset="0"/>
              </a:rPr>
              <a:t>  derived,                        </a:t>
            </a:r>
            <a:r>
              <a:rPr lang="en-US" sz="1000" b="1" dirty="0">
                <a:solidFill>
                  <a:srgbClr val="0070C0"/>
                </a:solidFill>
                <a:latin typeface="Arial" charset="0"/>
              </a:rPr>
              <a:t>     Customer and System engineer           Documentation    </a:t>
            </a:r>
            <a:r>
              <a:rPr lang="en-US" sz="1000" b="1" dirty="0">
                <a:latin typeface="Arial" charset="0"/>
              </a:rPr>
              <a:t>               </a:t>
            </a:r>
            <a:r>
              <a:rPr lang="en-US" sz="1000" b="1" dirty="0">
                <a:solidFill>
                  <a:srgbClr val="FF0000"/>
                </a:solidFill>
                <a:latin typeface="Arial" charset="0"/>
              </a:rPr>
              <a:t>       Flight and ground test</a:t>
            </a:r>
          </a:p>
          <a:p>
            <a:pPr eaLnBrk="0" hangingPunct="0"/>
            <a:r>
              <a:rPr lang="en-US" sz="1000" b="1" dirty="0">
                <a:latin typeface="Arial" charset="0"/>
              </a:rPr>
              <a:t>        </a:t>
            </a:r>
            <a:r>
              <a:rPr lang="en-US" sz="1000" b="1" dirty="0">
                <a:solidFill>
                  <a:srgbClr val="FF0000"/>
                </a:solidFill>
                <a:latin typeface="Arial" charset="0"/>
              </a:rPr>
              <a:t>but TACAN  re-</a:t>
            </a:r>
            <a:r>
              <a:rPr lang="en-US" sz="1000" b="1" dirty="0" err="1">
                <a:solidFill>
                  <a:srgbClr val="FF0000"/>
                </a:solidFill>
                <a:latin typeface="Arial" charset="0"/>
              </a:rPr>
              <a:t>acquistion</a:t>
            </a:r>
            <a:r>
              <a:rPr lang="en-US" sz="1000" b="1" dirty="0">
                <a:solidFill>
                  <a:srgbClr val="FF0000"/>
                </a:solidFill>
                <a:latin typeface="Arial" charset="0"/>
              </a:rPr>
              <a:t>                             </a:t>
            </a:r>
            <a:r>
              <a:rPr lang="en-US" sz="1000" b="1" dirty="0">
                <a:solidFill>
                  <a:srgbClr val="0070C0"/>
                </a:solidFill>
                <a:latin typeface="Arial" charset="0"/>
              </a:rPr>
              <a:t>analyze spec, agree spec  correct,      test drivers,   </a:t>
            </a:r>
            <a:r>
              <a:rPr lang="en-US" sz="1000" b="1" dirty="0">
                <a:latin typeface="Arial" charset="0"/>
              </a:rPr>
              <a:t>                      </a:t>
            </a:r>
            <a:r>
              <a:rPr lang="en-US" sz="1000" b="1" dirty="0">
                <a:solidFill>
                  <a:srgbClr val="FF0000"/>
                </a:solidFill>
                <a:latin typeface="Arial" charset="0"/>
              </a:rPr>
              <a:t>       run over two weeks, but</a:t>
            </a:r>
          </a:p>
          <a:p>
            <a:pPr eaLnBrk="0" hangingPunct="0"/>
            <a:r>
              <a:rPr lang="en-US" sz="1000" b="1" dirty="0">
                <a:latin typeface="Arial" charset="0"/>
              </a:rPr>
              <a:t>        </a:t>
            </a:r>
            <a:r>
              <a:rPr lang="en-US" sz="1000" b="1" dirty="0">
                <a:solidFill>
                  <a:srgbClr val="FF0000"/>
                </a:solidFill>
                <a:latin typeface="Arial" charset="0"/>
              </a:rPr>
              <a:t>case is overlooked.                                         </a:t>
            </a:r>
            <a:r>
              <a:rPr lang="en-US" sz="1000" b="1" dirty="0">
                <a:solidFill>
                  <a:srgbClr val="0070C0"/>
                </a:solidFill>
                <a:latin typeface="Arial" charset="0"/>
              </a:rPr>
              <a:t>generate code, test drivers,</a:t>
            </a:r>
            <a:r>
              <a:rPr lang="en-US" sz="1000" b="1" dirty="0">
                <a:solidFill>
                  <a:srgbClr val="FF0000"/>
                </a:solidFill>
                <a:latin typeface="Arial" charset="0"/>
              </a:rPr>
              <a:t>                </a:t>
            </a:r>
            <a:r>
              <a:rPr lang="en-US" sz="1000" b="1" dirty="0">
                <a:solidFill>
                  <a:srgbClr val="0070C0"/>
                </a:solidFill>
                <a:latin typeface="Arial" charset="0"/>
              </a:rPr>
              <a:t>results signed    </a:t>
            </a:r>
            <a:r>
              <a:rPr lang="en-US" sz="1000" b="1" dirty="0">
                <a:latin typeface="Arial" charset="0"/>
              </a:rPr>
              <a:t>                   </a:t>
            </a:r>
            <a:r>
              <a:rPr lang="en-US" sz="1000" b="1" dirty="0">
                <a:solidFill>
                  <a:srgbClr val="FF0000"/>
                </a:solidFill>
                <a:latin typeface="Arial" charset="0"/>
              </a:rPr>
              <a:t>     re-acquisition not checked.</a:t>
            </a:r>
          </a:p>
          <a:p>
            <a:pPr eaLnBrk="0" hangingPunct="0"/>
            <a:r>
              <a:rPr lang="en-US" sz="1000" b="1" dirty="0">
                <a:latin typeface="Arial" charset="0"/>
              </a:rPr>
              <a:t>        </a:t>
            </a:r>
            <a:r>
              <a:rPr lang="en-US" sz="1000" b="1" dirty="0">
                <a:solidFill>
                  <a:srgbClr val="00B050"/>
                </a:solidFill>
                <a:latin typeface="Arial" charset="0"/>
              </a:rPr>
              <a:t>                                                                          </a:t>
            </a:r>
            <a:r>
              <a:rPr lang="en-US" sz="1000" b="1" dirty="0">
                <a:solidFill>
                  <a:srgbClr val="0070C0"/>
                </a:solidFill>
                <a:latin typeface="Arial" charset="0"/>
              </a:rPr>
              <a:t>documentation via LDT </a:t>
            </a:r>
            <a:r>
              <a:rPr lang="en-US" sz="1000" b="1" dirty="0" err="1">
                <a:solidFill>
                  <a:srgbClr val="0070C0"/>
                </a:solidFill>
                <a:latin typeface="Arial" charset="0"/>
              </a:rPr>
              <a:t>autogen</a:t>
            </a:r>
            <a:r>
              <a:rPr lang="en-US" sz="1000" b="1" dirty="0">
                <a:solidFill>
                  <a:srgbClr val="0070C0"/>
                </a:solidFill>
                <a:latin typeface="Arial" charset="0"/>
              </a:rPr>
              <a:t>.       first time by</a:t>
            </a:r>
          </a:p>
          <a:p>
            <a:pPr eaLnBrk="0" hangingPunct="0"/>
            <a:r>
              <a:rPr lang="en-US" sz="1000" b="1" dirty="0">
                <a:latin typeface="Arial" charset="0"/>
              </a:rPr>
              <a:t>                                                                                                                                               </a:t>
            </a:r>
            <a:r>
              <a:rPr lang="en-US" sz="1000" b="1" dirty="0">
                <a:solidFill>
                  <a:srgbClr val="0070C0"/>
                </a:solidFill>
                <a:latin typeface="Arial" charset="0"/>
              </a:rPr>
              <a:t>   customer.</a:t>
            </a:r>
          </a:p>
          <a:p>
            <a:pPr eaLnBrk="0" hangingPunct="0"/>
            <a:endParaRPr lang="en-US" sz="1000" b="1" dirty="0">
              <a:latin typeface="Arial" charset="0"/>
            </a:endParaRPr>
          </a:p>
          <a:p>
            <a:pPr eaLnBrk="0" hangingPunct="0"/>
            <a:r>
              <a:rPr lang="en-US" sz="1000" b="1" dirty="0">
                <a:latin typeface="Arial" charset="0"/>
              </a:rPr>
              <a:t>              </a:t>
            </a:r>
            <a:r>
              <a:rPr lang="en-US" sz="1000" b="1" dirty="0">
                <a:solidFill>
                  <a:srgbClr val="FF0000"/>
                </a:solidFill>
                <a:latin typeface="Arial" charset="0"/>
              </a:rPr>
              <a:t>SW </a:t>
            </a:r>
            <a:r>
              <a:rPr lang="en-US" sz="1000" b="1" dirty="0" err="1">
                <a:solidFill>
                  <a:srgbClr val="FF0000"/>
                </a:solidFill>
                <a:latin typeface="Arial" charset="0"/>
              </a:rPr>
              <a:t>rqmts</a:t>
            </a:r>
            <a:r>
              <a:rPr lang="en-US" sz="1000" b="1" dirty="0">
                <a:solidFill>
                  <a:srgbClr val="FF0000"/>
                </a:solidFill>
                <a:latin typeface="Arial" charset="0"/>
              </a:rPr>
              <a:t> derived from                                     </a:t>
            </a:r>
            <a:r>
              <a:rPr lang="en-US" sz="1000" b="1" dirty="0">
                <a:solidFill>
                  <a:srgbClr val="0070C0"/>
                </a:solidFill>
                <a:latin typeface="Arial" charset="0"/>
              </a:rPr>
              <a:t>SW </a:t>
            </a:r>
            <a:r>
              <a:rPr lang="en-US" sz="1000" b="1" dirty="0" err="1">
                <a:solidFill>
                  <a:srgbClr val="0070C0"/>
                </a:solidFill>
                <a:latin typeface="Arial" charset="0"/>
              </a:rPr>
              <a:t>rqmts</a:t>
            </a:r>
            <a:r>
              <a:rPr lang="en-US" sz="1000" b="1" dirty="0">
                <a:solidFill>
                  <a:srgbClr val="0070C0"/>
                </a:solidFill>
                <a:latin typeface="Arial" charset="0"/>
              </a:rPr>
              <a:t> auto              SW passes                    </a:t>
            </a:r>
            <a:r>
              <a:rPr lang="en-US" sz="1000" b="1" dirty="0">
                <a:latin typeface="Arial" charset="0"/>
              </a:rPr>
              <a:t>         </a:t>
            </a:r>
            <a:r>
              <a:rPr lang="en-US" sz="1000" b="1" dirty="0">
                <a:solidFill>
                  <a:srgbClr val="FF0000"/>
                </a:solidFill>
                <a:latin typeface="Arial" charset="0"/>
              </a:rPr>
              <a:t>       Labor intensive integration</a:t>
            </a:r>
          </a:p>
          <a:p>
            <a:pPr eaLnBrk="0" hangingPunct="0"/>
            <a:r>
              <a:rPr lang="en-US" sz="1000" b="1" dirty="0">
                <a:solidFill>
                  <a:srgbClr val="FF0000"/>
                </a:solidFill>
                <a:latin typeface="Arial" charset="0"/>
              </a:rPr>
              <a:t>               functional </a:t>
            </a:r>
            <a:r>
              <a:rPr lang="en-US" sz="1000" b="1" dirty="0" err="1">
                <a:solidFill>
                  <a:srgbClr val="FF0000"/>
                </a:solidFill>
                <a:latin typeface="Arial" charset="0"/>
              </a:rPr>
              <a:t>rqmt</a:t>
            </a:r>
            <a:r>
              <a:rPr lang="en-US" sz="1000" b="1" dirty="0">
                <a:solidFill>
                  <a:srgbClr val="FF0000"/>
                </a:solidFill>
                <a:latin typeface="Arial" charset="0"/>
              </a:rPr>
              <a:t>, but includes                           </a:t>
            </a:r>
            <a:r>
              <a:rPr lang="en-US" sz="1000" b="1" dirty="0">
                <a:solidFill>
                  <a:srgbClr val="0070C0"/>
                </a:solidFill>
                <a:latin typeface="Arial" charset="0"/>
              </a:rPr>
              <a:t>generated                      Integration test   </a:t>
            </a:r>
            <a:r>
              <a:rPr lang="en-US" sz="1000" b="1" dirty="0">
                <a:latin typeface="Arial" charset="0"/>
              </a:rPr>
              <a:t>                       </a:t>
            </a:r>
            <a:r>
              <a:rPr lang="en-US" sz="1000" b="1" dirty="0">
                <a:solidFill>
                  <a:srgbClr val="FF0000"/>
                </a:solidFill>
                <a:latin typeface="Arial" charset="0"/>
              </a:rPr>
              <a:t>   testing tests only ‘positive’</a:t>
            </a:r>
          </a:p>
          <a:p>
            <a:pPr eaLnBrk="0" hangingPunct="0"/>
            <a:r>
              <a:rPr lang="en-US" sz="1000" b="1" dirty="0">
                <a:latin typeface="Arial" charset="0"/>
              </a:rPr>
              <a:t>               </a:t>
            </a:r>
            <a:r>
              <a:rPr lang="en-US" sz="1000" b="1" dirty="0">
                <a:solidFill>
                  <a:srgbClr val="FF0000"/>
                </a:solidFill>
                <a:latin typeface="Arial" charset="0"/>
              </a:rPr>
              <a:t>overlooked case                                                                                        </a:t>
            </a:r>
            <a:r>
              <a:rPr lang="en-US" sz="1000" b="1" dirty="0">
                <a:solidFill>
                  <a:srgbClr val="0070C0"/>
                </a:solidFill>
                <a:latin typeface="Arial" charset="0"/>
              </a:rPr>
              <a:t>for all cases.     </a:t>
            </a:r>
            <a:r>
              <a:rPr lang="en-US" sz="1000" b="1" dirty="0">
                <a:latin typeface="Arial" charset="0"/>
              </a:rPr>
              <a:t>                      </a:t>
            </a:r>
            <a:r>
              <a:rPr lang="en-US" sz="1000" b="1" dirty="0">
                <a:solidFill>
                  <a:srgbClr val="FF0000"/>
                </a:solidFill>
                <a:latin typeface="Arial" charset="0"/>
              </a:rPr>
              <a:t>      result of system requirement.</a:t>
            </a:r>
            <a:endParaRPr lang="en-US" sz="1000" b="1" dirty="0">
              <a:latin typeface="Arial" charset="0"/>
            </a:endParaRPr>
          </a:p>
          <a:p>
            <a:pPr eaLnBrk="0" hangingPunct="0"/>
            <a:r>
              <a:rPr lang="en-US" sz="1000" b="1" dirty="0">
                <a:solidFill>
                  <a:srgbClr val="FF0000"/>
                </a:solidFill>
                <a:latin typeface="Arial" charset="0"/>
              </a:rPr>
              <a:t>                                                                                                                                                                                          Test scripts hand coded three times.</a:t>
            </a:r>
            <a:endParaRPr lang="en-US" sz="1000" b="1" dirty="0">
              <a:latin typeface="Arial" charset="0"/>
            </a:endParaRPr>
          </a:p>
          <a:p>
            <a:pPr eaLnBrk="0" hangingPunct="0"/>
            <a:r>
              <a:rPr lang="en-US" sz="1000" b="1" dirty="0">
                <a:latin typeface="Arial" charset="0"/>
              </a:rPr>
              <a:t>                  </a:t>
            </a:r>
            <a:endParaRPr lang="en-US" sz="1000" b="1" dirty="0">
              <a:solidFill>
                <a:srgbClr val="FF0000"/>
              </a:solidFill>
              <a:latin typeface="Arial" charset="0"/>
            </a:endParaRPr>
          </a:p>
          <a:p>
            <a:pPr eaLnBrk="0" hangingPunct="0"/>
            <a:r>
              <a:rPr lang="en-US" sz="1000" b="1" dirty="0">
                <a:latin typeface="Arial" charset="0"/>
              </a:rPr>
              <a:t>                  </a:t>
            </a:r>
            <a:endParaRPr lang="en-US" sz="1000" b="1" dirty="0">
              <a:solidFill>
                <a:srgbClr val="FF0000"/>
              </a:solidFill>
              <a:latin typeface="Arial" charset="0"/>
            </a:endParaRPr>
          </a:p>
          <a:p>
            <a:pPr eaLnBrk="0" hangingPunct="0"/>
            <a:r>
              <a:rPr lang="en-US" sz="1000" b="1" dirty="0">
                <a:solidFill>
                  <a:srgbClr val="FF0000"/>
                </a:solidFill>
                <a:latin typeface="Arial" charset="0"/>
              </a:rPr>
              <a:t>    </a:t>
            </a:r>
            <a:r>
              <a:rPr lang="en-US" sz="1000" b="1" dirty="0">
                <a:latin typeface="Arial" charset="0"/>
              </a:rPr>
              <a:t>              </a:t>
            </a:r>
            <a:r>
              <a:rPr lang="en-US" sz="1000" b="1" dirty="0">
                <a:solidFill>
                  <a:srgbClr val="FF0000"/>
                </a:solidFill>
                <a:latin typeface="Arial" charset="0"/>
              </a:rPr>
              <a:t>TACAN control module design                                </a:t>
            </a:r>
            <a:r>
              <a:rPr lang="en-US" sz="1000" b="1" dirty="0">
                <a:solidFill>
                  <a:srgbClr val="0070C0"/>
                </a:solidFill>
                <a:latin typeface="Arial" charset="0"/>
              </a:rPr>
              <a:t>      Code and exhaustive                                  </a:t>
            </a:r>
            <a:r>
              <a:rPr lang="en-US" sz="1000" b="1" dirty="0">
                <a:solidFill>
                  <a:srgbClr val="FF0000"/>
                </a:solidFill>
                <a:latin typeface="Arial" charset="0"/>
              </a:rPr>
              <a:t>Code complicated, challenging,</a:t>
            </a:r>
          </a:p>
          <a:p>
            <a:pPr eaLnBrk="0" hangingPunct="0"/>
            <a:r>
              <a:rPr lang="en-US" sz="1000" b="1" dirty="0">
                <a:latin typeface="Arial" charset="0"/>
              </a:rPr>
              <a:t>                   </a:t>
            </a:r>
            <a:r>
              <a:rPr lang="en-US" sz="1000" b="1" dirty="0">
                <a:solidFill>
                  <a:srgbClr val="FF0000"/>
                </a:solidFill>
                <a:latin typeface="Arial" charset="0"/>
              </a:rPr>
              <a:t>lacks TACAN display reset. upon                            </a:t>
            </a:r>
            <a:r>
              <a:rPr lang="en-US" sz="1000" b="1" dirty="0">
                <a:solidFill>
                  <a:srgbClr val="0070C0"/>
                </a:solidFill>
                <a:latin typeface="Arial" charset="0"/>
              </a:rPr>
              <a:t>      unit test driver auto                                   </a:t>
            </a:r>
            <a:r>
              <a:rPr lang="en-US" sz="1000" b="1" dirty="0">
                <a:solidFill>
                  <a:srgbClr val="FF0000"/>
                </a:solidFill>
                <a:latin typeface="Arial" charset="0"/>
              </a:rPr>
              <a:t>reworked twice before RBT</a:t>
            </a:r>
            <a:r>
              <a:rPr lang="en-US" sz="1000" b="1" dirty="0">
                <a:latin typeface="Arial" charset="0"/>
              </a:rPr>
              <a:t>                                                       </a:t>
            </a:r>
            <a:r>
              <a:rPr lang="en-US" sz="1000" b="1" dirty="0">
                <a:solidFill>
                  <a:srgbClr val="0070C0"/>
                </a:solidFill>
                <a:latin typeface="Arial" charset="0"/>
              </a:rPr>
              <a:t>     </a:t>
            </a:r>
            <a:endParaRPr lang="en-US" sz="1000" b="1" dirty="0">
              <a:solidFill>
                <a:srgbClr val="FF0000"/>
              </a:solidFill>
              <a:latin typeface="Arial" charset="0"/>
            </a:endParaRPr>
          </a:p>
          <a:p>
            <a:pPr eaLnBrk="0" hangingPunct="0"/>
            <a:r>
              <a:rPr lang="en-US" sz="1000" b="1" dirty="0">
                <a:latin typeface="Arial" charset="0"/>
              </a:rPr>
              <a:t>                  </a:t>
            </a:r>
            <a:r>
              <a:rPr lang="en-US" sz="1000" b="1" dirty="0">
                <a:solidFill>
                  <a:srgbClr val="FF0000"/>
                </a:solidFill>
                <a:latin typeface="Arial" charset="0"/>
              </a:rPr>
              <a:t>TACAN tuning lock </a:t>
            </a:r>
            <a:r>
              <a:rPr lang="en-US" sz="1000" b="1" dirty="0" err="1">
                <a:solidFill>
                  <a:srgbClr val="FF0000"/>
                </a:solidFill>
                <a:latin typeface="Arial" charset="0"/>
              </a:rPr>
              <a:t>reaquisition</a:t>
            </a:r>
            <a:r>
              <a:rPr lang="en-US" sz="1000" b="1" dirty="0">
                <a:solidFill>
                  <a:srgbClr val="FF0000"/>
                </a:solidFill>
                <a:latin typeface="Arial" charset="0"/>
              </a:rPr>
              <a:t>.                              </a:t>
            </a:r>
            <a:r>
              <a:rPr lang="en-US" sz="1000" b="1" dirty="0">
                <a:solidFill>
                  <a:srgbClr val="0070C0"/>
                </a:solidFill>
                <a:latin typeface="Arial" charset="0"/>
              </a:rPr>
              <a:t>      generated, run on</a:t>
            </a:r>
            <a:r>
              <a:rPr lang="en-US" sz="1000" b="1" dirty="0">
                <a:latin typeface="Arial" charset="0"/>
              </a:rPr>
              <a:t>                                       </a:t>
            </a:r>
            <a:r>
              <a:rPr lang="en-US" sz="1000" b="1" dirty="0">
                <a:solidFill>
                  <a:srgbClr val="FF0000"/>
                </a:solidFill>
                <a:latin typeface="Arial" charset="0"/>
              </a:rPr>
              <a:t>test  passes. Regression tests</a:t>
            </a:r>
            <a:r>
              <a:rPr lang="en-US" sz="1000" b="1" dirty="0">
                <a:latin typeface="Arial" charset="0"/>
              </a:rPr>
              <a:t>                                                 </a:t>
            </a:r>
            <a:r>
              <a:rPr lang="en-US" sz="1000" b="1" dirty="0">
                <a:solidFill>
                  <a:srgbClr val="0070C0"/>
                </a:solidFill>
                <a:latin typeface="Arial" charset="0"/>
              </a:rPr>
              <a:t>       </a:t>
            </a:r>
            <a:endParaRPr lang="en-US" sz="1000" b="1" dirty="0">
              <a:solidFill>
                <a:srgbClr val="FF0000"/>
              </a:solidFill>
              <a:latin typeface="Arial" charset="0"/>
            </a:endParaRPr>
          </a:p>
          <a:p>
            <a:pPr eaLnBrk="0" hangingPunct="0"/>
            <a:r>
              <a:rPr lang="en-US" sz="1000" b="1" dirty="0">
                <a:latin typeface="Arial" charset="0"/>
              </a:rPr>
              <a:t>                                                                                                             </a:t>
            </a:r>
            <a:r>
              <a:rPr lang="en-US" sz="1000" b="1" dirty="0">
                <a:solidFill>
                  <a:srgbClr val="0070C0"/>
                </a:solidFill>
                <a:latin typeface="Arial" charset="0"/>
              </a:rPr>
              <a:t> target, all code                                            </a:t>
            </a:r>
            <a:r>
              <a:rPr lang="en-US" sz="1000" b="1" dirty="0">
                <a:solidFill>
                  <a:srgbClr val="FF0000"/>
                </a:solidFill>
                <a:latin typeface="Arial" charset="0"/>
              </a:rPr>
              <a:t>also hand coded.</a:t>
            </a:r>
            <a:r>
              <a:rPr lang="en-US" sz="1000" b="1" dirty="0">
                <a:latin typeface="Arial" charset="0"/>
              </a:rPr>
              <a:t>                                               </a:t>
            </a:r>
            <a:r>
              <a:rPr lang="en-US" sz="1000" b="1" dirty="0">
                <a:solidFill>
                  <a:srgbClr val="0070C0"/>
                </a:solidFill>
                <a:latin typeface="Arial" charset="0"/>
              </a:rPr>
              <a:t>     </a:t>
            </a:r>
          </a:p>
          <a:p>
            <a:pPr eaLnBrk="0" hangingPunct="0"/>
            <a:r>
              <a:rPr lang="en-US" sz="1000" b="1" dirty="0">
                <a:solidFill>
                  <a:srgbClr val="0070C0"/>
                </a:solidFill>
                <a:latin typeface="Arial" charset="0"/>
              </a:rPr>
              <a:t>                                                                                                               exercised, passed.</a:t>
            </a:r>
            <a:r>
              <a:rPr lang="en-US" sz="1000" b="1" dirty="0">
                <a:latin typeface="Arial" charset="0"/>
              </a:rPr>
              <a:t>                                    </a:t>
            </a:r>
            <a:r>
              <a:rPr lang="en-US" sz="1000" b="1" dirty="0">
                <a:solidFill>
                  <a:srgbClr val="FF0000"/>
                </a:solidFill>
                <a:latin typeface="Arial" charset="0"/>
              </a:rPr>
              <a:t>Test  driver hand coded twice.</a:t>
            </a:r>
            <a:r>
              <a:rPr lang="en-US" sz="1000" b="1" dirty="0">
                <a:latin typeface="Arial" charset="0"/>
              </a:rPr>
              <a:t>                                                                               </a:t>
            </a:r>
          </a:p>
          <a:p>
            <a:pPr eaLnBrk="0" hangingPunct="0"/>
            <a:r>
              <a:rPr lang="en-US" sz="1000" b="1" dirty="0">
                <a:solidFill>
                  <a:srgbClr val="0070C0"/>
                </a:solidFill>
                <a:latin typeface="Arial" charset="0"/>
              </a:rPr>
              <a:t>                                                                                                              SW metrics minimized.</a:t>
            </a:r>
          </a:p>
          <a:p>
            <a:pPr eaLnBrk="0" hangingPunct="0"/>
            <a:endParaRPr lang="en-US" sz="1000" b="1" dirty="0">
              <a:solidFill>
                <a:srgbClr val="0070C0"/>
              </a:solidFill>
              <a:latin typeface="Arial" charset="0"/>
            </a:endParaRPr>
          </a:p>
          <a:p>
            <a:pPr eaLnBrk="0" hangingPunct="0"/>
            <a:endParaRPr lang="en-US" sz="1000" b="1" dirty="0">
              <a:solidFill>
                <a:srgbClr val="0070C0"/>
              </a:solidFill>
              <a:latin typeface="Arial" charset="0"/>
            </a:endParaRPr>
          </a:p>
          <a:p>
            <a:pPr eaLnBrk="0" hangingPunct="0"/>
            <a:endParaRPr lang="en-US" sz="1000" b="1" dirty="0">
              <a:latin typeface="Arial" charset="0"/>
            </a:endParaRPr>
          </a:p>
          <a:p>
            <a:pPr eaLnBrk="0" hangingPunct="0"/>
            <a:endParaRPr lang="en-US" sz="1000" b="1" dirty="0">
              <a:latin typeface="Arial" charset="0"/>
            </a:endParaRPr>
          </a:p>
          <a:p>
            <a:pPr eaLnBrk="0" hangingPunct="0"/>
            <a:r>
              <a:rPr lang="en-US" sz="1600" b="1" dirty="0">
                <a:solidFill>
                  <a:srgbClr val="00B050"/>
                </a:solidFill>
                <a:latin typeface="Arial" charset="0"/>
              </a:rPr>
              <a:t>     </a:t>
            </a:r>
            <a:r>
              <a:rPr lang="en-US" sz="1600" b="1" u="sng" dirty="0">
                <a:solidFill>
                  <a:srgbClr val="00B050"/>
                </a:solidFill>
                <a:latin typeface="Arial" charset="0"/>
              </a:rPr>
              <a:t>SYSTEM / ACCEPTANCE PHASE</a:t>
            </a:r>
          </a:p>
          <a:p>
            <a:pPr eaLnBrk="0" hangingPunct="0"/>
            <a:r>
              <a:rPr lang="en-US" sz="1600" b="1" cap="small" dirty="0">
                <a:latin typeface="Arial" charset="0"/>
              </a:rPr>
              <a:t>                   WITHOUT LDT:                                                                  WITH LDT:</a:t>
            </a:r>
          </a:p>
          <a:p>
            <a:pPr eaLnBrk="0" hangingPunct="0"/>
            <a:r>
              <a:rPr lang="en-US" sz="1600" b="1" dirty="0">
                <a:solidFill>
                  <a:srgbClr val="FF0000"/>
                </a:solidFill>
                <a:latin typeface="Arial" charset="0"/>
              </a:rPr>
              <a:t>      ERROR DURING CUSTOMER TEST              </a:t>
            </a:r>
            <a:r>
              <a:rPr lang="en-US" sz="1600" b="1" dirty="0">
                <a:latin typeface="Arial" charset="0"/>
              </a:rPr>
              <a:t>  </a:t>
            </a:r>
            <a:r>
              <a:rPr lang="en-US" sz="1600" b="1" dirty="0">
                <a:solidFill>
                  <a:srgbClr val="0070C0"/>
                </a:solidFill>
                <a:latin typeface="Arial" charset="0"/>
              </a:rPr>
              <a:t>ALL TESTS PASS, CUSTOMER ACCEPTS,</a:t>
            </a:r>
            <a:r>
              <a:rPr lang="en-US" sz="1300" b="1" dirty="0">
                <a:solidFill>
                  <a:srgbClr val="0070C0"/>
                </a:solidFill>
                <a:latin typeface="Arial" charset="0"/>
              </a:rPr>
              <a:t> </a:t>
            </a:r>
            <a:r>
              <a:rPr lang="en-US" sz="1300" b="1" dirty="0">
                <a:latin typeface="Arial" charset="0"/>
              </a:rPr>
              <a:t> </a:t>
            </a:r>
            <a:r>
              <a:rPr lang="en-US" sz="1000" b="1" dirty="0">
                <a:latin typeface="Arial" charset="0"/>
              </a:rPr>
              <a:t> </a:t>
            </a:r>
          </a:p>
          <a:p>
            <a:pPr eaLnBrk="0" hangingPunct="0"/>
            <a:r>
              <a:rPr lang="en-US" sz="1000" b="1" dirty="0">
                <a:latin typeface="Arial" charset="0"/>
              </a:rPr>
              <a:t>                                                                                                                                     </a:t>
            </a:r>
            <a:r>
              <a:rPr lang="en-US" sz="1600" b="1" dirty="0">
                <a:solidFill>
                  <a:srgbClr val="0070C0"/>
                </a:solidFill>
                <a:latin typeface="Arial" charset="0"/>
              </a:rPr>
              <a:t>DOCS AUTO GENERATED AT SPEC TIME </a:t>
            </a:r>
            <a:r>
              <a:rPr lang="en-US" sz="1000" b="1" dirty="0">
                <a:latin typeface="Arial" charset="0"/>
              </a:rPr>
              <a:t>               </a:t>
            </a:r>
            <a:r>
              <a:rPr lang="en-US" sz="1000" b="1" dirty="0">
                <a:solidFill>
                  <a:srgbClr val="FF0000"/>
                </a:solidFill>
                <a:latin typeface="Arial" charset="0"/>
              </a:rPr>
              <a:t>                                                            </a:t>
            </a:r>
          </a:p>
        </p:txBody>
      </p:sp>
      <p:sp>
        <p:nvSpPr>
          <p:cNvPr id="9226" name="Rectangle 50"/>
          <p:cNvSpPr>
            <a:spLocks noChangeArrowheads="1"/>
          </p:cNvSpPr>
          <p:nvPr/>
        </p:nvSpPr>
        <p:spPr bwMode="auto">
          <a:xfrm>
            <a:off x="685800" y="6248400"/>
            <a:ext cx="8153400" cy="338138"/>
          </a:xfrm>
          <a:prstGeom prst="rect">
            <a:avLst/>
          </a:prstGeom>
          <a:noFill/>
          <a:ln w="9525">
            <a:noFill/>
            <a:miter lim="800000"/>
            <a:headEnd/>
            <a:tailEnd/>
          </a:ln>
        </p:spPr>
        <p:txBody>
          <a:bodyPr>
            <a:spAutoFit/>
          </a:bodyPr>
          <a:lstStyle/>
          <a:p>
            <a:pPr algn="ctr" eaLnBrk="0" hangingPunct="0"/>
            <a:endParaRPr lang="en-US" sz="1600" b="1">
              <a:latin typeface="Arial" charset="0"/>
            </a:endParaRPr>
          </a:p>
        </p:txBody>
      </p:sp>
      <p:sp>
        <p:nvSpPr>
          <p:cNvPr id="9227" name="Rectangle 51"/>
          <p:cNvSpPr>
            <a:spLocks noChangeArrowheads="1"/>
          </p:cNvSpPr>
          <p:nvPr/>
        </p:nvSpPr>
        <p:spPr bwMode="auto">
          <a:xfrm>
            <a:off x="228600" y="6276975"/>
            <a:ext cx="8686800" cy="338138"/>
          </a:xfrm>
          <a:prstGeom prst="rect">
            <a:avLst/>
          </a:prstGeom>
          <a:noFill/>
          <a:ln w="9525">
            <a:noFill/>
            <a:miter lim="800000"/>
            <a:headEnd/>
            <a:tailEnd/>
          </a:ln>
        </p:spPr>
        <p:txBody>
          <a:bodyPr>
            <a:spAutoFit/>
          </a:bodyPr>
          <a:lstStyle/>
          <a:p>
            <a:pPr algn="ctr" eaLnBrk="0" hangingPunct="0"/>
            <a:r>
              <a:rPr lang="en-US" sz="1600" b="1">
                <a:solidFill>
                  <a:srgbClr val="00B050"/>
                </a:solidFill>
                <a:latin typeface="Arial" charset="0"/>
              </a:rPr>
              <a:t>EXAMPLE -</a:t>
            </a:r>
            <a:r>
              <a:rPr lang="en-US" sz="1600" b="1">
                <a:latin typeface="Arial" charset="0"/>
              </a:rPr>
              <a:t> TACAN acquisition display developed with and without LDT.</a:t>
            </a:r>
          </a:p>
        </p:txBody>
      </p:sp>
      <p:sp>
        <p:nvSpPr>
          <p:cNvPr id="9228" name="Rectangle 48"/>
          <p:cNvSpPr>
            <a:spLocks noChangeArrowheads="1"/>
          </p:cNvSpPr>
          <p:nvPr/>
        </p:nvSpPr>
        <p:spPr bwMode="auto">
          <a:xfrm>
            <a:off x="3962400" y="5526088"/>
            <a:ext cx="1265238" cy="400050"/>
          </a:xfrm>
          <a:prstGeom prst="rect">
            <a:avLst/>
          </a:prstGeom>
          <a:noFill/>
          <a:ln w="9525">
            <a:noFill/>
            <a:miter lim="800000"/>
            <a:headEnd/>
            <a:tailEnd/>
          </a:ln>
        </p:spPr>
        <p:txBody>
          <a:bodyPr wrap="none">
            <a:spAutoFit/>
          </a:bodyPr>
          <a:lstStyle/>
          <a:p>
            <a:r>
              <a:rPr lang="en-US" sz="1000" b="1">
                <a:solidFill>
                  <a:srgbClr val="FF0000"/>
                </a:solidFill>
                <a:latin typeface="Arial" charset="0"/>
              </a:rPr>
              <a:t>TACAN control </a:t>
            </a:r>
          </a:p>
          <a:p>
            <a:r>
              <a:rPr lang="en-US" sz="1000" b="1">
                <a:solidFill>
                  <a:srgbClr val="FF0000"/>
                </a:solidFill>
                <a:latin typeface="Arial" charset="0"/>
              </a:rPr>
              <a:t>procedure written</a:t>
            </a:r>
            <a:endParaRPr lang="en-US" sz="1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72"/>
          <p:cNvSpPr>
            <a:spLocks noChangeArrowheads="1"/>
          </p:cNvSpPr>
          <p:nvPr/>
        </p:nvSpPr>
        <p:spPr bwMode="ltGray">
          <a:xfrm>
            <a:off x="228600" y="838200"/>
            <a:ext cx="8915400" cy="6093976"/>
          </a:xfrm>
          <a:prstGeom prst="rect">
            <a:avLst/>
          </a:prstGeom>
          <a:noFill/>
          <a:ln w="9525">
            <a:noFill/>
            <a:miter lim="800000"/>
            <a:headEnd/>
            <a:tailEnd/>
          </a:ln>
        </p:spPr>
        <p:txBody>
          <a:bodyPr lIns="0" tIns="0" rIns="0" bIns="0">
            <a:spAutoFit/>
          </a:bodyPr>
          <a:lstStyle/>
          <a:p>
            <a:pPr eaLnBrk="0" hangingPunct="0"/>
            <a:r>
              <a:rPr lang="en-US" sz="2000" b="1" dirty="0">
                <a:latin typeface="Arial" charset="0"/>
              </a:rPr>
              <a:t>High Assurance:</a:t>
            </a:r>
          </a:p>
          <a:p>
            <a:pPr eaLnBrk="0" hangingPunct="0"/>
            <a:r>
              <a:rPr lang="en-US" sz="2000" b="1" dirty="0">
                <a:latin typeface="Arial" charset="0"/>
              </a:rPr>
              <a:t>     Safety Critical 		Aircraft Flight Controls	FAA, NRC</a:t>
            </a:r>
          </a:p>
          <a:p>
            <a:pPr eaLnBrk="0" hangingPunct="0"/>
            <a:r>
              <a:rPr lang="en-US" sz="2000" b="1" dirty="0">
                <a:latin typeface="Arial" charset="0"/>
              </a:rPr>
              <a:t>     Data Secure 		Encryption Devices		NSA, NASA</a:t>
            </a:r>
          </a:p>
          <a:p>
            <a:pPr eaLnBrk="0" hangingPunct="0"/>
            <a:r>
              <a:rPr lang="en-US" sz="2000" b="1" dirty="0">
                <a:latin typeface="Arial" charset="0"/>
              </a:rPr>
              <a:t>  * Subject to Litigation 	Medical Equipment		FDA</a:t>
            </a:r>
          </a:p>
          <a:p>
            <a:pPr eaLnBrk="0" hangingPunct="0"/>
            <a:r>
              <a:rPr lang="en-US" sz="2000" b="1" dirty="0">
                <a:latin typeface="Arial" charset="0"/>
              </a:rPr>
              <a:t>     Large Lot Quantities 	Consumer Electronics		</a:t>
            </a:r>
          </a:p>
          <a:p>
            <a:pPr eaLnBrk="0" hangingPunct="0"/>
            <a:endParaRPr lang="en-US" sz="2000" b="1" dirty="0">
              <a:latin typeface="Arial" charset="0"/>
            </a:endParaRPr>
          </a:p>
          <a:p>
            <a:pPr eaLnBrk="0" hangingPunct="0"/>
            <a:r>
              <a:rPr lang="en-US" sz="2000" b="1" dirty="0">
                <a:latin typeface="Arial" charset="0"/>
              </a:rPr>
              <a:t>Hardware Development:</a:t>
            </a:r>
          </a:p>
          <a:p>
            <a:pPr eaLnBrk="0" hangingPunct="0"/>
            <a:r>
              <a:rPr lang="en-US" sz="2000" b="1" dirty="0">
                <a:latin typeface="Arial" charset="0"/>
              </a:rPr>
              <a:t>	Easy, fast design</a:t>
            </a:r>
          </a:p>
          <a:p>
            <a:pPr eaLnBrk="0" hangingPunct="0"/>
            <a:r>
              <a:rPr lang="en-US" sz="2000" b="1" dirty="0">
                <a:latin typeface="Arial" charset="0"/>
              </a:rPr>
              <a:t>	Larger set of variables, states</a:t>
            </a:r>
          </a:p>
          <a:p>
            <a:pPr eaLnBrk="0" hangingPunct="0"/>
            <a:r>
              <a:rPr lang="en-US" sz="2000" b="1" dirty="0">
                <a:latin typeface="Arial" charset="0"/>
              </a:rPr>
              <a:t>	Asynchronous execution speed increase</a:t>
            </a:r>
          </a:p>
          <a:p>
            <a:pPr eaLnBrk="0" hangingPunct="0"/>
            <a:endParaRPr lang="en-US" sz="2000" b="1" dirty="0">
              <a:latin typeface="Arial" charset="0"/>
            </a:endParaRPr>
          </a:p>
          <a:p>
            <a:pPr eaLnBrk="0" hangingPunct="0"/>
            <a:r>
              <a:rPr lang="en-US" sz="2000" b="1" dirty="0">
                <a:latin typeface="Arial" charset="0"/>
              </a:rPr>
              <a:t>System Reliability:</a:t>
            </a:r>
          </a:p>
          <a:p>
            <a:pPr eaLnBrk="0" hangingPunct="0"/>
            <a:r>
              <a:rPr lang="en-US" sz="2000" b="1" dirty="0">
                <a:latin typeface="Arial" charset="0"/>
              </a:rPr>
              <a:t>	Line Replaceable Units needed for system success</a:t>
            </a:r>
          </a:p>
          <a:p>
            <a:pPr eaLnBrk="0" hangingPunct="0"/>
            <a:r>
              <a:rPr lang="en-US" sz="2000" b="1" dirty="0">
                <a:latin typeface="Arial" charset="0"/>
              </a:rPr>
              <a:t>	Total system probability of failure</a:t>
            </a:r>
          </a:p>
          <a:p>
            <a:pPr eaLnBrk="0" hangingPunct="0"/>
            <a:endParaRPr lang="en-US" sz="2000" b="1" dirty="0">
              <a:latin typeface="Arial" charset="0"/>
            </a:endParaRPr>
          </a:p>
          <a:p>
            <a:pPr eaLnBrk="0" hangingPunct="0"/>
            <a:r>
              <a:rPr lang="en-US" sz="2000" b="1" dirty="0">
                <a:latin typeface="Arial" charset="0"/>
              </a:rPr>
              <a:t>Legacy Code Analysis</a:t>
            </a:r>
          </a:p>
          <a:p>
            <a:pPr eaLnBrk="0" hangingPunct="0"/>
            <a:endParaRPr lang="en-US" sz="2000" b="1" dirty="0">
              <a:latin typeface="Arial" charset="0"/>
            </a:endParaRPr>
          </a:p>
          <a:p>
            <a:pPr eaLnBrk="0" hangingPunct="0"/>
            <a:r>
              <a:rPr lang="en-US" sz="2000" b="1" dirty="0">
                <a:latin typeface="Arial" charset="0"/>
              </a:rPr>
              <a:t>System Specification / Logic Tutorial</a:t>
            </a:r>
          </a:p>
          <a:p>
            <a:pPr eaLnBrk="0" hangingPunct="0"/>
            <a:endParaRPr lang="en-US" sz="2000" b="1" dirty="0">
              <a:latin typeface="Arial" charset="0"/>
            </a:endParaRPr>
          </a:p>
          <a:p>
            <a:pPr eaLnBrk="0" hangingPunct="0"/>
            <a:endParaRPr lang="en-US" sz="1600" b="1" dirty="0">
              <a:latin typeface="Arial" charset="0"/>
            </a:endParaRPr>
          </a:p>
        </p:txBody>
      </p:sp>
      <p:sp>
        <p:nvSpPr>
          <p:cNvPr id="10243" name="Rectangle 1072"/>
          <p:cNvSpPr>
            <a:spLocks noChangeArrowheads="1"/>
          </p:cNvSpPr>
          <p:nvPr/>
        </p:nvSpPr>
        <p:spPr bwMode="ltGray">
          <a:xfrm>
            <a:off x="3276600" y="304800"/>
            <a:ext cx="2454275" cy="307975"/>
          </a:xfrm>
          <a:prstGeom prst="rect">
            <a:avLst/>
          </a:prstGeom>
          <a:noFill/>
          <a:ln w="9525">
            <a:noFill/>
            <a:miter lim="800000"/>
            <a:headEnd/>
            <a:tailEnd/>
          </a:ln>
        </p:spPr>
        <p:txBody>
          <a:bodyPr wrap="none" lIns="0" tIns="0" rIns="0" bIns="0">
            <a:spAutoFit/>
          </a:bodyPr>
          <a:lstStyle/>
          <a:p>
            <a:pPr eaLnBrk="0" hangingPunct="0"/>
            <a:r>
              <a:rPr lang="en-US" sz="2000" b="1">
                <a:solidFill>
                  <a:srgbClr val="000000"/>
                </a:solidFill>
                <a:latin typeface="Arial" charset="0"/>
              </a:rPr>
              <a:t>LDT APPLICATIONS</a:t>
            </a:r>
            <a:endParaRPr lang="en-US" sz="1600" b="1">
              <a:solidFill>
                <a:srgbClr val="00B050"/>
              </a:solidFill>
              <a:latin typeface="Arial" charset="0"/>
            </a:endParaRP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16459</TotalTime>
  <Words>3738</Words>
  <Application>Microsoft Office PowerPoint</Application>
  <PresentationFormat>On-screen Show (4:3)</PresentationFormat>
  <Paragraphs>712</Paragraphs>
  <Slides>15</Slides>
  <Notes>15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9" baseType="lpstr">
      <vt:lpstr>Arial</vt:lpstr>
      <vt:lpstr>Times New Roman</vt:lpstr>
      <vt:lpstr>Blank Presentation</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dave</dc:creator>
  <cp:lastModifiedBy>dave mcfarland</cp:lastModifiedBy>
  <cp:revision>344</cp:revision>
  <dcterms:created xsi:type="dcterms:W3CDTF">2009-03-20T09:32:08Z</dcterms:created>
  <dcterms:modified xsi:type="dcterms:W3CDTF">2024-03-19T14:39:56Z</dcterms:modified>
</cp:coreProperties>
</file>